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61" r:id="rId2"/>
    <p:sldId id="256" r:id="rId3"/>
    <p:sldId id="260" r:id="rId4"/>
    <p:sldId id="262" r:id="rId5"/>
    <p:sldId id="264" r:id="rId6"/>
    <p:sldId id="263" r:id="rId7"/>
    <p:sldId id="265" r:id="rId8"/>
    <p:sldId id="266" r:id="rId9"/>
    <p:sldId id="267" r:id="rId10"/>
    <p:sldId id="257" r:id="rId11"/>
    <p:sldId id="258" r:id="rId12"/>
    <p:sldId id="259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29" autoAdjust="0"/>
  </p:normalViewPr>
  <p:slideViewPr>
    <p:cSldViewPr>
      <p:cViewPr>
        <p:scale>
          <a:sx n="118" d="100"/>
          <a:sy n="118" d="100"/>
        </p:scale>
        <p:origin x="-1434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052C-0F6F-4691-A644-43DDE23ECA86}" type="datetimeFigureOut">
              <a:rPr lang="it-IT" smtClean="0"/>
              <a:pPr/>
              <a:t>25/02/2016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40772-C2E6-482D-9310-9411A94BE18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898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CA8-4A81-4314-A7E9-EB70D2BFCBDA}" type="datetime1">
              <a:rPr lang="it-IT" smtClean="0"/>
              <a:pPr/>
              <a:t>25/02/2016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2AD859-4327-4765-BFA9-09BFAC90D06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A72F-2998-4091-9713-84121DE69D56}" type="datetime1">
              <a:rPr lang="it-IT" smtClean="0"/>
              <a:pPr/>
              <a:t>25/02/2016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D859-4327-4765-BFA9-09BFAC90D0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E6AF-DD4F-469A-BC13-417F6D7F4C8F}" type="datetime1">
              <a:rPr lang="it-IT" smtClean="0"/>
              <a:pPr/>
              <a:t>25/02/2016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D859-4327-4765-BFA9-09BFAC90D0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11EC8D-A85F-4CFB-AB58-22785DB4CCBF}" type="datetime1">
              <a:rPr lang="it-IT" smtClean="0"/>
              <a:pPr/>
              <a:t>25/02/2016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72AD859-4327-4765-BFA9-09BFAC90D06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DFD5-3937-4323-A76A-53D84032DC8D}" type="datetime1">
              <a:rPr lang="it-IT" smtClean="0"/>
              <a:pPr/>
              <a:t>25/02/2016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D859-4327-4765-BFA9-09BFAC90D06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F1738-5171-4957-BF85-9566485858F6}" type="datetime1">
              <a:rPr lang="it-IT" smtClean="0"/>
              <a:pPr/>
              <a:t>25/02/2016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D859-4327-4765-BFA9-09BFAC90D06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D859-4327-4765-BFA9-09BFAC90D06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5F34-E122-4F70-A14C-CA489540CEEC}" type="datetime1">
              <a:rPr lang="it-IT" smtClean="0"/>
              <a:pPr/>
              <a:t>25/02/2016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9026-A2C8-4BFE-BDE7-EE34CED31A05}" type="datetime1">
              <a:rPr lang="it-IT" smtClean="0"/>
              <a:pPr/>
              <a:t>25/02/2016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D859-4327-4765-BFA9-09BFAC90D06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82FD-F316-40FC-A109-8B5F924C7164}" type="datetime1">
              <a:rPr lang="it-IT" smtClean="0"/>
              <a:pPr/>
              <a:t>25/02/2016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D859-4327-4765-BFA9-09BFAC90D0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3A5710-5495-4392-8242-3A93D03E3F46}" type="datetime1">
              <a:rPr lang="it-IT" smtClean="0"/>
              <a:pPr/>
              <a:t>25/02/2016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2AD859-4327-4765-BFA9-09BFAC90D06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A8EC-416C-4A5B-9CFB-74B756219A11}" type="datetime1">
              <a:rPr lang="it-IT" smtClean="0"/>
              <a:pPr/>
              <a:t>25/02/2016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2AD859-4327-4765-BFA9-09BFAC90D06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D2BECD-6164-4D39-BAC1-038E5D53CDEB}" type="datetime1">
              <a:rPr lang="it-IT" smtClean="0"/>
              <a:pPr/>
              <a:t>25/02/2016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72AD859-4327-4765-BFA9-09BFAC90D06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7F55-0F9E-4983-ABE9-18D546927A56}" type="datetime1">
              <a:rPr lang="it-IT" smtClean="0"/>
              <a:pPr/>
              <a:t>25/02/2016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D859-4327-4765-BFA9-09BFAC90D064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51520" y="357301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Clementin</a:t>
            </a:r>
            <a:r>
              <a:rPr lang="it-IT" dirty="0" smtClean="0"/>
              <a:t> </a:t>
            </a:r>
            <a:r>
              <a:rPr lang="it-IT" dirty="0" smtClean="0"/>
              <a:t>Emilio, </a:t>
            </a:r>
            <a:r>
              <a:rPr lang="it-IT" dirty="0" err="1" smtClean="0"/>
              <a:t>Dibarbora</a:t>
            </a:r>
            <a:r>
              <a:rPr lang="it-IT" dirty="0" smtClean="0"/>
              <a:t> Mattia, </a:t>
            </a:r>
            <a:r>
              <a:rPr lang="it-IT" dirty="0" smtClean="0"/>
              <a:t>Zamò </a:t>
            </a:r>
            <a:r>
              <a:rPr lang="it-IT" dirty="0" smtClean="0"/>
              <a:t>Federico.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965987" y="6024708"/>
            <a:ext cx="842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       </a:t>
            </a:r>
            <a:r>
              <a:rPr lang="it-IT" sz="1200" dirty="0" smtClean="0">
                <a:solidFill>
                  <a:schemeClr val="tx2"/>
                </a:solidFill>
              </a:rPr>
              <a:t>Liceo </a:t>
            </a:r>
            <a:r>
              <a:rPr lang="it-IT" sz="1200" dirty="0">
                <a:solidFill>
                  <a:schemeClr val="tx2"/>
                </a:solidFill>
              </a:rPr>
              <a:t>Scientifico Scienze </a:t>
            </a:r>
            <a:r>
              <a:rPr lang="it-IT" sz="1200" dirty="0" smtClean="0">
                <a:solidFill>
                  <a:schemeClr val="tx2"/>
                </a:solidFill>
              </a:rPr>
              <a:t>Applicate </a:t>
            </a:r>
            <a:endParaRPr lang="it-IT" sz="1200" dirty="0">
              <a:solidFill>
                <a:schemeClr val="tx2"/>
              </a:solidFill>
            </a:endParaRPr>
          </a:p>
          <a:p>
            <a:r>
              <a:rPr lang="it-IT" sz="1200" dirty="0" smtClean="0">
                <a:solidFill>
                  <a:schemeClr val="tx2"/>
                </a:solidFill>
              </a:rPr>
              <a:t>          </a:t>
            </a:r>
            <a:r>
              <a:rPr lang="it-IT" sz="1200" dirty="0">
                <a:solidFill>
                  <a:schemeClr val="tx2"/>
                </a:solidFill>
              </a:rPr>
              <a:t>«</a:t>
            </a:r>
            <a:r>
              <a:rPr lang="it-IT" sz="1200" dirty="0" err="1">
                <a:solidFill>
                  <a:schemeClr val="tx2"/>
                </a:solidFill>
              </a:rPr>
              <a:t>A.Einstein</a:t>
            </a:r>
            <a:r>
              <a:rPr lang="it-IT" sz="1200" dirty="0">
                <a:solidFill>
                  <a:schemeClr val="tx2"/>
                </a:solidFill>
              </a:rPr>
              <a:t>» , Cervignano del Friuli. </a:t>
            </a:r>
            <a:r>
              <a:rPr lang="it-IT" sz="1200" dirty="0" smtClean="0">
                <a:solidFill>
                  <a:schemeClr val="tx2"/>
                </a:solidFill>
              </a:rPr>
              <a:t>                  CL. 3 ASA</a:t>
            </a:r>
            <a:endParaRPr lang="it-IT" sz="1200" dirty="0">
              <a:solidFill>
                <a:schemeClr val="tx2"/>
              </a:solidFill>
            </a:endParaRPr>
          </a:p>
        </p:txBody>
      </p:sp>
      <p:pic>
        <p:nvPicPr>
          <p:cNvPr id="11" name="Immagine 10" descr="C:\Documents and Settings\d\Impostazioni locali\Temp\380735_402762439799314_508655800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7" y="5877272"/>
            <a:ext cx="1242814" cy="84887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sellaDiTesto 13"/>
          <p:cNvSpPr txBox="1"/>
          <p:nvPr/>
        </p:nvSpPr>
        <p:spPr>
          <a:xfrm>
            <a:off x="251520" y="105273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THE  ANGLO-SAXONS  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PRESENTED BY: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278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1800" dirty="0"/>
              <a:t>Paganism: they worshipped in the Norse gods </a:t>
            </a:r>
          </a:p>
          <a:p>
            <a:pPr marL="0" indent="0">
              <a:buNone/>
            </a:pPr>
            <a:r>
              <a:rPr lang="en-GB" sz="1800" dirty="0"/>
              <a:t>     (for example </a:t>
            </a:r>
            <a:r>
              <a:rPr lang="en-GB" sz="1800" dirty="0" err="1" smtClean="0"/>
              <a:t>Woden</a:t>
            </a:r>
            <a:r>
              <a:rPr lang="en-GB" sz="1800" dirty="0"/>
              <a:t>, Thunor, Loki…)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/>
              <a:t>Christianism: arrive of the monk Sainte Augustine and conversion of the Anglo-Saxons to the Christianity at the end of the sixth century A.D.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632848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RELIGION:</a:t>
            </a:r>
            <a:endParaRPr lang="it-IT" dirty="0"/>
          </a:p>
        </p:txBody>
      </p:sp>
      <p:pic>
        <p:nvPicPr>
          <p:cNvPr id="1026" name="Picture 2" descr="C:\Users\Utente\Pictures\Yggdrasi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74014"/>
            <a:ext cx="55636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tente\Pictures\Fenri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60526"/>
            <a:ext cx="2711929" cy="108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1088"/>
            <a:ext cx="1206324" cy="198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>
          <a:xfrm>
            <a:off x="6069515" y="6180022"/>
            <a:ext cx="2590800" cy="384048"/>
          </a:xfrm>
        </p:spPr>
        <p:txBody>
          <a:bodyPr/>
          <a:lstStyle/>
          <a:p>
            <a:fld id="{0B357026-EAC1-4123-ADED-89F948DFAE7F}" type="datetime1">
              <a:rPr lang="it-IT" smtClean="0"/>
              <a:pPr/>
              <a:t>25/02/2016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179512" y="6203667"/>
            <a:ext cx="5535488" cy="384048"/>
          </a:xfrm>
        </p:spPr>
        <p:txBody>
          <a:bodyPr/>
          <a:lstStyle/>
          <a:p>
            <a:pPr algn="l"/>
            <a:r>
              <a:rPr lang="it-IT" dirty="0" err="1"/>
              <a:t>Clementin</a:t>
            </a:r>
            <a:r>
              <a:rPr lang="it-IT" dirty="0"/>
              <a:t> Emilio, </a:t>
            </a:r>
            <a:r>
              <a:rPr lang="it-IT" dirty="0" err="1"/>
              <a:t>Dibarbora</a:t>
            </a:r>
            <a:r>
              <a:rPr lang="it-IT" dirty="0"/>
              <a:t> Mattia, </a:t>
            </a:r>
          </a:p>
          <a:p>
            <a:pPr algn="l"/>
            <a:r>
              <a:rPr lang="it-IT" dirty="0" smtClean="0"/>
              <a:t>Zamò </a:t>
            </a:r>
            <a:r>
              <a:rPr lang="it-IT" dirty="0" smtClean="0"/>
              <a:t>Federico.                                         </a:t>
            </a:r>
            <a:r>
              <a:rPr lang="it-IT" dirty="0"/>
              <a:t>CL. 3 ASA          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2AD859-4327-4765-BFA9-09BFAC90D064}" type="slidenum">
              <a:rPr lang="it-IT" smtClean="0"/>
              <a:pPr/>
              <a:t>10</a:t>
            </a:fld>
            <a:endParaRPr lang="it-IT"/>
          </a:p>
        </p:txBody>
      </p:sp>
      <p:cxnSp>
        <p:nvCxnSpPr>
          <p:cNvPr id="8" name="Connettore 2 7"/>
          <p:cNvCxnSpPr/>
          <p:nvPr/>
        </p:nvCxnSpPr>
        <p:spPr>
          <a:xfrm>
            <a:off x="6021919" y="1628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6804248" y="2564744"/>
            <a:ext cx="1872208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The </a:t>
            </a:r>
            <a:r>
              <a:rPr lang="it-IT" dirty="0" err="1" smtClean="0"/>
              <a:t>Yggdrasill</a:t>
            </a:r>
            <a:endParaRPr lang="it-IT" dirty="0"/>
          </a:p>
        </p:txBody>
      </p:sp>
      <p:sp>
        <p:nvSpPr>
          <p:cNvPr id="11" name="Freccia a destra 10"/>
          <p:cNvSpPr/>
          <p:nvPr/>
        </p:nvSpPr>
        <p:spPr>
          <a:xfrm>
            <a:off x="3335073" y="3104964"/>
            <a:ext cx="2029015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5393216" y="3023955"/>
            <a:ext cx="2059104" cy="2700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Fenrir</a:t>
            </a:r>
            <a:r>
              <a:rPr lang="it-IT" dirty="0" smtClean="0"/>
              <a:t>, the </a:t>
            </a:r>
            <a:r>
              <a:rPr lang="it-IT" dirty="0" err="1" smtClean="0"/>
              <a:t>wolf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999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Their literature was essentially formed by heroic poems and most of them involved the bravery of the warriors taking as example for the people.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                                                                 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                              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1800" dirty="0" smtClean="0"/>
              <a:t>These </a:t>
            </a:r>
            <a:r>
              <a:rPr lang="en-GB" sz="1800" dirty="0"/>
              <a:t>heroes epitomized the strength of those population.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LITERATURE:</a:t>
            </a:r>
            <a:endParaRPr lang="en-GB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1" y="2276872"/>
            <a:ext cx="2084675" cy="270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ccia a destra 5"/>
          <p:cNvSpPr/>
          <p:nvPr/>
        </p:nvSpPr>
        <p:spPr>
          <a:xfrm>
            <a:off x="2771800" y="3861048"/>
            <a:ext cx="2520280" cy="1440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8EC974-3DF9-4C22-85E7-AACACD569CE1}" type="datetime1">
              <a:rPr lang="it-IT" smtClean="0"/>
              <a:pPr/>
              <a:t>25/02/2016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179512" y="6203667"/>
            <a:ext cx="5535488" cy="384048"/>
          </a:xfrm>
        </p:spPr>
        <p:txBody>
          <a:bodyPr/>
          <a:lstStyle/>
          <a:p>
            <a:pPr algn="l"/>
            <a:r>
              <a:rPr lang="it-IT" dirty="0" err="1"/>
              <a:t>Clementin</a:t>
            </a:r>
            <a:r>
              <a:rPr lang="it-IT" dirty="0"/>
              <a:t> Emilio, </a:t>
            </a:r>
            <a:r>
              <a:rPr lang="it-IT" dirty="0" err="1"/>
              <a:t>Dibarbora</a:t>
            </a:r>
            <a:r>
              <a:rPr lang="it-IT" dirty="0"/>
              <a:t> Mattia, </a:t>
            </a:r>
          </a:p>
          <a:p>
            <a:pPr algn="l"/>
            <a:r>
              <a:rPr lang="it-IT" dirty="0" smtClean="0"/>
              <a:t>Zamò </a:t>
            </a:r>
            <a:r>
              <a:rPr lang="it-IT" dirty="0" smtClean="0"/>
              <a:t>Federico.                                       </a:t>
            </a:r>
            <a:r>
              <a:rPr lang="it-IT" dirty="0"/>
              <a:t>CL. 3 ASA          </a:t>
            </a:r>
          </a:p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2AD859-4327-4765-BFA9-09BFAC90D064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436096" y="3631232"/>
            <a:ext cx="342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Beowulf                                                                                   (</a:t>
            </a:r>
            <a:r>
              <a:rPr lang="en-GB" dirty="0"/>
              <a:t>the most famous of them)</a:t>
            </a:r>
          </a:p>
        </p:txBody>
      </p:sp>
    </p:spTree>
    <p:extLst>
      <p:ext uri="{BB962C8B-B14F-4D97-AF65-F5344CB8AC3E}">
        <p14:creationId xmlns:p14="http://schemas.microsoft.com/office/powerpoint/2010/main" val="283862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6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We know that </a:t>
            </a:r>
            <a:r>
              <a:rPr lang="en-GB" sz="2400" dirty="0" smtClean="0"/>
              <a:t>these </a:t>
            </a:r>
            <a:r>
              <a:rPr lang="en-GB" sz="2400" dirty="0"/>
              <a:t>populations influenced English culture. This is only an example:</a:t>
            </a:r>
          </a:p>
          <a:p>
            <a:pPr marL="0" indent="0">
              <a:buNone/>
            </a:pPr>
            <a:r>
              <a:rPr lang="en-US" sz="2400" dirty="0" err="1"/>
              <a:t>Monandæg</a:t>
            </a:r>
            <a:r>
              <a:rPr lang="en-US" sz="2400" dirty="0"/>
              <a:t> ( Moon's day ) - Monday</a:t>
            </a:r>
            <a:br>
              <a:rPr lang="en-US" sz="2400" dirty="0"/>
            </a:br>
            <a:r>
              <a:rPr lang="en-US" sz="2400" dirty="0" err="1"/>
              <a:t>Tiwesdæg</a:t>
            </a:r>
            <a:r>
              <a:rPr lang="en-US" sz="2400" dirty="0"/>
              <a:t> ( Tiw's-day ) - Tuesday</a:t>
            </a:r>
            <a:br>
              <a:rPr lang="en-US" sz="2400" dirty="0"/>
            </a:br>
            <a:r>
              <a:rPr lang="en-US" sz="2400" dirty="0" err="1"/>
              <a:t>Wodnesdæg</a:t>
            </a:r>
            <a:r>
              <a:rPr lang="en-US" sz="2400" dirty="0"/>
              <a:t> ( </a:t>
            </a:r>
            <a:r>
              <a:rPr lang="en-US" sz="2400" dirty="0" err="1"/>
              <a:t>Woden's</a:t>
            </a:r>
            <a:r>
              <a:rPr lang="en-US" sz="2400" dirty="0"/>
              <a:t> day ) - Wednesday</a:t>
            </a:r>
            <a:br>
              <a:rPr lang="en-US" sz="2400" dirty="0"/>
            </a:br>
            <a:r>
              <a:rPr lang="en-US" sz="2400" dirty="0" err="1"/>
              <a:t>Ðunresdæg</a:t>
            </a:r>
            <a:r>
              <a:rPr lang="en-US" sz="2400" dirty="0"/>
              <a:t> ( Thor's Day ) - Thursday</a:t>
            </a:r>
            <a:br>
              <a:rPr lang="en-US" sz="2400" dirty="0"/>
            </a:br>
            <a:r>
              <a:rPr lang="en-US" sz="2400" dirty="0" err="1"/>
              <a:t>Frigedæg</a:t>
            </a:r>
            <a:r>
              <a:rPr lang="en-US" sz="2400" dirty="0"/>
              <a:t> ( Freyja's day ) - Friday</a:t>
            </a:r>
            <a:br>
              <a:rPr lang="en-US" sz="2400" dirty="0"/>
            </a:br>
            <a:r>
              <a:rPr lang="en-US" sz="2400" dirty="0" err="1"/>
              <a:t>Sæternesdæg</a:t>
            </a:r>
            <a:r>
              <a:rPr lang="en-US" sz="2400" dirty="0"/>
              <a:t> ( </a:t>
            </a:r>
            <a:r>
              <a:rPr lang="en-US" sz="2400" dirty="0" err="1"/>
              <a:t>Satære's</a:t>
            </a:r>
            <a:r>
              <a:rPr lang="en-US" sz="2400" dirty="0"/>
              <a:t> day ) - </a:t>
            </a:r>
            <a:r>
              <a:rPr lang="en-GB" sz="2400" dirty="0"/>
              <a:t>Saturday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Sunnandæg</a:t>
            </a:r>
            <a:r>
              <a:rPr lang="en-US" sz="2400" dirty="0"/>
              <a:t> ( Sun's day ) - Sunday</a:t>
            </a:r>
            <a:endParaRPr lang="en-GB" sz="24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 smtClean="0"/>
              <a:t>CURIOSITY:</a:t>
            </a:r>
            <a:endParaRPr lang="it-IT" sz="4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A2EABFF-3594-437C-A9D2-18B503DA1D8C}" type="datetime1">
              <a:rPr lang="it-IT" smtClean="0"/>
              <a:pPr/>
              <a:t>25/02/2016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179512" y="6203667"/>
            <a:ext cx="5535488" cy="384048"/>
          </a:xfrm>
        </p:spPr>
        <p:txBody>
          <a:bodyPr/>
          <a:lstStyle/>
          <a:p>
            <a:pPr algn="l"/>
            <a:r>
              <a:rPr lang="it-IT" dirty="0" err="1"/>
              <a:t>Clementin</a:t>
            </a:r>
            <a:r>
              <a:rPr lang="it-IT" dirty="0"/>
              <a:t> Emilio, </a:t>
            </a:r>
            <a:r>
              <a:rPr lang="it-IT" dirty="0" err="1"/>
              <a:t>Dibarbora</a:t>
            </a:r>
            <a:r>
              <a:rPr lang="it-IT" dirty="0"/>
              <a:t> Mattia, </a:t>
            </a:r>
          </a:p>
          <a:p>
            <a:pPr algn="l"/>
            <a:r>
              <a:rPr lang="it-IT" dirty="0" smtClean="0"/>
              <a:t>Zamò </a:t>
            </a:r>
            <a:r>
              <a:rPr lang="it-IT" dirty="0" smtClean="0"/>
              <a:t>Federico.                                         </a:t>
            </a:r>
            <a:r>
              <a:rPr lang="it-IT" dirty="0"/>
              <a:t>CL. 3 ASA          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2AD859-4327-4765-BFA9-09BFAC90D064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158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710318" y="1844824"/>
            <a:ext cx="3347864" cy="936104"/>
          </a:xfrm>
        </p:spPr>
        <p:txBody>
          <a:bodyPr/>
          <a:lstStyle/>
          <a:p>
            <a:r>
              <a:rPr lang="en-GB" dirty="0" smtClean="0"/>
              <a:t>The peoples that germanised Britain.</a:t>
            </a:r>
            <a:endParaRPr lang="en-GB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305800" cy="936104"/>
          </a:xfrm>
        </p:spPr>
        <p:txBody>
          <a:bodyPr/>
          <a:lstStyle/>
          <a:p>
            <a:r>
              <a:rPr lang="it-IT" dirty="0" smtClean="0"/>
              <a:t>The </a:t>
            </a:r>
            <a:r>
              <a:rPr lang="en-US" dirty="0" smtClean="0"/>
              <a:t>Anglo-Saxons</a:t>
            </a:r>
            <a:r>
              <a:rPr lang="it-IT" dirty="0" smtClean="0"/>
              <a:t>:</a:t>
            </a:r>
            <a:endParaRPr lang="it-IT" dirty="0"/>
          </a:p>
        </p:txBody>
      </p:sp>
      <p:pic>
        <p:nvPicPr>
          <p:cNvPr id="3074" name="Picture 2" descr="C:\Users\Utente\Pictures\anglo sass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03423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tente\Pictures\helm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428736"/>
            <a:ext cx="1770941" cy="208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tente\Pictures\spada anglosass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02" y="3629813"/>
            <a:ext cx="3387193" cy="109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B638-1052-4802-A61F-2C2207450204}" type="datetime1">
              <a:rPr lang="it-IT" smtClean="0"/>
              <a:pPr/>
              <a:t>25/02/2016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>
          <a:xfrm>
            <a:off x="0" y="6165304"/>
            <a:ext cx="5868144" cy="432048"/>
          </a:xfrm>
        </p:spPr>
        <p:txBody>
          <a:bodyPr/>
          <a:lstStyle/>
          <a:p>
            <a:pPr algn="l"/>
            <a:r>
              <a:rPr lang="it-IT" dirty="0" err="1"/>
              <a:t>Clementin</a:t>
            </a:r>
            <a:r>
              <a:rPr lang="it-IT" dirty="0"/>
              <a:t> Emilio, </a:t>
            </a:r>
            <a:r>
              <a:rPr lang="it-IT" dirty="0" err="1"/>
              <a:t>Dibarbora</a:t>
            </a:r>
            <a:r>
              <a:rPr lang="it-IT" dirty="0"/>
              <a:t> Mattia, </a:t>
            </a:r>
            <a:endParaRPr lang="it-IT" dirty="0" smtClean="0"/>
          </a:p>
          <a:p>
            <a:pPr algn="l"/>
            <a:r>
              <a:rPr lang="it-IT" dirty="0" smtClean="0"/>
              <a:t> </a:t>
            </a:r>
            <a:r>
              <a:rPr lang="it-IT" dirty="0" smtClean="0"/>
              <a:t> </a:t>
            </a:r>
            <a:r>
              <a:rPr lang="it-IT" dirty="0" smtClean="0"/>
              <a:t>Zamò Federico.                                         CL. 3 ASA          </a:t>
            </a:r>
            <a:endParaRPr lang="it-IT" dirty="0"/>
          </a:p>
          <a:p>
            <a:pPr algn="l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2AD859-4327-4765-BFA9-09BFAC90D064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23528" y="530120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PERIOD:  THE  ANGLO – SAXONS  DEVELOPED  FROM  410  AD  TO  1100  AD.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935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169363" cy="4824536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57592" cy="908929"/>
          </a:xfrm>
        </p:spPr>
        <p:txBody>
          <a:bodyPr>
            <a:normAutofit/>
          </a:bodyPr>
          <a:lstStyle/>
          <a:p>
            <a:pPr algn="ctr"/>
            <a:r>
              <a:rPr lang="it-IT" sz="4000" dirty="0" err="1"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Where</a:t>
            </a:r>
            <a:r>
              <a:rPr lang="it-IT" sz="4000" dirty="0"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 </a:t>
            </a:r>
            <a:r>
              <a:rPr lang="it-IT" sz="4000" dirty="0" err="1"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did</a:t>
            </a:r>
            <a:r>
              <a:rPr lang="it-IT" sz="4000" dirty="0"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 </a:t>
            </a:r>
            <a:r>
              <a:rPr lang="it-IT" sz="4000" dirty="0" err="1"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they</a:t>
            </a:r>
            <a:r>
              <a:rPr lang="it-IT" sz="4000" dirty="0"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 come from?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5CAF24-2F22-4111-8766-591D2D269D95}" type="datetime1">
              <a:rPr lang="it-IT" smtClean="0"/>
              <a:pPr/>
              <a:t>25/02/2016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107504" y="6203667"/>
            <a:ext cx="5607496" cy="384048"/>
          </a:xfrm>
        </p:spPr>
        <p:txBody>
          <a:bodyPr/>
          <a:lstStyle/>
          <a:p>
            <a:pPr algn="l"/>
            <a:r>
              <a:rPr lang="it-IT" dirty="0" err="1"/>
              <a:t>Clementin</a:t>
            </a:r>
            <a:r>
              <a:rPr lang="it-IT" dirty="0"/>
              <a:t> Emilio, </a:t>
            </a:r>
            <a:r>
              <a:rPr lang="it-IT" dirty="0" err="1"/>
              <a:t>Dibarbora</a:t>
            </a:r>
            <a:r>
              <a:rPr lang="it-IT" dirty="0"/>
              <a:t> Mattia, </a:t>
            </a:r>
          </a:p>
          <a:p>
            <a:pPr algn="l"/>
            <a:r>
              <a:rPr lang="it-IT" dirty="0" smtClean="0"/>
              <a:t>Zamò </a:t>
            </a:r>
            <a:r>
              <a:rPr lang="it-IT" dirty="0" smtClean="0"/>
              <a:t>Federico.                                        </a:t>
            </a:r>
            <a:r>
              <a:rPr lang="it-IT" dirty="0"/>
              <a:t>CL. 3 ASA          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2AD859-4327-4765-BFA9-09BFAC90D064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64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EC8D-A85F-4CFB-AB58-22785DB4CCBF}" type="datetime1">
              <a:rPr lang="it-IT" smtClean="0"/>
              <a:pPr/>
              <a:t>25/02/2016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3528" y="6203667"/>
            <a:ext cx="5391472" cy="384048"/>
          </a:xfrm>
        </p:spPr>
        <p:txBody>
          <a:bodyPr/>
          <a:lstStyle/>
          <a:p>
            <a:pPr algn="l"/>
            <a:r>
              <a:rPr lang="it-IT" dirty="0" err="1"/>
              <a:t>Clementin</a:t>
            </a:r>
            <a:r>
              <a:rPr lang="it-IT" dirty="0"/>
              <a:t> Emilio, </a:t>
            </a:r>
            <a:r>
              <a:rPr lang="it-IT" dirty="0" err="1"/>
              <a:t>Dibarbora</a:t>
            </a:r>
            <a:r>
              <a:rPr lang="it-IT" dirty="0"/>
              <a:t> Mattia, </a:t>
            </a:r>
          </a:p>
          <a:p>
            <a:pPr algn="l"/>
            <a:r>
              <a:rPr lang="it-IT" dirty="0" smtClean="0"/>
              <a:t>Zamò </a:t>
            </a:r>
            <a:r>
              <a:rPr lang="it-IT" dirty="0" smtClean="0"/>
              <a:t>Federico.                                         </a:t>
            </a:r>
            <a:r>
              <a:rPr lang="it-IT" dirty="0"/>
              <a:t>CL. 3 ASA         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D859-4327-4765-BFA9-09BFAC90D064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23528" y="317963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en-US" sz="3200" dirty="0" smtClean="0"/>
              <a:t>FEAUTRES  OF  THE  ANGLO-SAXONS:  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23528" y="1521540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They  were in search  of richer  lands, so they  invaded Britain.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098" name="Picture 2" descr="Risultati immagini per imagines for the characterized of the anglo-sax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2034661" cy="237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isultati immagini per farmers Anglo-sax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21704"/>
            <a:ext cx="3096344" cy="305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071172" y="4451693"/>
            <a:ext cx="4816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Their values were </a:t>
            </a:r>
            <a:r>
              <a:rPr lang="en-GB" dirty="0"/>
              <a:t>freedom, courage and </a:t>
            </a:r>
            <a:r>
              <a:rPr lang="en-GB" dirty="0" smtClean="0"/>
              <a:t>loyalty.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24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EC8D-A85F-4CFB-AB58-22785DB4CCBF}" type="datetime1">
              <a:rPr lang="it-IT" smtClean="0"/>
              <a:pPr/>
              <a:t>25/02/2016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9512" y="6203667"/>
            <a:ext cx="5535488" cy="384048"/>
          </a:xfrm>
        </p:spPr>
        <p:txBody>
          <a:bodyPr/>
          <a:lstStyle/>
          <a:p>
            <a:pPr algn="l"/>
            <a:r>
              <a:rPr lang="it-IT" dirty="0" err="1"/>
              <a:t>Clementin</a:t>
            </a:r>
            <a:r>
              <a:rPr lang="it-IT" dirty="0"/>
              <a:t> Emilio, </a:t>
            </a:r>
            <a:r>
              <a:rPr lang="it-IT" dirty="0" err="1"/>
              <a:t>Dibarbora</a:t>
            </a:r>
            <a:r>
              <a:rPr lang="it-IT" dirty="0"/>
              <a:t> Mattia, </a:t>
            </a:r>
          </a:p>
          <a:p>
            <a:pPr algn="l"/>
            <a:r>
              <a:rPr lang="it-IT" dirty="0" smtClean="0"/>
              <a:t>Zamò </a:t>
            </a:r>
            <a:r>
              <a:rPr lang="it-IT" dirty="0" smtClean="0"/>
              <a:t>Federico.                                        </a:t>
            </a:r>
            <a:r>
              <a:rPr lang="it-IT" dirty="0"/>
              <a:t>CL. 3 ASA         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D859-4327-4765-BFA9-09BFAC90D064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275856" y="1124744"/>
            <a:ext cx="524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They conquered England</a:t>
            </a:r>
            <a:r>
              <a:rPr lang="it-IT" dirty="0" smtClean="0"/>
              <a:t> and in the 879 a </a:t>
            </a:r>
            <a:r>
              <a:rPr lang="en-US" dirty="0" smtClean="0"/>
              <a:t>«Kingdom of the Anglo-Saxons</a:t>
            </a:r>
            <a:r>
              <a:rPr lang="en-US" dirty="0" smtClean="0">
                <a:latin typeface="Times New Roman"/>
                <a:cs typeface="Times New Roman"/>
              </a:rPr>
              <a:t>»</a:t>
            </a:r>
            <a:r>
              <a:rPr lang="en-US" dirty="0" smtClean="0"/>
              <a:t> was born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64309" y="2350621"/>
            <a:ext cx="5194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They praised beauty: this demonstrates their skill in making decorations and ornaments. 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14319" y="0"/>
            <a:ext cx="870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CONTRIBUTION:</a:t>
            </a:r>
            <a:endParaRPr lang="it-IT" sz="3200" dirty="0"/>
          </a:p>
        </p:txBody>
      </p:sp>
      <p:pic>
        <p:nvPicPr>
          <p:cNvPr id="2050" name="Picture 2" descr="https://s-media-cache-ak0.pinimg.com/originals/44/3f/eb/443feb05da0178b1a954def41ba407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2538842" cy="376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f/fd/Sutton.Hoo.ShoulderClasp2.RobRoy.jpg/310px-Sutton.Hoo.ShoulderClasp2.RobRo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251" y="2996952"/>
            <a:ext cx="2592288" cy="172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thumb/8/80/Sutton.Hoo.Belt.Buckle.RobRoy.jpg/330px-Sutton.Hoo.Belt.Buckle.RobRo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300" y="4218175"/>
            <a:ext cx="31432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2 9"/>
          <p:cNvCxnSpPr/>
          <p:nvPr/>
        </p:nvCxnSpPr>
        <p:spPr>
          <a:xfrm flipH="1">
            <a:off x="3171252" y="4719569"/>
            <a:ext cx="896692" cy="725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331640" y="5445224"/>
            <a:ext cx="35283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Shoulder-clasp  (</a:t>
            </a:r>
            <a:r>
              <a:rPr lang="en-US" dirty="0" err="1" smtClean="0"/>
              <a:t>Suttun</a:t>
            </a:r>
            <a:r>
              <a:rPr lang="en-US" dirty="0" smtClean="0"/>
              <a:t> </a:t>
            </a:r>
            <a:r>
              <a:rPr lang="en-US" dirty="0" err="1" smtClean="0"/>
              <a:t>hoo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6588224" y="3366284"/>
            <a:ext cx="360040" cy="8518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6371692" y="2996952"/>
            <a:ext cx="27723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Gold buckle (Sutton </a:t>
            </a:r>
            <a:r>
              <a:rPr lang="en-US" dirty="0" err="1" smtClean="0"/>
              <a:t>hoo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6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EC8D-A85F-4CFB-AB58-22785DB4CCBF}" type="datetime1">
              <a:rPr lang="it-IT" smtClean="0"/>
              <a:pPr/>
              <a:t>25/02/2016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9512" y="6203667"/>
            <a:ext cx="5535488" cy="384048"/>
          </a:xfrm>
        </p:spPr>
        <p:txBody>
          <a:bodyPr/>
          <a:lstStyle/>
          <a:p>
            <a:pPr algn="l"/>
            <a:r>
              <a:rPr lang="it-IT" dirty="0" err="1"/>
              <a:t>Clementin</a:t>
            </a:r>
            <a:r>
              <a:rPr lang="it-IT" dirty="0"/>
              <a:t> Emilio, </a:t>
            </a:r>
            <a:r>
              <a:rPr lang="it-IT" dirty="0" err="1"/>
              <a:t>Dibarbora</a:t>
            </a:r>
            <a:r>
              <a:rPr lang="it-IT" dirty="0"/>
              <a:t> Mattia, </a:t>
            </a:r>
          </a:p>
          <a:p>
            <a:pPr algn="l"/>
            <a:r>
              <a:rPr lang="it-IT" dirty="0" smtClean="0"/>
              <a:t>Zamò </a:t>
            </a:r>
            <a:r>
              <a:rPr lang="it-IT" dirty="0" smtClean="0"/>
              <a:t>Federico.                                         </a:t>
            </a:r>
            <a:r>
              <a:rPr lang="it-IT" dirty="0"/>
              <a:t>CL. 3 ASA         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D859-4327-4765-BFA9-09BFAC90D064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30210" y="989439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They were farmers</a:t>
            </a:r>
            <a:r>
              <a:rPr lang="it-IT" dirty="0" smtClean="0"/>
              <a:t>.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3528" y="40466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OCCUPATIONS:</a:t>
            </a:r>
            <a:endParaRPr lang="it-IT" sz="32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23180" y="321297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They also were fishermen; they fished seals and wheals </a:t>
            </a:r>
            <a:r>
              <a:rPr lang="en-US" dirty="0"/>
              <a:t>in the </a:t>
            </a:r>
            <a:r>
              <a:rPr lang="en-US" dirty="0" smtClean="0"/>
              <a:t>Ocean.</a:t>
            </a:r>
            <a:endParaRPr lang="en-US" dirty="0"/>
          </a:p>
        </p:txBody>
      </p:sp>
      <p:sp>
        <p:nvSpPr>
          <p:cNvPr id="9" name="AutoShape 2" descr="Risultati immagini per farmers Anglo-sax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4" descr="Risultati immagini per farmers Anglo-sax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6" descr="Risultati immagini per farmers Anglo-sax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377281"/>
            <a:ext cx="4945077" cy="170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82308"/>
            <a:ext cx="3759126" cy="249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75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82FD-F316-40FC-A109-8B5F924C7164}" type="datetime1">
              <a:rPr lang="it-IT" smtClean="0"/>
              <a:pPr/>
              <a:t>25/02/2016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51520" y="6203667"/>
            <a:ext cx="5463480" cy="384048"/>
          </a:xfrm>
        </p:spPr>
        <p:txBody>
          <a:bodyPr/>
          <a:lstStyle/>
          <a:p>
            <a:pPr algn="l"/>
            <a:r>
              <a:rPr lang="it-IT" dirty="0" err="1"/>
              <a:t>Clementin</a:t>
            </a:r>
            <a:r>
              <a:rPr lang="it-IT" dirty="0"/>
              <a:t> Emilio, </a:t>
            </a:r>
            <a:r>
              <a:rPr lang="it-IT" dirty="0" err="1"/>
              <a:t>Dibarbora</a:t>
            </a:r>
            <a:r>
              <a:rPr lang="it-IT" dirty="0"/>
              <a:t> Mattia, </a:t>
            </a:r>
          </a:p>
          <a:p>
            <a:pPr algn="l"/>
            <a:r>
              <a:rPr lang="it-IT" dirty="0" smtClean="0"/>
              <a:t>Zamò </a:t>
            </a:r>
            <a:r>
              <a:rPr lang="it-IT" dirty="0" smtClean="0"/>
              <a:t>Federico.                                         </a:t>
            </a:r>
            <a:r>
              <a:rPr lang="it-IT" dirty="0"/>
              <a:t>CL. 3 ASA         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D859-4327-4765-BFA9-09BFAC90D064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620688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SOCIAL ORGANIZATION:</a:t>
            </a:r>
            <a:endParaRPr lang="it-IT" sz="2800" dirty="0"/>
          </a:p>
        </p:txBody>
      </p:sp>
      <p:sp>
        <p:nvSpPr>
          <p:cNvPr id="6" name="Rettangolo 5"/>
          <p:cNvSpPr/>
          <p:nvPr/>
        </p:nvSpPr>
        <p:spPr>
          <a:xfrm>
            <a:off x="357158" y="2214554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social organization of the Anglo-Saxons, being based on tribes, developed into extended families called clans.</a:t>
            </a:r>
          </a:p>
        </p:txBody>
      </p:sp>
      <p:sp>
        <p:nvSpPr>
          <p:cNvPr id="7" name="Ovale 6"/>
          <p:cNvSpPr/>
          <p:nvPr/>
        </p:nvSpPr>
        <p:spPr>
          <a:xfrm>
            <a:off x="928662" y="4214818"/>
            <a:ext cx="1740162" cy="85271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FAMILIES</a:t>
            </a:r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2714612" y="4643446"/>
            <a:ext cx="914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5357818" y="4643446"/>
            <a:ext cx="914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e 9"/>
          <p:cNvSpPr/>
          <p:nvPr/>
        </p:nvSpPr>
        <p:spPr>
          <a:xfrm>
            <a:off x="3643306" y="4214818"/>
            <a:ext cx="1720212" cy="85271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CLANS</a:t>
            </a:r>
            <a:endParaRPr lang="it-IT" dirty="0"/>
          </a:p>
        </p:txBody>
      </p:sp>
      <p:sp>
        <p:nvSpPr>
          <p:cNvPr id="11" name="Ovale 10"/>
          <p:cNvSpPr/>
          <p:nvPr/>
        </p:nvSpPr>
        <p:spPr>
          <a:xfrm>
            <a:off x="6286512" y="4214818"/>
            <a:ext cx="1512168" cy="828092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TRIBES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586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82FD-F316-40FC-A109-8B5F924C7164}" type="datetime1">
              <a:rPr lang="it-IT" smtClean="0"/>
              <a:pPr/>
              <a:t>25/02/2016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179512" y="6203667"/>
            <a:ext cx="5535488" cy="384048"/>
          </a:xfrm>
        </p:spPr>
        <p:txBody>
          <a:bodyPr/>
          <a:lstStyle/>
          <a:p>
            <a:pPr algn="l"/>
            <a:r>
              <a:rPr lang="it-IT" dirty="0" err="1"/>
              <a:t>Clementin</a:t>
            </a:r>
            <a:r>
              <a:rPr lang="it-IT" dirty="0"/>
              <a:t> Emilio, </a:t>
            </a:r>
            <a:r>
              <a:rPr lang="it-IT" dirty="0" err="1"/>
              <a:t>Dibarbora</a:t>
            </a:r>
            <a:r>
              <a:rPr lang="it-IT" dirty="0"/>
              <a:t> Mattia, </a:t>
            </a:r>
          </a:p>
          <a:p>
            <a:pPr algn="l"/>
            <a:r>
              <a:rPr lang="it-IT" dirty="0" smtClean="0"/>
              <a:t>Zamò </a:t>
            </a:r>
            <a:r>
              <a:rPr lang="it-IT" dirty="0" smtClean="0"/>
              <a:t>Federico.                                         </a:t>
            </a:r>
            <a:r>
              <a:rPr lang="it-IT" dirty="0"/>
              <a:t>CL. 3 ASA         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D859-4327-4765-BFA9-09BFAC90D064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67544" y="33265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LIVING  PLACE:</a:t>
            </a:r>
            <a:endParaRPr lang="it-IT" sz="3200" dirty="0"/>
          </a:p>
        </p:txBody>
      </p:sp>
      <p:pic>
        <p:nvPicPr>
          <p:cNvPr id="1026" name="Picture 2" descr="Risultati immagini per THE KINGDOM OF THE ANGLO SAXONS IN 8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285860"/>
            <a:ext cx="4387172" cy="328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4857752" y="1285860"/>
            <a:ext cx="3929058" cy="4000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Their houses were huts </a:t>
            </a:r>
          </a:p>
          <a:p>
            <a:r>
              <a:rPr lang="en-US" dirty="0" smtClean="0"/>
              <a:t>made of wood with</a:t>
            </a:r>
          </a:p>
          <a:p>
            <a:r>
              <a:rPr lang="en-US" dirty="0" smtClean="0"/>
              <a:t> roofs thatched with straw.</a:t>
            </a:r>
            <a:endParaRPr lang="it-IT" dirty="0" smtClean="0"/>
          </a:p>
          <a:p>
            <a:endParaRPr lang="en-US" dirty="0" smtClean="0"/>
          </a:p>
          <a:p>
            <a:r>
              <a:rPr lang="en-US" dirty="0" smtClean="0"/>
              <a:t>There was only one </a:t>
            </a:r>
          </a:p>
          <a:p>
            <a:r>
              <a:rPr lang="en-US" dirty="0" smtClean="0"/>
              <a:t>room where everybody ate,</a:t>
            </a:r>
          </a:p>
          <a:p>
            <a:r>
              <a:rPr lang="en-US" dirty="0" smtClean="0"/>
              <a:t> cooked, slept and </a:t>
            </a:r>
          </a:p>
          <a:p>
            <a:r>
              <a:rPr lang="en-US" dirty="0" smtClean="0"/>
              <a:t>entertained their friends.</a:t>
            </a:r>
            <a:endParaRPr lang="it-IT" dirty="0" smtClean="0"/>
          </a:p>
          <a:p>
            <a:endParaRPr lang="en-US" dirty="0" smtClean="0"/>
          </a:p>
          <a:p>
            <a:r>
              <a:rPr lang="en-US" dirty="0" smtClean="0"/>
              <a:t>The hall was the biggest </a:t>
            </a:r>
          </a:p>
          <a:p>
            <a:r>
              <a:rPr lang="en-US" dirty="0" smtClean="0"/>
              <a:t>house in an Anglo-</a:t>
            </a:r>
            <a:r>
              <a:rPr lang="en-US" dirty="0"/>
              <a:t>S</a:t>
            </a:r>
            <a:r>
              <a:rPr lang="en-US" dirty="0" smtClean="0"/>
              <a:t>axon </a:t>
            </a:r>
          </a:p>
          <a:p>
            <a:r>
              <a:rPr lang="en-US" dirty="0" smtClean="0"/>
              <a:t>village and the chief lived there with his warrior. </a:t>
            </a:r>
            <a:endParaRPr lang="it-IT" dirty="0" smtClean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04337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82FD-F316-40FC-A109-8B5F924C7164}" type="datetime1">
              <a:rPr lang="it-IT" smtClean="0"/>
              <a:pPr/>
              <a:t>25/02/2016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51520" y="6203667"/>
            <a:ext cx="5463480" cy="384048"/>
          </a:xfrm>
        </p:spPr>
        <p:txBody>
          <a:bodyPr/>
          <a:lstStyle/>
          <a:p>
            <a:pPr algn="l"/>
            <a:r>
              <a:rPr lang="it-IT" dirty="0" err="1"/>
              <a:t>Clementin</a:t>
            </a:r>
            <a:r>
              <a:rPr lang="it-IT" dirty="0"/>
              <a:t> Emilio, </a:t>
            </a:r>
            <a:r>
              <a:rPr lang="it-IT" dirty="0" err="1"/>
              <a:t>Dibarbora</a:t>
            </a:r>
            <a:r>
              <a:rPr lang="it-IT" dirty="0"/>
              <a:t> Mattia, </a:t>
            </a:r>
          </a:p>
          <a:p>
            <a:pPr algn="l"/>
            <a:r>
              <a:rPr lang="it-IT" dirty="0" smtClean="0"/>
              <a:t>Zamò </a:t>
            </a:r>
            <a:r>
              <a:rPr lang="it-IT" dirty="0" smtClean="0"/>
              <a:t>Federico.                                         </a:t>
            </a:r>
            <a:r>
              <a:rPr lang="it-IT" dirty="0"/>
              <a:t>CL. 3 ASA         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D859-4327-4765-BFA9-09BFAC90D064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404664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ROLE  OF  WOMEN:</a:t>
            </a:r>
            <a:endParaRPr lang="it-IT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9438"/>
            <a:ext cx="4819406" cy="421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5286380" y="1000108"/>
            <a:ext cx="30718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Where marriage was concerned, Anglo-Saxon women could choose the men they wanted to marry</a:t>
            </a:r>
            <a:r>
              <a:rPr lang="it-IT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Excluding the ordinary role as mother, wife and caregiver, women could assume other also others different roles: </a:t>
            </a:r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</a:t>
            </a:r>
            <a:r>
              <a:rPr lang="da-DK" dirty="0" smtClean="0"/>
              <a:t>upbearer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Motivators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</a:t>
            </a:r>
            <a:r>
              <a:rPr lang="nl-NL" dirty="0" smtClean="0"/>
              <a:t>emory keepers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354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357</TotalTime>
  <Words>561</Words>
  <Application>Microsoft Office PowerPoint</Application>
  <PresentationFormat>Presentazione su schermo (4:3)</PresentationFormat>
  <Paragraphs>117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Carta</vt:lpstr>
      <vt:lpstr>Presentazione standard di PowerPoint</vt:lpstr>
      <vt:lpstr>The Anglo-Saxons:</vt:lpstr>
      <vt:lpstr>Where did they come from?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RELIGION:</vt:lpstr>
      <vt:lpstr>LITERATURE:</vt:lpstr>
      <vt:lpstr>CURIOSITY: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internet</cp:lastModifiedBy>
  <cp:revision>46</cp:revision>
  <dcterms:created xsi:type="dcterms:W3CDTF">2016-01-25T14:23:41Z</dcterms:created>
  <dcterms:modified xsi:type="dcterms:W3CDTF">2016-02-25T19:15:57Z</dcterms:modified>
</cp:coreProperties>
</file>