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40" autoAdjust="0"/>
    <p:restoredTop sz="94660"/>
  </p:normalViewPr>
  <p:slideViewPr>
    <p:cSldViewPr>
      <p:cViewPr>
        <p:scale>
          <a:sx n="66" d="100"/>
          <a:sy n="66" d="100"/>
        </p:scale>
        <p:origin x="-144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406020"/>
            <a:ext cx="6172199" cy="2251579"/>
          </a:xfrm>
        </p:spPr>
        <p:txBody>
          <a:bodyPr lIns="0" rIns="0" anchor="t">
            <a:noAutofit/>
          </a:bodyPr>
          <a:lstStyle>
            <a:lvl1pPr>
              <a:defRPr sz="66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066800" y="3905864"/>
            <a:ext cx="6172200" cy="1123336"/>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4644EEBC-FBBE-4F12-BEC1-6B8991AA079D}" type="datetimeFigureOut">
              <a:rPr lang="it-IT" smtClean="0"/>
              <a:t>06/01/2016</a:t>
            </a:fld>
            <a:endParaRPr lang="it-IT"/>
          </a:p>
        </p:txBody>
      </p:sp>
      <p:sp>
        <p:nvSpPr>
          <p:cNvPr id="8" name="Slide Number Placeholder 7"/>
          <p:cNvSpPr>
            <a:spLocks noGrp="1"/>
          </p:cNvSpPr>
          <p:nvPr>
            <p:ph type="sldNum" sz="quarter" idx="11"/>
          </p:nvPr>
        </p:nvSpPr>
        <p:spPr/>
        <p:txBody>
          <a:bodyPr/>
          <a:lstStyle/>
          <a:p>
            <a:fld id="{7EB639E7-245E-4BCD-86F0-880D4B1ACB21}" type="slidenum">
              <a:rPr lang="it-IT" smtClean="0"/>
              <a:t>‹N›</a:t>
            </a:fld>
            <a:endParaRPr lang="it-IT"/>
          </a:p>
        </p:txBody>
      </p:sp>
      <p:sp>
        <p:nvSpPr>
          <p:cNvPr id="9" name="Footer Placeholder 8"/>
          <p:cNvSpPr>
            <a:spLocks noGrp="1"/>
          </p:cNvSpPr>
          <p:nvPr>
            <p:ph type="ftr" sz="quarter" idx="12"/>
          </p:nvPr>
        </p:nvSpPr>
        <p:spPr/>
        <p:txBody>
          <a:bodyPr/>
          <a:lstStyle/>
          <a:p>
            <a:endParaRPr lang="it-IT"/>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3454400" y="1554480"/>
            <a:ext cx="4222308" cy="3886202"/>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644EEBC-FBBE-4F12-BEC1-6B8991AA079D}" type="datetimeFigureOut">
              <a:rPr lang="it-IT" smtClean="0"/>
              <a:t>06/01/2016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B639E7-245E-4BCD-86F0-880D4B1ACB21}"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9848" y="1554480"/>
            <a:ext cx="2075688" cy="38862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3456432" y="1554480"/>
            <a:ext cx="4224528" cy="3886200"/>
          </a:xfrm>
        </p:spPr>
        <p:txBody>
          <a:bodyPr vert="eaVert"/>
          <a:lstStyle>
            <a:lvl1pPr algn="l">
              <a:defRPr/>
            </a:lvl1pPr>
            <a:lvl2pPr algn="l">
              <a:defRPr/>
            </a:lvl2pPr>
            <a:lvl3pPr algn="l">
              <a:defRPr/>
            </a:lvl3pPr>
            <a:lvl4pPr algn="l">
              <a:defRPr/>
            </a:lvl4pPr>
            <a:lvl5pPr algn="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644EEBC-FBBE-4F12-BEC1-6B8991AA079D}" type="datetimeFigureOut">
              <a:rPr lang="it-IT" smtClean="0"/>
              <a:t>06/01/2016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B639E7-245E-4BCD-86F0-880D4B1ACB21}"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456432" y="1545336"/>
            <a:ext cx="4224528" cy="3886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9" name="Date Placeholder 8"/>
          <p:cNvSpPr>
            <a:spLocks noGrp="1"/>
          </p:cNvSpPr>
          <p:nvPr>
            <p:ph type="dt" sz="half" idx="14"/>
          </p:nvPr>
        </p:nvSpPr>
        <p:spPr/>
        <p:txBody>
          <a:bodyPr/>
          <a:lstStyle/>
          <a:p>
            <a:fld id="{4644EEBC-FBBE-4F12-BEC1-6B8991AA079D}" type="datetimeFigureOut">
              <a:rPr lang="it-IT" smtClean="0"/>
              <a:t>06/01/2016</a:t>
            </a:fld>
            <a:endParaRPr lang="it-IT"/>
          </a:p>
        </p:txBody>
      </p:sp>
      <p:sp>
        <p:nvSpPr>
          <p:cNvPr id="10" name="Slide Number Placeholder 9"/>
          <p:cNvSpPr>
            <a:spLocks noGrp="1"/>
          </p:cNvSpPr>
          <p:nvPr>
            <p:ph type="sldNum" sz="quarter" idx="15"/>
          </p:nvPr>
        </p:nvSpPr>
        <p:spPr/>
        <p:txBody>
          <a:bodyPr/>
          <a:lstStyle/>
          <a:p>
            <a:fld id="{7EB639E7-245E-4BCD-86F0-880D4B1ACB21}" type="slidenum">
              <a:rPr lang="it-IT" smtClean="0"/>
              <a:t>‹N›</a:t>
            </a:fld>
            <a:endParaRPr lang="it-IT"/>
          </a:p>
        </p:txBody>
      </p:sp>
      <p:sp>
        <p:nvSpPr>
          <p:cNvPr id="11" name="Footer Placeholder 10"/>
          <p:cNvSpPr>
            <a:spLocks noGrp="1"/>
          </p:cNvSpPr>
          <p:nvPr>
            <p:ph type="ftr" sz="quarter" idx="16"/>
          </p:nvPr>
        </p:nvSpPr>
        <p:spPr/>
        <p:txBody>
          <a:bodyPr/>
          <a:lstStyle/>
          <a:p>
            <a:endParaRPr lang="it-IT"/>
          </a:p>
        </p:txBody>
      </p:sp>
      <p:sp>
        <p:nvSpPr>
          <p:cNvPr id="12" name="Title 11"/>
          <p:cNvSpPr>
            <a:spLocks noGrp="1"/>
          </p:cNvSpPr>
          <p:nvPr>
            <p:ph type="title"/>
          </p:nvPr>
        </p:nvSpPr>
        <p:spPr/>
        <p:txBody>
          <a:bodyPr/>
          <a:lstStyle/>
          <a:p>
            <a:r>
              <a:rPr lang="it-IT" smtClean="0"/>
              <a:t>Fare clic per modificare lo stile del titolo</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069848" y="1472184"/>
            <a:ext cx="6172200" cy="2130552"/>
          </a:xfrm>
        </p:spPr>
        <p:txBody>
          <a:bodyPr anchor="t">
            <a:noAutofit/>
          </a:bodyPr>
          <a:lstStyle>
            <a:lvl1pPr algn="l">
              <a:defRPr sz="4800" b="1"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069848" y="3886200"/>
            <a:ext cx="6172200" cy="914400"/>
          </a:xfrm>
        </p:spPr>
        <p:txBody>
          <a:bodyPr anchor="t">
            <a:normAutofit/>
          </a:bodyPr>
          <a:lstStyle>
            <a:lvl1pPr marL="0" indent="0">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7" name="Date Placeholder 6"/>
          <p:cNvSpPr>
            <a:spLocks noGrp="1"/>
          </p:cNvSpPr>
          <p:nvPr>
            <p:ph type="dt" sz="half" idx="10"/>
          </p:nvPr>
        </p:nvSpPr>
        <p:spPr/>
        <p:txBody>
          <a:bodyPr/>
          <a:lstStyle/>
          <a:p>
            <a:fld id="{4644EEBC-FBBE-4F12-BEC1-6B8991AA079D}" type="datetimeFigureOut">
              <a:rPr lang="it-IT" smtClean="0"/>
              <a:t>06/01/2016</a:t>
            </a:fld>
            <a:endParaRPr lang="it-IT"/>
          </a:p>
        </p:txBody>
      </p:sp>
      <p:sp>
        <p:nvSpPr>
          <p:cNvPr id="8" name="Slide Number Placeholder 7"/>
          <p:cNvSpPr>
            <a:spLocks noGrp="1"/>
          </p:cNvSpPr>
          <p:nvPr>
            <p:ph type="sldNum" sz="quarter" idx="11"/>
          </p:nvPr>
        </p:nvSpPr>
        <p:spPr/>
        <p:txBody>
          <a:bodyPr/>
          <a:lstStyle/>
          <a:p>
            <a:fld id="{7EB639E7-245E-4BCD-86F0-880D4B1ACB21}" type="slidenum">
              <a:rPr lang="it-IT" smtClean="0"/>
              <a:t>‹N›</a:t>
            </a:fld>
            <a:endParaRPr lang="it-IT"/>
          </a:p>
        </p:txBody>
      </p:sp>
      <p:sp>
        <p:nvSpPr>
          <p:cNvPr id="9" name="Footer Placeholder 8"/>
          <p:cNvSpPr>
            <a:spLocks noGrp="1"/>
          </p:cNvSpPr>
          <p:nvPr>
            <p:ph type="ftr" sz="quarter" idx="12"/>
          </p:nvPr>
        </p:nvSpPr>
        <p:spPr/>
        <p:txBody>
          <a:bodyPr/>
          <a:lstStyle/>
          <a:p>
            <a:endParaRPr lang="it-IT"/>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6325" cy="1066800"/>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4486998" y="1915859"/>
            <a:ext cx="3646966" cy="2881426"/>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96754" y="1915881"/>
            <a:ext cx="3639311" cy="2881398"/>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9" name="Date Placeholder 8"/>
          <p:cNvSpPr>
            <a:spLocks noGrp="1"/>
          </p:cNvSpPr>
          <p:nvPr>
            <p:ph type="dt" sz="half" idx="10"/>
          </p:nvPr>
        </p:nvSpPr>
        <p:spPr/>
        <p:txBody>
          <a:bodyPr/>
          <a:lstStyle/>
          <a:p>
            <a:fld id="{4644EEBC-FBBE-4F12-BEC1-6B8991AA079D}" type="datetimeFigureOut">
              <a:rPr lang="it-IT" smtClean="0"/>
              <a:t>06/01/2016</a:t>
            </a:fld>
            <a:endParaRPr lang="it-IT"/>
          </a:p>
        </p:txBody>
      </p:sp>
      <p:sp>
        <p:nvSpPr>
          <p:cNvPr id="10" name="Slide Number Placeholder 9"/>
          <p:cNvSpPr>
            <a:spLocks noGrp="1"/>
          </p:cNvSpPr>
          <p:nvPr>
            <p:ph type="sldNum" sz="quarter" idx="11"/>
          </p:nvPr>
        </p:nvSpPr>
        <p:spPr/>
        <p:txBody>
          <a:bodyPr/>
          <a:lstStyle/>
          <a:p>
            <a:fld id="{7EB639E7-245E-4BCD-86F0-880D4B1ACB21}" type="slidenum">
              <a:rPr lang="it-IT" smtClean="0"/>
              <a:t>‹N›</a:t>
            </a:fld>
            <a:endParaRPr lang="it-IT"/>
          </a:p>
        </p:txBody>
      </p:sp>
      <p:sp>
        <p:nvSpPr>
          <p:cNvPr id="11" name="Footer Placeholder 10"/>
          <p:cNvSpPr>
            <a:spLocks noGrp="1"/>
          </p:cNvSpPr>
          <p:nvPr>
            <p:ph type="ftr" sz="quarter" idx="12"/>
          </p:nvPr>
        </p:nvSpPr>
        <p:spPr>
          <a:xfrm>
            <a:off x="493776" y="6356350"/>
            <a:ext cx="5102352" cy="365125"/>
          </a:xfrm>
        </p:spPr>
        <p:txBody>
          <a:bodyPr/>
          <a:lstStyle/>
          <a:p>
            <a:endParaRPr lang="it-IT"/>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5734" cy="1066799"/>
          </a:xfrm>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95301" y="1916113"/>
            <a:ext cx="3638550"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95300" y="2860676"/>
            <a:ext cx="3638550" cy="2882899"/>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92625" y="1916113"/>
            <a:ext cx="3660775"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492626" y="2860676"/>
            <a:ext cx="3651250" cy="2882900"/>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0" name="Date Placeholder 9"/>
          <p:cNvSpPr>
            <a:spLocks noGrp="1"/>
          </p:cNvSpPr>
          <p:nvPr>
            <p:ph type="dt" sz="half" idx="10"/>
          </p:nvPr>
        </p:nvSpPr>
        <p:spPr/>
        <p:txBody>
          <a:bodyPr/>
          <a:lstStyle/>
          <a:p>
            <a:fld id="{4644EEBC-FBBE-4F12-BEC1-6B8991AA079D}" type="datetimeFigureOut">
              <a:rPr lang="it-IT" smtClean="0"/>
              <a:t>06/01/2016</a:t>
            </a:fld>
            <a:endParaRPr lang="it-IT"/>
          </a:p>
        </p:txBody>
      </p:sp>
      <p:sp>
        <p:nvSpPr>
          <p:cNvPr id="11" name="Slide Number Placeholder 10"/>
          <p:cNvSpPr>
            <a:spLocks noGrp="1"/>
          </p:cNvSpPr>
          <p:nvPr>
            <p:ph type="sldNum" sz="quarter" idx="11"/>
          </p:nvPr>
        </p:nvSpPr>
        <p:spPr/>
        <p:txBody>
          <a:bodyPr/>
          <a:lstStyle/>
          <a:p>
            <a:fld id="{7EB639E7-245E-4BCD-86F0-880D4B1ACB21}" type="slidenum">
              <a:rPr lang="it-IT" smtClean="0"/>
              <a:t>‹N›</a:t>
            </a:fld>
            <a:endParaRPr lang="it-IT"/>
          </a:p>
        </p:txBody>
      </p:sp>
      <p:sp>
        <p:nvSpPr>
          <p:cNvPr id="12" name="Footer Placeholder 11"/>
          <p:cNvSpPr>
            <a:spLocks noGrp="1"/>
          </p:cNvSpPr>
          <p:nvPr>
            <p:ph type="ftr" sz="quarter" idx="12"/>
          </p:nvPr>
        </p:nvSpPr>
        <p:spPr>
          <a:xfrm>
            <a:off x="493776" y="6356350"/>
            <a:ext cx="5102352" cy="365125"/>
          </a:xfrm>
        </p:spPr>
        <p:txBody>
          <a:bodyPr/>
          <a:lstStyle/>
          <a:p>
            <a:endParaRPr lang="it-IT"/>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7162800" y="1551543"/>
            <a:ext cx="1828800" cy="365125"/>
          </a:xfrm>
        </p:spPr>
        <p:txBody>
          <a:bodyPr/>
          <a:lstStyle/>
          <a:p>
            <a:fld id="{4644EEBC-FBBE-4F12-BEC1-6B8991AA079D}" type="datetimeFigureOut">
              <a:rPr lang="it-IT" smtClean="0"/>
              <a:t>06/01/2016</a:t>
            </a:fld>
            <a:endParaRPr lang="it-IT"/>
          </a:p>
        </p:txBody>
      </p:sp>
      <p:sp>
        <p:nvSpPr>
          <p:cNvPr id="5" name="Title 4"/>
          <p:cNvSpPr>
            <a:spLocks noGrp="1"/>
          </p:cNvSpPr>
          <p:nvPr>
            <p:ph type="title"/>
          </p:nvPr>
        </p:nvSpPr>
        <p:spPr/>
        <p:txBody>
          <a:bodyPr/>
          <a:lstStyle/>
          <a:p>
            <a:r>
              <a:rPr lang="it-IT" smtClean="0"/>
              <a:t>Fare clic per modificare lo stile del titolo</a:t>
            </a:r>
            <a:endParaRPr lang="en-US" dirty="0"/>
          </a:p>
        </p:txBody>
      </p:sp>
      <p:sp>
        <p:nvSpPr>
          <p:cNvPr id="4" name="Slide Number Placeholder 3"/>
          <p:cNvSpPr>
            <a:spLocks noGrp="1"/>
          </p:cNvSpPr>
          <p:nvPr>
            <p:ph type="sldNum" sz="quarter" idx="11"/>
          </p:nvPr>
        </p:nvSpPr>
        <p:spPr/>
        <p:txBody>
          <a:bodyPr/>
          <a:lstStyle/>
          <a:p>
            <a:fld id="{7EB639E7-245E-4BCD-86F0-880D4B1ACB21}" type="slidenum">
              <a:rPr lang="it-IT" smtClean="0"/>
              <a:t>‹N›</a:t>
            </a:fld>
            <a:endParaRPr lang="it-IT"/>
          </a:p>
        </p:txBody>
      </p:sp>
      <p:sp>
        <p:nvSpPr>
          <p:cNvPr id="6" name="Footer Placeholder 5"/>
          <p:cNvSpPr>
            <a:spLocks noGrp="1"/>
          </p:cNvSpPr>
          <p:nvPr>
            <p:ph type="ftr" sz="quarter" idx="12"/>
          </p:nvPr>
        </p:nvSpPr>
        <p:spPr/>
        <p:txBody>
          <a:bodyPr/>
          <a:lstStyle/>
          <a:p>
            <a:endParaRPr lang="it-IT"/>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4EEBC-FBBE-4F12-BEC1-6B8991AA079D}" type="datetimeFigureOut">
              <a:rPr lang="it-IT" smtClean="0"/>
              <a:t>06/01/2016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EB639E7-245E-4BCD-86F0-880D4B1ACB21}"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450" y="1920876"/>
            <a:ext cx="3654425" cy="2889249"/>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2" name="Title 1"/>
          <p:cNvSpPr>
            <a:spLocks noGrp="1"/>
          </p:cNvSpPr>
          <p:nvPr>
            <p:ph type="title"/>
          </p:nvPr>
        </p:nvSpPr>
        <p:spPr>
          <a:xfrm>
            <a:off x="493776" y="606425"/>
            <a:ext cx="3629025" cy="1041400"/>
          </a:xfrm>
        </p:spPr>
        <p:txBody>
          <a:bodyPr anchor="t">
            <a:normAutofit/>
          </a:bodyPr>
          <a:lstStyle>
            <a:lvl1pPr algn="l">
              <a:defRPr sz="1800" b="1"/>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495300" y="1920875"/>
            <a:ext cx="3629025" cy="1812925"/>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7"/>
          <p:cNvSpPr>
            <a:spLocks noGrp="1"/>
          </p:cNvSpPr>
          <p:nvPr>
            <p:ph type="dt" sz="half" idx="10"/>
          </p:nvPr>
        </p:nvSpPr>
        <p:spPr/>
        <p:txBody>
          <a:bodyPr/>
          <a:lstStyle/>
          <a:p>
            <a:fld id="{4644EEBC-FBBE-4F12-BEC1-6B8991AA079D}" type="datetimeFigureOut">
              <a:rPr lang="it-IT" smtClean="0"/>
              <a:t>06/01/2016</a:t>
            </a:fld>
            <a:endParaRPr lang="it-IT"/>
          </a:p>
        </p:txBody>
      </p:sp>
      <p:sp>
        <p:nvSpPr>
          <p:cNvPr id="9" name="Slide Number Placeholder 8"/>
          <p:cNvSpPr>
            <a:spLocks noGrp="1"/>
          </p:cNvSpPr>
          <p:nvPr>
            <p:ph type="sldNum" sz="quarter" idx="11"/>
          </p:nvPr>
        </p:nvSpPr>
        <p:spPr/>
        <p:txBody>
          <a:bodyPr/>
          <a:lstStyle/>
          <a:p>
            <a:fld id="{7EB639E7-245E-4BCD-86F0-880D4B1ACB21}" type="slidenum">
              <a:rPr lang="it-IT" smtClean="0"/>
              <a:t>‹N›</a:t>
            </a:fld>
            <a:endParaRPr lang="it-IT"/>
          </a:p>
        </p:txBody>
      </p:sp>
      <p:sp>
        <p:nvSpPr>
          <p:cNvPr id="10" name="Footer Placeholder 9"/>
          <p:cNvSpPr>
            <a:spLocks noGrp="1"/>
          </p:cNvSpPr>
          <p:nvPr>
            <p:ph type="ftr" sz="quarter" idx="12"/>
          </p:nvPr>
        </p:nvSpPr>
        <p:spPr>
          <a:xfrm>
            <a:off x="493776" y="6356350"/>
            <a:ext cx="5102352" cy="365125"/>
          </a:xfrm>
        </p:spPr>
        <p:txBody>
          <a:bodyPr/>
          <a:lstStyle/>
          <a:p>
            <a:endParaRPr lang="it-IT"/>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93776" y="600074"/>
            <a:ext cx="2074862" cy="1981201"/>
          </a:xfrm>
          <a:ln>
            <a:noFill/>
          </a:ln>
        </p:spPr>
        <p:txBody>
          <a:bodyPr anchor="t">
            <a:normAutofit/>
          </a:bodyPr>
          <a:lstStyle>
            <a:lvl1pPr algn="l">
              <a:defRPr sz="18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963862" y="1650999"/>
            <a:ext cx="5627687" cy="42207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963862" y="614363"/>
            <a:ext cx="3741738" cy="909637"/>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7"/>
          <p:cNvSpPr>
            <a:spLocks noGrp="1"/>
          </p:cNvSpPr>
          <p:nvPr>
            <p:ph type="dt" sz="half" idx="10"/>
          </p:nvPr>
        </p:nvSpPr>
        <p:spPr/>
        <p:txBody>
          <a:bodyPr/>
          <a:lstStyle/>
          <a:p>
            <a:fld id="{4644EEBC-FBBE-4F12-BEC1-6B8991AA079D}" type="datetimeFigureOut">
              <a:rPr lang="it-IT" smtClean="0"/>
              <a:t>06/01/2016</a:t>
            </a:fld>
            <a:endParaRPr lang="it-IT"/>
          </a:p>
        </p:txBody>
      </p:sp>
      <p:sp>
        <p:nvSpPr>
          <p:cNvPr id="9" name="Slide Number Placeholder 8"/>
          <p:cNvSpPr>
            <a:spLocks noGrp="1"/>
          </p:cNvSpPr>
          <p:nvPr>
            <p:ph type="sldNum" sz="quarter" idx="11"/>
          </p:nvPr>
        </p:nvSpPr>
        <p:spPr/>
        <p:txBody>
          <a:bodyPr/>
          <a:lstStyle/>
          <a:p>
            <a:fld id="{7EB639E7-245E-4BCD-86F0-880D4B1ACB21}" type="slidenum">
              <a:rPr lang="it-IT" smtClean="0"/>
              <a:t>‹N›</a:t>
            </a:fld>
            <a:endParaRPr lang="it-IT"/>
          </a:p>
        </p:txBody>
      </p:sp>
      <p:sp>
        <p:nvSpPr>
          <p:cNvPr id="10" name="Footer Placeholder 9"/>
          <p:cNvSpPr>
            <a:spLocks noGrp="1"/>
          </p:cNvSpPr>
          <p:nvPr>
            <p:ph type="ftr" sz="quarter" idx="12"/>
          </p:nvPr>
        </p:nvSpPr>
        <p:spPr>
          <a:xfrm>
            <a:off x="493776" y="6356350"/>
            <a:ext cx="5102352" cy="365125"/>
          </a:xfrm>
        </p:spPr>
        <p:txBody>
          <a:bodyPr/>
          <a:lstStyle/>
          <a:p>
            <a:endParaRPr lang="it-IT"/>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1554480"/>
            <a:ext cx="2073348" cy="1979466"/>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3454400" y="1547036"/>
            <a:ext cx="4222308" cy="388620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162800" y="189468"/>
            <a:ext cx="1828800"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4644EEBC-FBBE-4F12-BEC1-6B8991AA079D}" type="datetimeFigureOut">
              <a:rPr lang="it-IT" smtClean="0"/>
              <a:t>06/01/2016</a:t>
            </a:fld>
            <a:endParaRPr lang="it-IT"/>
          </a:p>
        </p:txBody>
      </p:sp>
      <p:sp>
        <p:nvSpPr>
          <p:cNvPr id="5" name="Footer Placeholder 4"/>
          <p:cNvSpPr>
            <a:spLocks noGrp="1"/>
          </p:cNvSpPr>
          <p:nvPr>
            <p:ph type="ftr" sz="quarter" idx="3"/>
          </p:nvPr>
        </p:nvSpPr>
        <p:spPr>
          <a:xfrm>
            <a:off x="1069848" y="6356350"/>
            <a:ext cx="5102352" cy="365125"/>
          </a:xfrm>
          <a:prstGeom prst="rect">
            <a:avLst/>
          </a:prstGeom>
        </p:spPr>
        <p:txBody>
          <a:bodyPr vert="horz" lIns="91440" tIns="45720" rIns="91440" bIns="45720" rtlCol="0" anchor="t"/>
          <a:lstStyle>
            <a:lvl1pPr algn="l">
              <a:defRPr sz="1200">
                <a:solidFill>
                  <a:schemeClr val="tx1"/>
                </a:solidFill>
              </a:defRPr>
            </a:lvl1pPr>
          </a:lstStyle>
          <a:p>
            <a:endParaRPr lang="it-IT"/>
          </a:p>
        </p:txBody>
      </p:sp>
      <p:sp>
        <p:nvSpPr>
          <p:cNvPr id="6" name="Slide Number Placeholder 5"/>
          <p:cNvSpPr>
            <a:spLocks noGrp="1"/>
          </p:cNvSpPr>
          <p:nvPr>
            <p:ph type="sldNum" sz="quarter" idx="4"/>
          </p:nvPr>
        </p:nvSpPr>
        <p:spPr>
          <a:xfrm>
            <a:off x="7159752" y="6356350"/>
            <a:ext cx="1137684"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7EB639E7-245E-4BCD-86F0-880D4B1ACB21}"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defTabSz="914400" rtl="0" eaLnBrk="1" latinLnBrk="0" hangingPunct="1">
        <a:spcBef>
          <a:spcPct val="0"/>
        </a:spcBef>
        <a:buNone/>
        <a:defRPr sz="1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836712"/>
            <a:ext cx="6195391" cy="2959084"/>
          </a:xfrm>
        </p:spPr>
        <p:txBody>
          <a:bodyPr/>
          <a:lstStyle/>
          <a:p>
            <a:r>
              <a:rPr lang="en-GB" dirty="0" smtClean="0"/>
              <a:t>How do you </a:t>
            </a:r>
            <a:r>
              <a:rPr lang="en-GB" dirty="0" smtClean="0"/>
              <a:t>analyse </a:t>
            </a:r>
            <a:r>
              <a:rPr lang="en-GB" dirty="0" smtClean="0"/>
              <a:t>a poem?</a:t>
            </a:r>
            <a:endParaRPr lang="en-GB" dirty="0"/>
          </a:p>
        </p:txBody>
      </p:sp>
      <p:sp>
        <p:nvSpPr>
          <p:cNvPr id="3" name="Sottotitolo 2"/>
          <p:cNvSpPr>
            <a:spLocks noGrp="1"/>
          </p:cNvSpPr>
          <p:nvPr>
            <p:ph type="subTitle" idx="1"/>
          </p:nvPr>
        </p:nvSpPr>
        <p:spPr>
          <a:xfrm>
            <a:off x="827584" y="4437112"/>
            <a:ext cx="6408712" cy="1656184"/>
          </a:xfrm>
        </p:spPr>
        <p:txBody>
          <a:bodyPr>
            <a:noAutofit/>
          </a:bodyPr>
          <a:lstStyle/>
          <a:p>
            <a:r>
              <a:rPr lang="en-GB" sz="4800" dirty="0" smtClean="0"/>
              <a:t>Instructions</a:t>
            </a:r>
            <a:r>
              <a:rPr lang="it-IT" sz="4800" dirty="0" smtClean="0"/>
              <a:t> </a:t>
            </a:r>
            <a:r>
              <a:rPr lang="en-GB" sz="4800" dirty="0" smtClean="0"/>
              <a:t>about</a:t>
            </a:r>
            <a:r>
              <a:rPr lang="it-IT" sz="4800" dirty="0" smtClean="0"/>
              <a:t> </a:t>
            </a:r>
            <a:r>
              <a:rPr lang="en-GB" sz="4800" dirty="0" smtClean="0"/>
              <a:t>how</a:t>
            </a:r>
            <a:r>
              <a:rPr lang="it-IT" sz="4800" dirty="0" smtClean="0"/>
              <a:t> to </a:t>
            </a:r>
            <a:r>
              <a:rPr lang="en-GB" sz="4800" dirty="0" smtClean="0"/>
              <a:t>make</a:t>
            </a:r>
            <a:r>
              <a:rPr lang="it-IT" sz="4800" dirty="0" smtClean="0"/>
              <a:t> </a:t>
            </a:r>
            <a:r>
              <a:rPr lang="it-IT" sz="4800" dirty="0" err="1" smtClean="0"/>
              <a:t>it</a:t>
            </a:r>
            <a:r>
              <a:rPr lang="it-IT" sz="4800" dirty="0" smtClean="0"/>
              <a:t> + </a:t>
            </a:r>
            <a:r>
              <a:rPr lang="en-GB" sz="4800" dirty="0" smtClean="0"/>
              <a:t>example</a:t>
            </a:r>
            <a:endParaRPr lang="en-GB" sz="4800" dirty="0"/>
          </a:p>
        </p:txBody>
      </p:sp>
    </p:spTree>
    <p:extLst>
      <p:ext uri="{BB962C8B-B14F-4D97-AF65-F5344CB8AC3E}">
        <p14:creationId xmlns:p14="http://schemas.microsoft.com/office/powerpoint/2010/main" val="571857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66800" y="548681"/>
            <a:ext cx="7609656" cy="1224135"/>
          </a:xfrm>
        </p:spPr>
        <p:txBody>
          <a:bodyPr/>
          <a:lstStyle/>
          <a:p>
            <a:r>
              <a:rPr lang="en-GB" dirty="0" smtClean="0"/>
              <a:t> </a:t>
            </a:r>
            <a:r>
              <a:rPr lang="en-GB" sz="4800" dirty="0" smtClean="0"/>
              <a:t>What does it tell?</a:t>
            </a:r>
            <a:endParaRPr lang="en-GB" sz="4800" dirty="0"/>
          </a:p>
        </p:txBody>
      </p:sp>
      <p:sp>
        <p:nvSpPr>
          <p:cNvPr id="3" name="Sottotitolo 2"/>
          <p:cNvSpPr>
            <a:spLocks noGrp="1"/>
          </p:cNvSpPr>
          <p:nvPr>
            <p:ph type="subTitle" idx="1"/>
          </p:nvPr>
        </p:nvSpPr>
        <p:spPr>
          <a:xfrm>
            <a:off x="1187624" y="2420888"/>
            <a:ext cx="6984776" cy="3816424"/>
          </a:xfrm>
        </p:spPr>
        <p:txBody>
          <a:bodyPr>
            <a:normAutofit fontScale="92500" lnSpcReduction="10000"/>
          </a:bodyPr>
          <a:lstStyle/>
          <a:p>
            <a:r>
              <a:rPr lang="en-US" i="0" dirty="0"/>
              <a:t>The speaker brings us into the middle of an argument between people who think the world will come to a fiery end and people who think the world will freeze. He could be talking about the literal end of the world, but he's also talking about the power that human beings have to harm or "destroy" one another.</a:t>
            </a:r>
            <a:r>
              <a:rPr lang="en-US" dirty="0"/>
              <a:t/>
            </a:r>
            <a:br>
              <a:rPr lang="en-US" dirty="0"/>
            </a:br>
            <a:r>
              <a:rPr lang="en-US" dirty="0"/>
              <a:t/>
            </a:r>
            <a:br>
              <a:rPr lang="en-US" dirty="0"/>
            </a:br>
            <a:r>
              <a:rPr lang="en-US" i="0" dirty="0"/>
              <a:t>The speaker's experience with romantic desire has taught him that passionate or "hot" emotions like love and lust would probably have the power to turn the earth into a big fireball. But he has also experienced the other extreme, and he knows that colder emotions like hate have great destructive power. Love gets all the publicity, but hate is the silent killer. It may not have the same grandeur as the fireball ending, but it'll do the trick.</a:t>
            </a:r>
            <a:endParaRPr lang="en-GB" dirty="0"/>
          </a:p>
        </p:txBody>
      </p:sp>
    </p:spTree>
    <p:extLst>
      <p:ext uri="{BB962C8B-B14F-4D97-AF65-F5344CB8AC3E}">
        <p14:creationId xmlns:p14="http://schemas.microsoft.com/office/powerpoint/2010/main" val="3415126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116633"/>
            <a:ext cx="8208912" cy="1224136"/>
          </a:xfrm>
        </p:spPr>
        <p:txBody>
          <a:bodyPr/>
          <a:lstStyle/>
          <a:p>
            <a:r>
              <a:rPr lang="en-GB" sz="3200" dirty="0" smtClean="0"/>
              <a:t>What does the poet try to express? How does he make it?</a:t>
            </a:r>
            <a:endParaRPr lang="en-GB" sz="3200" dirty="0"/>
          </a:p>
        </p:txBody>
      </p:sp>
      <p:sp>
        <p:nvSpPr>
          <p:cNvPr id="3" name="Sottotitolo 2"/>
          <p:cNvSpPr>
            <a:spLocks noGrp="1"/>
          </p:cNvSpPr>
          <p:nvPr>
            <p:ph type="subTitle" idx="1"/>
          </p:nvPr>
        </p:nvSpPr>
        <p:spPr>
          <a:xfrm>
            <a:off x="251520" y="1340768"/>
            <a:ext cx="7056784" cy="5328592"/>
          </a:xfrm>
        </p:spPr>
        <p:txBody>
          <a:bodyPr>
            <a:noAutofit/>
          </a:bodyPr>
          <a:lstStyle/>
          <a:p>
            <a:r>
              <a:rPr lang="en-US" sz="1500" i="0" dirty="0"/>
              <a:t>The poem revolves around the two symbols of fire and ice. In the first two lines, we don't yet know that they are symbols. Judging by these lines alone, this could be a poem about theories of modern science. But when the speaker associates fire with desire and ice with hate, we know that fire and ice are symbols for human behaviors and emotions. But the poem does not close down possibilities for your imagination to run wild by telling us exactly what these two basic forces represent. You should feel free to relate them to your own thoughts and experiences and come up with an interpretation.</a:t>
            </a:r>
            <a:br>
              <a:rPr lang="en-US" sz="1500" i="0" dirty="0"/>
            </a:br>
            <a:endParaRPr lang="en-US" sz="1500" i="0" dirty="0"/>
          </a:p>
          <a:p>
            <a:r>
              <a:rPr lang="en-US" sz="1500" i="0" dirty="0"/>
              <a:t>Lines 1 and 2: These two lines have a parallel structure, beginning with "Some say." This phrase is an example of </a:t>
            </a:r>
            <a:r>
              <a:rPr lang="en-US" sz="1500" b="1" i="0" dirty="0"/>
              <a:t>alliteration</a:t>
            </a:r>
            <a:r>
              <a:rPr lang="en-US" sz="1500" i="0" dirty="0"/>
              <a:t>. Fire and ice, as we mentioned above, are symbols. Specifically, they represent emotions like "desire" and "hate." But be careful – there's no reason to think that these are </a:t>
            </a:r>
            <a:r>
              <a:rPr lang="en-US" sz="1500" dirty="0"/>
              <a:t>all</a:t>
            </a:r>
            <a:r>
              <a:rPr lang="en-US" sz="1500" i="0" dirty="0"/>
              <a:t> that fire and ice represent. Desire and hate are merely examples that fall in a broader category.</a:t>
            </a:r>
          </a:p>
          <a:p>
            <a:r>
              <a:rPr lang="en-US" sz="1500" i="0" dirty="0"/>
              <a:t>Line 4: "Fire favor" is an example of </a:t>
            </a:r>
            <a:r>
              <a:rPr lang="en-US" sz="1500" b="1" i="0" dirty="0"/>
              <a:t>alliteration</a:t>
            </a:r>
            <a:r>
              <a:rPr lang="en-US" sz="1500" i="0" dirty="0"/>
              <a:t>. Both words begin with the same letter.</a:t>
            </a:r>
          </a:p>
          <a:p>
            <a:r>
              <a:rPr lang="en-US" sz="1500" i="0" dirty="0"/>
              <a:t>Line 8: The word "great" in this line means "powerful," not "fantastic."</a:t>
            </a:r>
          </a:p>
          <a:p>
            <a:r>
              <a:rPr lang="en-US" sz="1500" i="0" dirty="0"/>
              <a:t>Line 9: It is highly ironic to say that ice will "suffice" to destroy the world. "Suffice" is a word that has connotations of restraint, not excess. You can imagine a stern parent lecturing a child, "That will suffice, young man!" if he or she didn't want to say, "Cut it out!" But the end of the world is the ultimate example of excess and violence. The tone at the end of the poem seems almost absurd.</a:t>
            </a:r>
          </a:p>
          <a:p>
            <a:endParaRPr lang="en-GB" sz="1600" dirty="0"/>
          </a:p>
        </p:txBody>
      </p:sp>
    </p:spTree>
    <p:extLst>
      <p:ext uri="{BB962C8B-B14F-4D97-AF65-F5344CB8AC3E}">
        <p14:creationId xmlns:p14="http://schemas.microsoft.com/office/powerpoint/2010/main" val="62444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1066801" y="404665"/>
            <a:ext cx="7537647" cy="1008111"/>
          </a:xfrm>
        </p:spPr>
        <p:txBody>
          <a:bodyPr/>
          <a:lstStyle/>
          <a:p>
            <a:r>
              <a:rPr lang="en-GB" sz="5400" dirty="0" smtClean="0"/>
              <a:t>Sum up! </a:t>
            </a:r>
            <a:endParaRPr lang="en-GB" sz="5400" dirty="0"/>
          </a:p>
        </p:txBody>
      </p:sp>
      <p:sp>
        <p:nvSpPr>
          <p:cNvPr id="5" name="Sottotitolo 4"/>
          <p:cNvSpPr>
            <a:spLocks noGrp="1"/>
          </p:cNvSpPr>
          <p:nvPr>
            <p:ph type="subTitle" idx="1"/>
          </p:nvPr>
        </p:nvSpPr>
        <p:spPr>
          <a:xfrm>
            <a:off x="1043608" y="1700808"/>
            <a:ext cx="7344816" cy="4824536"/>
          </a:xfrm>
        </p:spPr>
        <p:txBody>
          <a:bodyPr>
            <a:noAutofit/>
          </a:bodyPr>
          <a:lstStyle/>
          <a:p>
            <a:r>
              <a:rPr lang="en-GB" sz="4400" dirty="0" smtClean="0"/>
              <a:t>In conclusion </a:t>
            </a:r>
            <a:r>
              <a:rPr lang="en-US" sz="4400" i="0" dirty="0" smtClean="0"/>
              <a:t> the </a:t>
            </a:r>
            <a:r>
              <a:rPr lang="en-US" sz="4400" i="0" dirty="0"/>
              <a:t>author is trying to say that the world will end in fire, or be </a:t>
            </a:r>
            <a:r>
              <a:rPr lang="en-US" sz="4400" i="0" dirty="0" smtClean="0"/>
              <a:t>incinerated and even if his </a:t>
            </a:r>
            <a:r>
              <a:rPr lang="it-IT" sz="4400" dirty="0" err="1" smtClean="0"/>
              <a:t>conjecture</a:t>
            </a:r>
            <a:r>
              <a:rPr lang="it-IT" sz="4400" dirty="0" smtClean="0"/>
              <a:t>  </a:t>
            </a:r>
            <a:r>
              <a:rPr lang="it-IT" sz="4400" dirty="0" err="1" smtClean="0"/>
              <a:t>were</a:t>
            </a:r>
            <a:r>
              <a:rPr lang="it-IT" sz="4400" dirty="0" smtClean="0"/>
              <a:t>  </a:t>
            </a:r>
            <a:r>
              <a:rPr lang="it-IT" sz="4400" dirty="0" err="1" smtClean="0"/>
              <a:t>wrong</a:t>
            </a:r>
            <a:r>
              <a:rPr lang="it-IT" sz="4400" dirty="0" smtClean="0"/>
              <a:t>  </a:t>
            </a:r>
            <a:r>
              <a:rPr lang="it-IT" sz="4400" dirty="0" err="1" smtClean="0"/>
              <a:t>it</a:t>
            </a:r>
            <a:r>
              <a:rPr lang="it-IT" sz="4400" dirty="0" smtClean="0"/>
              <a:t> </a:t>
            </a:r>
            <a:r>
              <a:rPr lang="it-IT" sz="4400" i="0" dirty="0" err="1"/>
              <a:t>would</a:t>
            </a:r>
            <a:r>
              <a:rPr lang="it-IT" sz="4400" i="0" dirty="0"/>
              <a:t> be </a:t>
            </a:r>
            <a:r>
              <a:rPr lang="it-IT" sz="4400" i="0" dirty="0" smtClean="0"/>
              <a:t>happening  </a:t>
            </a:r>
            <a:r>
              <a:rPr lang="it-IT" sz="4400" i="0" dirty="0" err="1"/>
              <a:t>regardless</a:t>
            </a:r>
            <a:r>
              <a:rPr lang="it-IT" sz="4400" i="0" dirty="0"/>
              <a:t> of human </a:t>
            </a:r>
            <a:r>
              <a:rPr lang="it-IT" sz="4400" i="0" dirty="0" err="1"/>
              <a:t>will</a:t>
            </a:r>
            <a:r>
              <a:rPr lang="it-IT" sz="4400" i="0" dirty="0"/>
              <a:t> </a:t>
            </a:r>
            <a:r>
              <a:rPr lang="it-IT" sz="4400" i="0" dirty="0" smtClean="0"/>
              <a:t>.  </a:t>
            </a:r>
            <a:endParaRPr lang="en-GB" sz="4400" i="0" dirty="0"/>
          </a:p>
        </p:txBody>
      </p:sp>
    </p:spTree>
    <p:extLst>
      <p:ext uri="{BB962C8B-B14F-4D97-AF65-F5344CB8AC3E}">
        <p14:creationId xmlns:p14="http://schemas.microsoft.com/office/powerpoint/2010/main" val="267193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a:xfrm>
            <a:off x="755576" y="620688"/>
            <a:ext cx="6336704" cy="2016223"/>
          </a:xfrm>
        </p:spPr>
        <p:txBody>
          <a:bodyPr/>
          <a:lstStyle/>
          <a:p>
            <a:r>
              <a:rPr lang="en-GB" sz="6000" cap="none" dirty="0" smtClean="0"/>
              <a:t>Step</a:t>
            </a:r>
            <a:r>
              <a:rPr lang="it-IT" sz="6000" cap="none" dirty="0" smtClean="0"/>
              <a:t> 1:</a:t>
            </a:r>
            <a:r>
              <a:rPr lang="it-IT" cap="none" dirty="0" smtClean="0"/>
              <a:t/>
            </a:r>
            <a:br>
              <a:rPr lang="it-IT" cap="none" dirty="0" smtClean="0"/>
            </a:br>
            <a:r>
              <a:rPr lang="it-IT" sz="4000" cap="none" dirty="0" smtClean="0"/>
              <a:t>CONSIDER THE TITLE</a:t>
            </a:r>
            <a:endParaRPr lang="it-IT" sz="4000" cap="none" dirty="0"/>
          </a:p>
        </p:txBody>
      </p:sp>
      <p:sp>
        <p:nvSpPr>
          <p:cNvPr id="8" name="Segnaposto contenuto 7"/>
          <p:cNvSpPr>
            <a:spLocks noGrp="1"/>
          </p:cNvSpPr>
          <p:nvPr>
            <p:ph type="subTitle" idx="1"/>
          </p:nvPr>
        </p:nvSpPr>
        <p:spPr>
          <a:xfrm>
            <a:off x="611560" y="2708920"/>
            <a:ext cx="6555432" cy="3312368"/>
          </a:xfrm>
        </p:spPr>
        <p:txBody>
          <a:bodyPr>
            <a:noAutofit/>
          </a:bodyPr>
          <a:lstStyle/>
          <a:p>
            <a:r>
              <a:rPr lang="it-IT" sz="3600" dirty="0" smtClean="0"/>
              <a:t>The </a:t>
            </a:r>
            <a:r>
              <a:rPr lang="it-IT" sz="3600" dirty="0" err="1" smtClean="0"/>
              <a:t>title</a:t>
            </a:r>
            <a:r>
              <a:rPr lang="it-IT" sz="3600" dirty="0" smtClean="0"/>
              <a:t> of a </a:t>
            </a:r>
            <a:r>
              <a:rPr lang="it-IT" sz="3600" dirty="0" err="1" smtClean="0"/>
              <a:t>poem</a:t>
            </a:r>
            <a:r>
              <a:rPr lang="it-IT" sz="3600" dirty="0" smtClean="0"/>
              <a:t> </a:t>
            </a:r>
            <a:r>
              <a:rPr lang="it-IT" sz="3600" dirty="0" err="1" smtClean="0"/>
              <a:t>is</a:t>
            </a:r>
            <a:r>
              <a:rPr lang="it-IT" sz="3600" dirty="0" smtClean="0"/>
              <a:t> an </a:t>
            </a:r>
            <a:r>
              <a:rPr lang="it-IT" sz="3600" dirty="0" err="1" smtClean="0"/>
              <a:t>important</a:t>
            </a:r>
            <a:r>
              <a:rPr lang="it-IT" sz="3600" dirty="0" smtClean="0"/>
              <a:t> </a:t>
            </a:r>
            <a:r>
              <a:rPr lang="it-IT" sz="3600" dirty="0" err="1" smtClean="0"/>
              <a:t>element</a:t>
            </a:r>
            <a:r>
              <a:rPr lang="it-IT" sz="3600" dirty="0" smtClean="0"/>
              <a:t> for </a:t>
            </a:r>
            <a:r>
              <a:rPr lang="it-IT" sz="3600" dirty="0" err="1" smtClean="0"/>
              <a:t>analyze</a:t>
            </a:r>
            <a:r>
              <a:rPr lang="it-IT" sz="3600" dirty="0" smtClean="0"/>
              <a:t> and </a:t>
            </a:r>
            <a:r>
              <a:rPr lang="it-IT" sz="3600" dirty="0" err="1" smtClean="0"/>
              <a:t>understand</a:t>
            </a:r>
            <a:r>
              <a:rPr lang="it-IT" sz="3600" dirty="0" smtClean="0"/>
              <a:t> </a:t>
            </a:r>
            <a:r>
              <a:rPr lang="it-IT" sz="3600" dirty="0" err="1" smtClean="0"/>
              <a:t>what</a:t>
            </a:r>
            <a:r>
              <a:rPr lang="it-IT" sz="3600" dirty="0" smtClean="0"/>
              <a:t> the text </a:t>
            </a:r>
            <a:r>
              <a:rPr lang="it-IT" sz="3600" dirty="0" err="1" smtClean="0"/>
              <a:t>is</a:t>
            </a:r>
            <a:r>
              <a:rPr lang="it-IT" sz="3600" dirty="0" smtClean="0"/>
              <a:t> </a:t>
            </a:r>
            <a:r>
              <a:rPr lang="it-IT" sz="3600" dirty="0" err="1" smtClean="0"/>
              <a:t>about</a:t>
            </a:r>
            <a:r>
              <a:rPr lang="it-IT" sz="3600" dirty="0" smtClean="0"/>
              <a:t>.  </a:t>
            </a:r>
            <a:r>
              <a:rPr lang="it-IT" sz="3600" dirty="0" err="1"/>
              <a:t>It</a:t>
            </a:r>
            <a:r>
              <a:rPr lang="it-IT" sz="3600" dirty="0"/>
              <a:t> catches the </a:t>
            </a:r>
            <a:r>
              <a:rPr lang="it-IT" sz="3600" dirty="0" err="1" smtClean="0"/>
              <a:t>attention</a:t>
            </a:r>
            <a:r>
              <a:rPr lang="it-IT" sz="3600" dirty="0" smtClean="0"/>
              <a:t> of the </a:t>
            </a:r>
            <a:r>
              <a:rPr lang="it-IT" sz="3600" dirty="0" err="1" smtClean="0"/>
              <a:t>reader</a:t>
            </a:r>
            <a:r>
              <a:rPr lang="it-IT" sz="3600" dirty="0" smtClean="0"/>
              <a:t> and </a:t>
            </a:r>
            <a:r>
              <a:rPr lang="it-IT" sz="3600" dirty="0" err="1" smtClean="0"/>
              <a:t>It</a:t>
            </a:r>
            <a:r>
              <a:rPr lang="it-IT" sz="3600" dirty="0" smtClean="0"/>
              <a:t> </a:t>
            </a:r>
            <a:r>
              <a:rPr lang="it-IT" sz="3600" dirty="0" err="1" smtClean="0"/>
              <a:t>invites</a:t>
            </a:r>
            <a:r>
              <a:rPr lang="it-IT" sz="3600" dirty="0" smtClean="0"/>
              <a:t> </a:t>
            </a:r>
            <a:r>
              <a:rPr lang="it-IT" sz="3600" dirty="0" err="1" smtClean="0"/>
              <a:t>him</a:t>
            </a:r>
            <a:r>
              <a:rPr lang="it-IT" sz="3600" dirty="0" smtClean="0"/>
              <a:t>/ </a:t>
            </a:r>
            <a:r>
              <a:rPr lang="it-IT" sz="3600" dirty="0" err="1" smtClean="0"/>
              <a:t>she</a:t>
            </a:r>
            <a:r>
              <a:rPr lang="it-IT" sz="3600" dirty="0" smtClean="0"/>
              <a:t> to </a:t>
            </a:r>
            <a:r>
              <a:rPr lang="it-IT" sz="3600" dirty="0" err="1" smtClean="0"/>
              <a:t>read</a:t>
            </a:r>
            <a:r>
              <a:rPr lang="it-IT" sz="3600" dirty="0" smtClean="0"/>
              <a:t> on.</a:t>
            </a:r>
            <a:endParaRPr lang="it-IT" sz="3600" dirty="0"/>
          </a:p>
        </p:txBody>
      </p:sp>
    </p:spTree>
    <p:extLst>
      <p:ext uri="{BB962C8B-B14F-4D97-AF65-F5344CB8AC3E}">
        <p14:creationId xmlns:p14="http://schemas.microsoft.com/office/powerpoint/2010/main" val="30734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p:cTn id="12"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899592" y="548680"/>
            <a:ext cx="5904656" cy="2232248"/>
          </a:xfrm>
        </p:spPr>
        <p:txBody>
          <a:bodyPr/>
          <a:lstStyle/>
          <a:p>
            <a:r>
              <a:rPr lang="en-GB" sz="6000" cap="none" dirty="0"/>
              <a:t>Step</a:t>
            </a:r>
            <a:r>
              <a:rPr lang="it-IT" sz="6000" cap="none" dirty="0"/>
              <a:t> 2</a:t>
            </a:r>
            <a:r>
              <a:rPr lang="it-IT" sz="6000" cap="none" dirty="0" smtClean="0"/>
              <a:t>:</a:t>
            </a:r>
            <a:r>
              <a:rPr lang="it-IT" sz="6000" cap="none" dirty="0"/>
              <a:t/>
            </a:r>
            <a:br>
              <a:rPr lang="it-IT" sz="6000" cap="none" dirty="0"/>
            </a:br>
            <a:r>
              <a:rPr lang="it-IT" sz="4000" cap="none" dirty="0"/>
              <a:t>CONSIDER THE </a:t>
            </a:r>
            <a:r>
              <a:rPr lang="it-IT" sz="4000" cap="none" dirty="0" smtClean="0"/>
              <a:t>LAYOUT</a:t>
            </a:r>
            <a:endParaRPr lang="it-IT" sz="4000" dirty="0"/>
          </a:p>
        </p:txBody>
      </p:sp>
      <p:sp>
        <p:nvSpPr>
          <p:cNvPr id="5" name="Sottotitolo 4"/>
          <p:cNvSpPr>
            <a:spLocks noGrp="1"/>
          </p:cNvSpPr>
          <p:nvPr>
            <p:ph type="subTitle" idx="1"/>
          </p:nvPr>
        </p:nvSpPr>
        <p:spPr>
          <a:xfrm>
            <a:off x="683568" y="3068960"/>
            <a:ext cx="6388224" cy="3168352"/>
          </a:xfrm>
        </p:spPr>
        <p:txBody>
          <a:bodyPr>
            <a:normAutofit/>
          </a:bodyPr>
          <a:lstStyle/>
          <a:p>
            <a:r>
              <a:rPr lang="it-IT" sz="3200" dirty="0" smtClean="0"/>
              <a:t>The layout </a:t>
            </a:r>
            <a:r>
              <a:rPr lang="it-IT" sz="3200" dirty="0" err="1" smtClean="0"/>
              <a:t>helps</a:t>
            </a:r>
            <a:r>
              <a:rPr lang="it-IT" sz="3200" dirty="0" smtClean="0"/>
              <a:t> the </a:t>
            </a:r>
            <a:r>
              <a:rPr lang="it-IT" sz="3200" dirty="0" err="1" smtClean="0"/>
              <a:t>reader</a:t>
            </a:r>
            <a:r>
              <a:rPr lang="it-IT" sz="3200" dirty="0" smtClean="0"/>
              <a:t> to </a:t>
            </a:r>
            <a:r>
              <a:rPr lang="it-IT" sz="3200" dirty="0" err="1" smtClean="0"/>
              <a:t>understand</a:t>
            </a:r>
            <a:r>
              <a:rPr lang="it-IT" sz="3200" dirty="0" smtClean="0"/>
              <a:t> </a:t>
            </a:r>
            <a:r>
              <a:rPr lang="it-IT" sz="3200" dirty="0" err="1" smtClean="0"/>
              <a:t>what</a:t>
            </a:r>
            <a:r>
              <a:rPr lang="it-IT" sz="3200" dirty="0" smtClean="0"/>
              <a:t> he/</a:t>
            </a:r>
            <a:r>
              <a:rPr lang="it-IT" sz="3200" dirty="0" err="1" smtClean="0"/>
              <a:t>she</a:t>
            </a:r>
            <a:r>
              <a:rPr lang="it-IT" sz="3200" dirty="0" smtClean="0"/>
              <a:t> </a:t>
            </a:r>
            <a:r>
              <a:rPr lang="it-IT" sz="3200" dirty="0" err="1" smtClean="0"/>
              <a:t>is</a:t>
            </a:r>
            <a:r>
              <a:rPr lang="it-IT" sz="3200" dirty="0" smtClean="0"/>
              <a:t> </a:t>
            </a:r>
            <a:r>
              <a:rPr lang="it-IT" sz="3200" dirty="0" err="1" smtClean="0"/>
              <a:t>reading</a:t>
            </a:r>
            <a:r>
              <a:rPr lang="it-IT" sz="3200" dirty="0" smtClean="0"/>
              <a:t>. </a:t>
            </a:r>
            <a:r>
              <a:rPr lang="it-IT" sz="3200" dirty="0" err="1" smtClean="0"/>
              <a:t>Poem</a:t>
            </a:r>
            <a:r>
              <a:rPr lang="it-IT" sz="3200" dirty="0" smtClean="0"/>
              <a:t> </a:t>
            </a:r>
            <a:r>
              <a:rPr lang="it-IT" sz="3200" dirty="0" err="1" smtClean="0"/>
              <a:t>is</a:t>
            </a:r>
            <a:r>
              <a:rPr lang="it-IT" sz="3200" dirty="0" smtClean="0"/>
              <a:t> </a:t>
            </a:r>
            <a:r>
              <a:rPr lang="it-IT" sz="3200" dirty="0" err="1" smtClean="0"/>
              <a:t>arranged</a:t>
            </a:r>
            <a:r>
              <a:rPr lang="it-IT" sz="3200" dirty="0" smtClean="0"/>
              <a:t> in a </a:t>
            </a:r>
            <a:r>
              <a:rPr lang="it-IT" sz="3200" dirty="0" err="1" smtClean="0"/>
              <a:t>different</a:t>
            </a:r>
            <a:r>
              <a:rPr lang="it-IT" sz="3200" dirty="0" smtClean="0"/>
              <a:t> way from </a:t>
            </a:r>
            <a:r>
              <a:rPr lang="it-IT" sz="3200" dirty="0"/>
              <a:t>narrative </a:t>
            </a:r>
            <a:r>
              <a:rPr lang="it-IT" sz="3200" dirty="0" smtClean="0"/>
              <a:t>text or </a:t>
            </a:r>
            <a:r>
              <a:rPr lang="it-IT" sz="3200" dirty="0" err="1" smtClean="0"/>
              <a:t>ballad</a:t>
            </a:r>
            <a:r>
              <a:rPr lang="it-IT" sz="3200" dirty="0" smtClean="0"/>
              <a:t> ( for </a:t>
            </a:r>
            <a:r>
              <a:rPr lang="it-IT" sz="3200" dirty="0" err="1" smtClean="0"/>
              <a:t>example</a:t>
            </a:r>
            <a:r>
              <a:rPr lang="it-IT" sz="3200" dirty="0" smtClean="0"/>
              <a:t>) so </a:t>
            </a:r>
            <a:r>
              <a:rPr lang="it-IT" sz="3200" dirty="0" err="1" smtClean="0"/>
              <a:t>it</a:t>
            </a:r>
            <a:r>
              <a:rPr lang="it-IT" sz="3200" dirty="0" smtClean="0"/>
              <a:t> </a:t>
            </a:r>
            <a:r>
              <a:rPr lang="it-IT" sz="3200" dirty="0" err="1" smtClean="0"/>
              <a:t>is</a:t>
            </a:r>
            <a:r>
              <a:rPr lang="it-IT" sz="3200" dirty="0" smtClean="0"/>
              <a:t> </a:t>
            </a:r>
            <a:r>
              <a:rPr lang="it-IT" sz="3200" dirty="0" err="1" smtClean="0"/>
              <a:t>very</a:t>
            </a:r>
            <a:r>
              <a:rPr lang="it-IT" sz="3200" dirty="0" smtClean="0"/>
              <a:t> </a:t>
            </a:r>
            <a:r>
              <a:rPr lang="it-IT" sz="3200" dirty="0" err="1" smtClean="0"/>
              <a:t>usefull</a:t>
            </a:r>
            <a:r>
              <a:rPr lang="it-IT" sz="3200" dirty="0" smtClean="0"/>
              <a:t> for </a:t>
            </a:r>
            <a:r>
              <a:rPr lang="it-IT" sz="3200" dirty="0" err="1" smtClean="0"/>
              <a:t>genres</a:t>
            </a:r>
            <a:r>
              <a:rPr lang="it-IT" sz="3200" dirty="0" smtClean="0"/>
              <a:t> </a:t>
            </a:r>
            <a:r>
              <a:rPr lang="it-IT" sz="3200" dirty="0" err="1" smtClean="0"/>
              <a:t>comprehension</a:t>
            </a:r>
            <a:r>
              <a:rPr lang="it-IT" sz="3200" dirty="0" smtClean="0"/>
              <a:t>.</a:t>
            </a:r>
            <a:endParaRPr lang="it-IT" sz="3200" dirty="0"/>
          </a:p>
        </p:txBody>
      </p:sp>
    </p:spTree>
    <p:extLst>
      <p:ext uri="{BB962C8B-B14F-4D97-AF65-F5344CB8AC3E}">
        <p14:creationId xmlns:p14="http://schemas.microsoft.com/office/powerpoint/2010/main" val="411869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p:cTn id="2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5" y="476672"/>
            <a:ext cx="5688632" cy="2376264"/>
          </a:xfrm>
        </p:spPr>
        <p:txBody>
          <a:bodyPr/>
          <a:lstStyle/>
          <a:p>
            <a:r>
              <a:rPr lang="en-GB" sz="6000" cap="none" dirty="0"/>
              <a:t>Step</a:t>
            </a:r>
            <a:r>
              <a:rPr lang="it-IT" sz="6000" cap="none" dirty="0"/>
              <a:t> </a:t>
            </a:r>
            <a:r>
              <a:rPr lang="it-IT" sz="6000" cap="none" dirty="0" smtClean="0"/>
              <a:t>3:</a:t>
            </a:r>
            <a:br>
              <a:rPr lang="it-IT" sz="6000" cap="none" dirty="0" smtClean="0"/>
            </a:br>
            <a:r>
              <a:rPr lang="it-IT" sz="4000" dirty="0" smtClean="0"/>
              <a:t>denotative </a:t>
            </a:r>
            <a:r>
              <a:rPr lang="it-IT" sz="4000" dirty="0" err="1"/>
              <a:t>analysis</a:t>
            </a:r>
            <a:r>
              <a:rPr lang="it-IT" sz="4000" dirty="0"/>
              <a:t> </a:t>
            </a:r>
            <a:r>
              <a:rPr lang="it-IT" sz="9600" cap="none" dirty="0"/>
              <a:t/>
            </a:r>
            <a:br>
              <a:rPr lang="it-IT" sz="9600" cap="none" dirty="0"/>
            </a:br>
            <a:endParaRPr lang="it-IT" dirty="0"/>
          </a:p>
        </p:txBody>
      </p:sp>
      <p:sp>
        <p:nvSpPr>
          <p:cNvPr id="3" name="Sottotitolo 2"/>
          <p:cNvSpPr>
            <a:spLocks noGrp="1"/>
          </p:cNvSpPr>
          <p:nvPr>
            <p:ph type="subTitle" idx="1"/>
          </p:nvPr>
        </p:nvSpPr>
        <p:spPr>
          <a:xfrm>
            <a:off x="755576" y="3068960"/>
            <a:ext cx="6100192" cy="2491488"/>
          </a:xfrm>
        </p:spPr>
        <p:txBody>
          <a:bodyPr>
            <a:noAutofit/>
          </a:bodyPr>
          <a:lstStyle/>
          <a:p>
            <a:r>
              <a:rPr lang="it-IT" sz="4000" dirty="0" smtClean="0"/>
              <a:t>The denotative </a:t>
            </a:r>
            <a:r>
              <a:rPr lang="it-IT" sz="4000" dirty="0" err="1" smtClean="0"/>
              <a:t>analysis</a:t>
            </a:r>
            <a:r>
              <a:rPr lang="it-IT" sz="4000" dirty="0" smtClean="0"/>
              <a:t> </a:t>
            </a:r>
            <a:r>
              <a:rPr lang="it-IT" sz="4000" dirty="0" err="1" smtClean="0"/>
              <a:t>helps</a:t>
            </a:r>
            <a:r>
              <a:rPr lang="it-IT" sz="4000" dirty="0" smtClean="0"/>
              <a:t> the </a:t>
            </a:r>
            <a:r>
              <a:rPr lang="it-IT" sz="4000" dirty="0" err="1" smtClean="0"/>
              <a:t>reader</a:t>
            </a:r>
            <a:r>
              <a:rPr lang="it-IT" sz="4000" dirty="0"/>
              <a:t> to </a:t>
            </a:r>
            <a:r>
              <a:rPr lang="it-IT" sz="4000" dirty="0" err="1" smtClean="0"/>
              <a:t>comprehend</a:t>
            </a:r>
            <a:r>
              <a:rPr lang="it-IT" sz="4000" dirty="0" smtClean="0"/>
              <a:t> </a:t>
            </a:r>
            <a:r>
              <a:rPr lang="it-IT" sz="4000" dirty="0" err="1" smtClean="0"/>
              <a:t>what</a:t>
            </a:r>
            <a:r>
              <a:rPr lang="it-IT" sz="4000" dirty="0" smtClean="0"/>
              <a:t> </a:t>
            </a:r>
            <a:r>
              <a:rPr lang="it-IT" sz="4000" dirty="0" err="1" smtClean="0"/>
              <a:t>is</a:t>
            </a:r>
            <a:r>
              <a:rPr lang="it-IT" sz="4000" dirty="0" smtClean="0"/>
              <a:t> </a:t>
            </a:r>
            <a:r>
              <a:rPr lang="it-IT" sz="4000" dirty="0" err="1" smtClean="0"/>
              <a:t>written</a:t>
            </a:r>
            <a:r>
              <a:rPr lang="it-IT" sz="4000" dirty="0" smtClean="0"/>
              <a:t> in the text.</a:t>
            </a:r>
            <a:endParaRPr lang="it-IT" sz="4000" dirty="0"/>
          </a:p>
        </p:txBody>
      </p:sp>
    </p:spTree>
    <p:extLst>
      <p:ext uri="{BB962C8B-B14F-4D97-AF65-F5344CB8AC3E}">
        <p14:creationId xmlns:p14="http://schemas.microsoft.com/office/powerpoint/2010/main" val="98199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mph" presetSubtype="0" fill="hold" grpId="0" nodeType="clickEffect">
                                  <p:stCondLst>
                                    <p:cond delay="0"/>
                                  </p:stCondLst>
                                  <p:iterate type="lt">
                                    <p:tmPct val="10000"/>
                                  </p:iterate>
                                  <p:childTnLst>
                                    <p:animMotion origin="layout" path="M 0.0 0.0 L 0.0 -0.07213" pathEditMode="relative" ptsTypes="">
                                      <p:cBhvr>
                                        <p:cTn id="11" dur="250" accel="50000" decel="50000" autoRev="1" fill="hold">
                                          <p:stCondLst>
                                            <p:cond delay="0"/>
                                          </p:stCondLst>
                                        </p:cTn>
                                        <p:tgtEl>
                                          <p:spTgt spid="3">
                                            <p:txEl>
                                              <p:pRg st="0" end="0"/>
                                            </p:txEl>
                                          </p:spTgt>
                                        </p:tgtEl>
                                        <p:attrNameLst>
                                          <p:attrName>ppt_x</p:attrName>
                                          <p:attrName>ppt_y</p:attrName>
                                        </p:attrNameLst>
                                      </p:cBhvr>
                                    </p:animMotion>
                                    <p:animRot by="1500000">
                                      <p:cBhvr>
                                        <p:cTn id="12" dur="125" fill="hold">
                                          <p:stCondLst>
                                            <p:cond delay="0"/>
                                          </p:stCondLst>
                                        </p:cTn>
                                        <p:tgtEl>
                                          <p:spTgt spid="3">
                                            <p:txEl>
                                              <p:pRg st="0" end="0"/>
                                            </p:txEl>
                                          </p:spTgt>
                                        </p:tgtEl>
                                        <p:attrNameLst>
                                          <p:attrName>r</p:attrName>
                                        </p:attrNameLst>
                                      </p:cBhvr>
                                    </p:animRot>
                                    <p:animRot by="-1500000">
                                      <p:cBhvr>
                                        <p:cTn id="13" dur="125" fill="hold">
                                          <p:stCondLst>
                                            <p:cond delay="125"/>
                                          </p:stCondLst>
                                        </p:cTn>
                                        <p:tgtEl>
                                          <p:spTgt spid="3">
                                            <p:txEl>
                                              <p:pRg st="0" end="0"/>
                                            </p:txEl>
                                          </p:spTgt>
                                        </p:tgtEl>
                                        <p:attrNameLst>
                                          <p:attrName>r</p:attrName>
                                        </p:attrNameLst>
                                      </p:cBhvr>
                                    </p:animRot>
                                    <p:animRot by="-1500000">
                                      <p:cBhvr>
                                        <p:cTn id="14" dur="125" fill="hold">
                                          <p:stCondLst>
                                            <p:cond delay="250"/>
                                          </p:stCondLst>
                                        </p:cTn>
                                        <p:tgtEl>
                                          <p:spTgt spid="3">
                                            <p:txEl>
                                              <p:pRg st="0" end="0"/>
                                            </p:txEl>
                                          </p:spTgt>
                                        </p:tgtEl>
                                        <p:attrNameLst>
                                          <p:attrName>r</p:attrName>
                                        </p:attrNameLst>
                                      </p:cBhvr>
                                    </p:animRot>
                                    <p:animRot by="1500000">
                                      <p:cBhvr>
                                        <p:cTn id="15"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1043608" y="620688"/>
            <a:ext cx="6172199" cy="2251579"/>
          </a:xfrm>
        </p:spPr>
        <p:txBody>
          <a:bodyPr/>
          <a:lstStyle/>
          <a:p>
            <a:r>
              <a:rPr lang="en-GB" sz="6000" cap="none" dirty="0"/>
              <a:t>Step</a:t>
            </a:r>
            <a:r>
              <a:rPr lang="it-IT" sz="6000" cap="none" dirty="0"/>
              <a:t> </a:t>
            </a:r>
            <a:r>
              <a:rPr lang="it-IT" sz="6000" cap="none" dirty="0" smtClean="0"/>
              <a:t>4:</a:t>
            </a:r>
            <a:r>
              <a:rPr lang="it-IT" sz="6000" cap="none" dirty="0"/>
              <a:t/>
            </a:r>
            <a:br>
              <a:rPr lang="it-IT" sz="6000" cap="none" dirty="0"/>
            </a:br>
            <a:r>
              <a:rPr lang="it-IT" sz="4000" dirty="0" smtClean="0"/>
              <a:t>connotative </a:t>
            </a:r>
            <a:r>
              <a:rPr lang="it-IT" sz="4000" dirty="0" err="1"/>
              <a:t>analysis</a:t>
            </a:r>
            <a:endParaRPr lang="it-IT" sz="4000" dirty="0"/>
          </a:p>
        </p:txBody>
      </p:sp>
      <p:sp>
        <p:nvSpPr>
          <p:cNvPr id="5" name="Sottotitolo 4"/>
          <p:cNvSpPr>
            <a:spLocks noGrp="1"/>
          </p:cNvSpPr>
          <p:nvPr>
            <p:ph type="subTitle" idx="1"/>
          </p:nvPr>
        </p:nvSpPr>
        <p:spPr>
          <a:xfrm>
            <a:off x="899592" y="3140968"/>
            <a:ext cx="6480720" cy="3456384"/>
          </a:xfrm>
        </p:spPr>
        <p:txBody>
          <a:bodyPr>
            <a:noAutofit/>
          </a:bodyPr>
          <a:lstStyle/>
          <a:p>
            <a:r>
              <a:rPr lang="it-IT" sz="3600" dirty="0" err="1" smtClean="0"/>
              <a:t>It</a:t>
            </a:r>
            <a:r>
              <a:rPr lang="it-IT" sz="3600" dirty="0" smtClean="0"/>
              <a:t> </a:t>
            </a:r>
            <a:r>
              <a:rPr lang="it-IT" sz="3600" dirty="0" err="1" smtClean="0"/>
              <a:t>is</a:t>
            </a:r>
            <a:r>
              <a:rPr lang="it-IT" sz="3600" dirty="0" smtClean="0"/>
              <a:t> </a:t>
            </a:r>
            <a:r>
              <a:rPr lang="it-IT" sz="3600" dirty="0" err="1" smtClean="0"/>
              <a:t>used</a:t>
            </a:r>
            <a:r>
              <a:rPr lang="it-IT" sz="3600" dirty="0" smtClean="0"/>
              <a:t> to </a:t>
            </a:r>
            <a:r>
              <a:rPr lang="it-IT" sz="3600" dirty="0" err="1" smtClean="0"/>
              <a:t>understand</a:t>
            </a:r>
            <a:r>
              <a:rPr lang="it-IT" sz="3600" dirty="0" smtClean="0"/>
              <a:t> the </a:t>
            </a:r>
            <a:r>
              <a:rPr lang="it-IT" sz="3600" dirty="0" err="1" smtClean="0"/>
              <a:t>meaning</a:t>
            </a:r>
            <a:r>
              <a:rPr lang="it-IT" sz="3600" dirty="0" smtClean="0"/>
              <a:t> of  </a:t>
            </a:r>
            <a:r>
              <a:rPr lang="it-IT" sz="3600" dirty="0" err="1" smtClean="0"/>
              <a:t>what</a:t>
            </a:r>
            <a:r>
              <a:rPr lang="it-IT" sz="3600" dirty="0" smtClean="0"/>
              <a:t> the </a:t>
            </a:r>
            <a:r>
              <a:rPr lang="it-IT" sz="3600" dirty="0" err="1" smtClean="0"/>
              <a:t>poet</a:t>
            </a:r>
            <a:r>
              <a:rPr lang="it-IT" sz="3600" dirty="0" smtClean="0"/>
              <a:t> </a:t>
            </a:r>
            <a:r>
              <a:rPr lang="it-IT" sz="3600" dirty="0" err="1" smtClean="0"/>
              <a:t>wants</a:t>
            </a:r>
            <a:r>
              <a:rPr lang="it-IT" sz="3600" dirty="0" smtClean="0"/>
              <a:t> to express, in </a:t>
            </a:r>
            <a:r>
              <a:rPr lang="it-IT" sz="3600" dirty="0" err="1" smtClean="0"/>
              <a:t>this</a:t>
            </a:r>
            <a:r>
              <a:rPr lang="it-IT" sz="3600" dirty="0" smtClean="0"/>
              <a:t> part of the </a:t>
            </a:r>
            <a:r>
              <a:rPr lang="it-IT" sz="3600" dirty="0" err="1" smtClean="0"/>
              <a:t>analysis</a:t>
            </a:r>
            <a:r>
              <a:rPr lang="it-IT" sz="3600" dirty="0" smtClean="0"/>
              <a:t> the </a:t>
            </a:r>
            <a:r>
              <a:rPr lang="it-IT" sz="3600" dirty="0" err="1" smtClean="0"/>
              <a:t>reader</a:t>
            </a:r>
            <a:r>
              <a:rPr lang="it-IT" sz="3600" dirty="0" smtClean="0"/>
              <a:t> </a:t>
            </a:r>
            <a:r>
              <a:rPr lang="it-IT" sz="3600" dirty="0" err="1" smtClean="0"/>
              <a:t>pays</a:t>
            </a:r>
            <a:r>
              <a:rPr lang="it-IT" sz="3600" dirty="0" smtClean="0"/>
              <a:t> </a:t>
            </a:r>
            <a:r>
              <a:rPr lang="it-IT" sz="3600" dirty="0" err="1" smtClean="0"/>
              <a:t>attention</a:t>
            </a:r>
            <a:r>
              <a:rPr lang="it-IT" sz="3600" dirty="0" smtClean="0"/>
              <a:t> to the </a:t>
            </a:r>
            <a:r>
              <a:rPr lang="it-IT" sz="3600" dirty="0" err="1" smtClean="0"/>
              <a:t>figures</a:t>
            </a:r>
            <a:r>
              <a:rPr lang="it-IT" sz="3600" dirty="0" smtClean="0"/>
              <a:t> of </a:t>
            </a:r>
            <a:r>
              <a:rPr lang="it-IT" sz="3600" dirty="0" err="1" smtClean="0"/>
              <a:t>speech</a:t>
            </a:r>
            <a:r>
              <a:rPr lang="it-IT" sz="3600" dirty="0" smtClean="0"/>
              <a:t>.</a:t>
            </a:r>
            <a:endParaRPr lang="it-IT" sz="3600" dirty="0"/>
          </a:p>
        </p:txBody>
      </p:sp>
    </p:spTree>
    <p:extLst>
      <p:ext uri="{BB962C8B-B14F-4D97-AF65-F5344CB8AC3E}">
        <p14:creationId xmlns:p14="http://schemas.microsoft.com/office/powerpoint/2010/main" val="366823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amond(in)">
                                      <p:cBhvr>
                                        <p:cTn id="11"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692696"/>
            <a:ext cx="6172199" cy="2251579"/>
          </a:xfrm>
        </p:spPr>
        <p:txBody>
          <a:bodyPr/>
          <a:lstStyle/>
          <a:p>
            <a:r>
              <a:rPr lang="en-GB" sz="6000" cap="none" dirty="0"/>
              <a:t>Step</a:t>
            </a:r>
            <a:r>
              <a:rPr lang="it-IT" sz="6000" cap="none" dirty="0"/>
              <a:t> </a:t>
            </a:r>
            <a:r>
              <a:rPr lang="it-IT" sz="6000" cap="none" dirty="0" smtClean="0"/>
              <a:t>5:</a:t>
            </a:r>
            <a:br>
              <a:rPr lang="it-IT" sz="6000" cap="none" dirty="0" smtClean="0"/>
            </a:br>
            <a:r>
              <a:rPr lang="it-IT" sz="4000" cap="none" dirty="0" smtClean="0"/>
              <a:t>CONCLUSION</a:t>
            </a:r>
            <a:endParaRPr lang="it-IT" sz="4000" dirty="0"/>
          </a:p>
        </p:txBody>
      </p:sp>
      <p:sp>
        <p:nvSpPr>
          <p:cNvPr id="3" name="Sottotitolo 2"/>
          <p:cNvSpPr>
            <a:spLocks noGrp="1"/>
          </p:cNvSpPr>
          <p:nvPr>
            <p:ph type="subTitle" idx="1"/>
          </p:nvPr>
        </p:nvSpPr>
        <p:spPr>
          <a:xfrm>
            <a:off x="827584" y="3212976"/>
            <a:ext cx="6264696" cy="2808312"/>
          </a:xfrm>
        </p:spPr>
        <p:txBody>
          <a:bodyPr>
            <a:noAutofit/>
          </a:bodyPr>
          <a:lstStyle/>
          <a:p>
            <a:r>
              <a:rPr lang="it-IT" sz="3600" dirty="0" err="1" smtClean="0"/>
              <a:t>It</a:t>
            </a:r>
            <a:r>
              <a:rPr lang="it-IT" sz="3600" dirty="0" smtClean="0"/>
              <a:t> </a:t>
            </a:r>
            <a:r>
              <a:rPr lang="it-IT" sz="3600" dirty="0" err="1" smtClean="0"/>
              <a:t>is</a:t>
            </a:r>
            <a:r>
              <a:rPr lang="it-IT" sz="3600" dirty="0" smtClean="0"/>
              <a:t> the last part of the </a:t>
            </a:r>
            <a:r>
              <a:rPr lang="it-IT" sz="3600" dirty="0" err="1" smtClean="0"/>
              <a:t>analysis</a:t>
            </a:r>
            <a:r>
              <a:rPr lang="it-IT" sz="3600" dirty="0" smtClean="0"/>
              <a:t> </a:t>
            </a:r>
            <a:r>
              <a:rPr lang="it-IT" sz="3600" dirty="0" err="1" smtClean="0"/>
              <a:t>where</a:t>
            </a:r>
            <a:r>
              <a:rPr lang="it-IT" sz="3600" dirty="0" smtClean="0"/>
              <a:t> the </a:t>
            </a:r>
            <a:r>
              <a:rPr lang="it-IT" sz="3600" dirty="0" err="1" smtClean="0"/>
              <a:t>reader</a:t>
            </a:r>
            <a:r>
              <a:rPr lang="it-IT" sz="3600" dirty="0" smtClean="0"/>
              <a:t> </a:t>
            </a:r>
            <a:r>
              <a:rPr lang="it-IT" sz="3600" dirty="0" err="1" smtClean="0"/>
              <a:t>gives</a:t>
            </a:r>
            <a:r>
              <a:rPr lang="it-IT" sz="3600" dirty="0" smtClean="0"/>
              <a:t> </a:t>
            </a:r>
            <a:r>
              <a:rPr lang="it-IT" sz="3600" dirty="0" err="1" smtClean="0"/>
              <a:t>his</a:t>
            </a:r>
            <a:r>
              <a:rPr lang="it-IT" sz="3600" dirty="0" smtClean="0"/>
              <a:t>/</a:t>
            </a:r>
            <a:r>
              <a:rPr lang="it-IT" sz="3600" dirty="0" err="1" smtClean="0"/>
              <a:t>hers</a:t>
            </a:r>
            <a:r>
              <a:rPr lang="it-IT" sz="3600" dirty="0" smtClean="0"/>
              <a:t> opinion and </a:t>
            </a:r>
            <a:r>
              <a:rPr lang="it-IT" sz="3600" dirty="0" err="1" smtClean="0"/>
              <a:t>where</a:t>
            </a:r>
            <a:r>
              <a:rPr lang="it-IT" sz="3600" dirty="0" smtClean="0"/>
              <a:t> he/</a:t>
            </a:r>
            <a:r>
              <a:rPr lang="it-IT" sz="3600" dirty="0" err="1" smtClean="0"/>
              <a:t>she</a:t>
            </a:r>
            <a:r>
              <a:rPr lang="it-IT" sz="3600" dirty="0" smtClean="0"/>
              <a:t> </a:t>
            </a:r>
            <a:r>
              <a:rPr lang="it-IT" sz="3600" dirty="0" err="1" smtClean="0"/>
              <a:t>synthesizes</a:t>
            </a:r>
            <a:r>
              <a:rPr lang="it-IT" sz="3600" dirty="0" smtClean="0"/>
              <a:t> </a:t>
            </a:r>
            <a:r>
              <a:rPr lang="it-IT" sz="3600" dirty="0" err="1" smtClean="0"/>
              <a:t>what</a:t>
            </a:r>
            <a:r>
              <a:rPr lang="it-IT" sz="3600" dirty="0" smtClean="0"/>
              <a:t> </a:t>
            </a:r>
            <a:r>
              <a:rPr lang="it-IT" sz="3600" dirty="0" err="1" smtClean="0"/>
              <a:t>is</a:t>
            </a:r>
            <a:r>
              <a:rPr lang="it-IT" sz="3600" dirty="0" smtClean="0"/>
              <a:t> the </a:t>
            </a:r>
            <a:r>
              <a:rPr lang="it-IT" sz="3600" dirty="0" err="1" smtClean="0"/>
              <a:t>meaning</a:t>
            </a:r>
            <a:r>
              <a:rPr lang="it-IT" sz="3600" dirty="0" smtClean="0"/>
              <a:t> of the text.</a:t>
            </a:r>
            <a:endParaRPr lang="it-IT" sz="3600" dirty="0"/>
          </a:p>
        </p:txBody>
      </p:sp>
    </p:spTree>
    <p:extLst>
      <p:ext uri="{BB962C8B-B14F-4D97-AF65-F5344CB8AC3E}">
        <p14:creationId xmlns:p14="http://schemas.microsoft.com/office/powerpoint/2010/main" val="275007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1763688" y="548680"/>
            <a:ext cx="6094448" cy="659160"/>
          </a:xfrm>
        </p:spPr>
        <p:txBody>
          <a:bodyPr>
            <a:normAutofit/>
          </a:bodyPr>
          <a:lstStyle/>
          <a:p>
            <a:pPr algn="ctr"/>
            <a:r>
              <a:rPr lang="it-IT" sz="3200" dirty="0" err="1" smtClean="0"/>
              <a:t>Example</a:t>
            </a:r>
            <a:r>
              <a:rPr lang="it-IT" sz="3200" dirty="0" smtClean="0"/>
              <a:t> </a:t>
            </a:r>
            <a:r>
              <a:rPr lang="it-IT" sz="3200" dirty="0" err="1" smtClean="0"/>
              <a:t>analysis</a:t>
            </a:r>
            <a:r>
              <a:rPr lang="it-IT" sz="3200" dirty="0" smtClean="0"/>
              <a:t> </a:t>
            </a:r>
            <a:endParaRPr lang="it-IT" sz="3200" dirty="0"/>
          </a:p>
        </p:txBody>
      </p:sp>
      <p:sp>
        <p:nvSpPr>
          <p:cNvPr id="8" name="Segnaposto testo 7"/>
          <p:cNvSpPr>
            <a:spLocks noGrp="1"/>
          </p:cNvSpPr>
          <p:nvPr>
            <p:ph type="body" idx="1"/>
          </p:nvPr>
        </p:nvSpPr>
        <p:spPr>
          <a:xfrm>
            <a:off x="495301" y="1556792"/>
            <a:ext cx="3638550" cy="1005433"/>
          </a:xfrm>
        </p:spPr>
        <p:txBody>
          <a:bodyPr>
            <a:normAutofit/>
          </a:bodyPr>
          <a:lstStyle/>
          <a:p>
            <a:r>
              <a:rPr lang="en-US" sz="3200" b="1" i="0" dirty="0"/>
              <a:t>"Fire and Ice" </a:t>
            </a:r>
            <a:endParaRPr lang="en-US" sz="3200" b="1" i="0" dirty="0" smtClean="0"/>
          </a:p>
          <a:p>
            <a:r>
              <a:rPr lang="en-US" sz="1900" b="1" i="0" dirty="0" smtClean="0"/>
              <a:t>by </a:t>
            </a:r>
            <a:r>
              <a:rPr lang="en-US" sz="1900" b="1" i="0" dirty="0"/>
              <a:t>Robert Frost</a:t>
            </a:r>
          </a:p>
          <a:p>
            <a:endParaRPr lang="it-IT" dirty="0"/>
          </a:p>
        </p:txBody>
      </p:sp>
      <p:sp>
        <p:nvSpPr>
          <p:cNvPr id="9" name="Segnaposto contenuto 8"/>
          <p:cNvSpPr>
            <a:spLocks noGrp="1"/>
          </p:cNvSpPr>
          <p:nvPr>
            <p:ph sz="half" idx="2"/>
          </p:nvPr>
        </p:nvSpPr>
        <p:spPr>
          <a:xfrm>
            <a:off x="467544" y="2492896"/>
            <a:ext cx="3638550" cy="2882899"/>
          </a:xfrm>
        </p:spPr>
        <p:txBody>
          <a:bodyPr>
            <a:normAutofit fontScale="92500" lnSpcReduction="10000"/>
          </a:bodyPr>
          <a:lstStyle/>
          <a:p>
            <a:pPr marL="0" indent="0">
              <a:buNone/>
            </a:pPr>
            <a:r>
              <a:rPr lang="en-US" sz="2000" i="0" dirty="0" smtClean="0"/>
              <a:t>Some </a:t>
            </a:r>
            <a:r>
              <a:rPr lang="en-US" sz="2000" i="0" dirty="0"/>
              <a:t>say the world will end in fire,</a:t>
            </a:r>
            <a:br>
              <a:rPr lang="en-US" sz="2000" i="0" dirty="0"/>
            </a:br>
            <a:r>
              <a:rPr lang="en-US" sz="2000" i="0" dirty="0"/>
              <a:t>Some say in ice.</a:t>
            </a:r>
            <a:br>
              <a:rPr lang="en-US" sz="2000" i="0" dirty="0"/>
            </a:br>
            <a:r>
              <a:rPr lang="en-US" sz="2000" i="0" dirty="0"/>
              <a:t>From what I've tasted of desire</a:t>
            </a:r>
            <a:br>
              <a:rPr lang="en-US" sz="2000" i="0" dirty="0"/>
            </a:br>
            <a:r>
              <a:rPr lang="en-US" sz="2000" i="0" dirty="0"/>
              <a:t>I hold with those who </a:t>
            </a:r>
            <a:r>
              <a:rPr lang="en-US" sz="2000" i="0" dirty="0" err="1"/>
              <a:t>favour</a:t>
            </a:r>
            <a:r>
              <a:rPr lang="en-US" sz="2000" i="0" dirty="0"/>
              <a:t> fire.</a:t>
            </a:r>
            <a:br>
              <a:rPr lang="en-US" sz="2000" i="0" dirty="0"/>
            </a:br>
            <a:r>
              <a:rPr lang="en-US" sz="2000" i="0" dirty="0"/>
              <a:t>But if it had to perish twice,</a:t>
            </a:r>
            <a:br>
              <a:rPr lang="en-US" sz="2000" i="0" dirty="0"/>
            </a:br>
            <a:r>
              <a:rPr lang="en-US" sz="2000" i="0" dirty="0"/>
              <a:t>I think I know enough of hate</a:t>
            </a:r>
            <a:br>
              <a:rPr lang="en-US" sz="2000" i="0" dirty="0"/>
            </a:br>
            <a:r>
              <a:rPr lang="en-US" sz="2000" i="0" dirty="0"/>
              <a:t>To say that for destruction ice</a:t>
            </a:r>
            <a:br>
              <a:rPr lang="en-US" sz="2000" i="0" dirty="0"/>
            </a:br>
            <a:r>
              <a:rPr lang="en-US" sz="2000" i="0" dirty="0"/>
              <a:t>Is also great</a:t>
            </a:r>
            <a:br>
              <a:rPr lang="en-US" sz="2000" i="0" dirty="0"/>
            </a:br>
            <a:r>
              <a:rPr lang="en-US" sz="2000" i="0" dirty="0"/>
              <a:t>And would suffice. </a:t>
            </a:r>
          </a:p>
          <a:p>
            <a:endParaRPr lang="it-IT" dirty="0"/>
          </a:p>
        </p:txBody>
      </p:sp>
      <p:sp>
        <p:nvSpPr>
          <p:cNvPr id="10" name="Segnaposto testo 9"/>
          <p:cNvSpPr>
            <a:spLocks noGrp="1"/>
          </p:cNvSpPr>
          <p:nvPr>
            <p:ph type="body" sz="quarter" idx="3"/>
          </p:nvPr>
        </p:nvSpPr>
        <p:spPr>
          <a:xfrm>
            <a:off x="4355976" y="1528327"/>
            <a:ext cx="3739930" cy="1036577"/>
          </a:xfrm>
        </p:spPr>
        <p:txBody>
          <a:bodyPr>
            <a:normAutofit/>
          </a:bodyPr>
          <a:lstStyle/>
          <a:p>
            <a:r>
              <a:rPr lang="en-US" sz="3200" b="1" i="0" dirty="0" smtClean="0"/>
              <a:t>“</a:t>
            </a:r>
            <a:r>
              <a:rPr lang="en-US" sz="3200" b="1" i="0" dirty="0" err="1" smtClean="0"/>
              <a:t>Fuoco</a:t>
            </a:r>
            <a:r>
              <a:rPr lang="en-US" sz="3200" b="1" i="0" dirty="0" smtClean="0"/>
              <a:t> e </a:t>
            </a:r>
            <a:r>
              <a:rPr lang="en-US" sz="3200" b="1" i="0" dirty="0" err="1" smtClean="0"/>
              <a:t>Ghiaccio</a:t>
            </a:r>
            <a:r>
              <a:rPr lang="en-US" sz="3200" b="1" i="0" dirty="0" smtClean="0"/>
              <a:t>" </a:t>
            </a:r>
            <a:r>
              <a:rPr lang="en-US" sz="1900" b="1" i="0" dirty="0" smtClean="0"/>
              <a:t> di </a:t>
            </a:r>
            <a:r>
              <a:rPr lang="en-US" sz="1900" b="1" i="0" dirty="0"/>
              <a:t>Robert Frost</a:t>
            </a:r>
          </a:p>
          <a:p>
            <a:endParaRPr lang="it-IT" dirty="0"/>
          </a:p>
        </p:txBody>
      </p:sp>
      <p:sp>
        <p:nvSpPr>
          <p:cNvPr id="11" name="Segnaposto contenuto 10"/>
          <p:cNvSpPr>
            <a:spLocks noGrp="1"/>
          </p:cNvSpPr>
          <p:nvPr>
            <p:ph sz="quarter" idx="4"/>
          </p:nvPr>
        </p:nvSpPr>
        <p:spPr>
          <a:xfrm>
            <a:off x="4211960" y="2420888"/>
            <a:ext cx="3888432" cy="3024336"/>
          </a:xfrm>
        </p:spPr>
        <p:txBody>
          <a:bodyPr>
            <a:noAutofit/>
          </a:bodyPr>
          <a:lstStyle/>
          <a:p>
            <a:pPr marL="0" indent="0">
              <a:buNone/>
            </a:pPr>
            <a:r>
              <a:rPr lang="it-IT" i="0" dirty="0"/>
              <a:t>Dicono alcuni che finirà nel fuoco</a:t>
            </a:r>
            <a:br>
              <a:rPr lang="it-IT" i="0" dirty="0"/>
            </a:br>
            <a:r>
              <a:rPr lang="it-IT" i="0" dirty="0"/>
              <a:t>il mondo; altri nel ghiaccio.</a:t>
            </a:r>
            <a:br>
              <a:rPr lang="it-IT" i="0" dirty="0"/>
            </a:br>
            <a:r>
              <a:rPr lang="it-IT" i="0" dirty="0"/>
              <a:t>Del desiderio ho gustato quel poco</a:t>
            </a:r>
            <a:br>
              <a:rPr lang="it-IT" i="0" dirty="0"/>
            </a:br>
            <a:r>
              <a:rPr lang="it-IT" i="0" dirty="0"/>
              <a:t>Che mi fa scegliere il fuoco,</a:t>
            </a:r>
            <a:br>
              <a:rPr lang="it-IT" i="0" dirty="0"/>
            </a:br>
            <a:r>
              <a:rPr lang="it-IT" i="0" dirty="0"/>
              <a:t>Ma se dovesse due volte finire,</a:t>
            </a:r>
            <a:br>
              <a:rPr lang="it-IT" i="0" dirty="0"/>
            </a:br>
            <a:r>
              <a:rPr lang="it-IT" i="0" dirty="0"/>
              <a:t>So pure che cosa è odiare,</a:t>
            </a:r>
            <a:br>
              <a:rPr lang="it-IT" i="0" dirty="0"/>
            </a:br>
            <a:r>
              <a:rPr lang="it-IT" i="0" dirty="0"/>
              <a:t>E per la distruzione posso dire</a:t>
            </a:r>
            <a:br>
              <a:rPr lang="it-IT" i="0" dirty="0"/>
            </a:br>
            <a:r>
              <a:rPr lang="it-IT" i="0" dirty="0"/>
              <a:t>Che anche il ghiaccio è terribile</a:t>
            </a:r>
            <a:br>
              <a:rPr lang="it-IT" i="0" dirty="0"/>
            </a:br>
            <a:r>
              <a:rPr lang="it-IT" i="0" dirty="0"/>
              <a:t>E può bastare.</a:t>
            </a:r>
          </a:p>
        </p:txBody>
      </p:sp>
    </p:spTree>
    <p:extLst>
      <p:ext uri="{BB962C8B-B14F-4D97-AF65-F5344CB8AC3E}">
        <p14:creationId xmlns:p14="http://schemas.microsoft.com/office/powerpoint/2010/main" val="3522903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fade">
                                      <p:cBhvr>
                                        <p:cTn id="25" dur="500"/>
                                        <p:tgtEl>
                                          <p:spTgt spid="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xEl>
                                              <p:pRg st="1" end="1"/>
                                            </p:txEl>
                                          </p:spTgt>
                                        </p:tgtEl>
                                        <p:attrNameLst>
                                          <p:attrName>style.visibility</p:attrName>
                                        </p:attrNameLst>
                                      </p:cBhvr>
                                      <p:to>
                                        <p:strVal val="visible"/>
                                      </p:to>
                                    </p:set>
                                    <p:animEffect transition="in" filter="fade">
                                      <p:cBhvr>
                                        <p:cTn id="30" dur="500"/>
                                        <p:tgtEl>
                                          <p:spTgt spid="8">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barn(inVertical)">
                                      <p:cBhvr>
                                        <p:cTn id="35" dur="500"/>
                                        <p:tgtEl>
                                          <p:spTgt spid="9">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0">
                                            <p:txEl>
                                              <p:pRg st="0" end="0"/>
                                            </p:txEl>
                                          </p:spTgt>
                                        </p:tgtEl>
                                        <p:attrNameLst>
                                          <p:attrName>style.visibility</p:attrName>
                                        </p:attrNameLst>
                                      </p:cBhvr>
                                      <p:to>
                                        <p:strVal val="visible"/>
                                      </p:to>
                                    </p:set>
                                    <p:animEffect transition="in" filter="wipe(down)">
                                      <p:cBhvr>
                                        <p:cTn id="40" dur="500"/>
                                        <p:tgtEl>
                                          <p:spTgt spid="10">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1">
                                            <p:txEl>
                                              <p:pRg st="0" end="0"/>
                                            </p:txEl>
                                          </p:spTgt>
                                        </p:tgtEl>
                                        <p:attrNameLst>
                                          <p:attrName>style.visibility</p:attrName>
                                        </p:attrNameLst>
                                      </p:cBhvr>
                                      <p:to>
                                        <p:strVal val="visible"/>
                                      </p:to>
                                    </p:set>
                                    <p:animEffect transition="in" filter="fade">
                                      <p:cBhvr>
                                        <p:cTn id="45" dur="1000"/>
                                        <p:tgtEl>
                                          <p:spTgt spid="11">
                                            <p:txEl>
                                              <p:pRg st="0" end="0"/>
                                            </p:txEl>
                                          </p:spTgt>
                                        </p:tgtEl>
                                      </p:cBhvr>
                                    </p:animEffect>
                                    <p:anim calcmode="lin" valueType="num">
                                      <p:cBhvr>
                                        <p:cTn id="46"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P spid="9" grpId="0" build="p"/>
      <p:bldP spid="10" grpId="0" build="p"/>
      <p:bldP spid="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3"/>
          </p:nvPr>
        </p:nvSpPr>
        <p:spPr>
          <a:xfrm>
            <a:off x="2051720" y="1700808"/>
            <a:ext cx="4536504" cy="4032448"/>
          </a:xfrm>
        </p:spPr>
        <p:txBody>
          <a:bodyPr>
            <a:noAutofit/>
          </a:bodyPr>
          <a:lstStyle/>
          <a:p>
            <a:r>
              <a:rPr lang="en-GB" sz="2400" dirty="0" smtClean="0"/>
              <a:t>Considering</a:t>
            </a:r>
            <a:r>
              <a:rPr lang="it-IT" sz="2400" dirty="0" smtClean="0"/>
              <a:t> </a:t>
            </a:r>
            <a:r>
              <a:rPr lang="it-IT" sz="2400" dirty="0" smtClean="0"/>
              <a:t>the </a:t>
            </a:r>
            <a:r>
              <a:rPr lang="it-IT" sz="2400" dirty="0" err="1" smtClean="0"/>
              <a:t>title</a:t>
            </a:r>
            <a:r>
              <a:rPr lang="it-IT" sz="2400" dirty="0" smtClean="0"/>
              <a:t> </a:t>
            </a:r>
            <a:r>
              <a:rPr lang="it-IT" sz="2400" dirty="0" err="1" smtClean="0"/>
              <a:t>you</a:t>
            </a:r>
            <a:r>
              <a:rPr lang="it-IT" sz="2400" dirty="0" smtClean="0"/>
              <a:t> can </a:t>
            </a:r>
            <a:r>
              <a:rPr lang="it-IT" sz="2400" dirty="0" err="1" smtClean="0"/>
              <a:t>understand</a:t>
            </a:r>
            <a:r>
              <a:rPr lang="it-IT" sz="2400" dirty="0" smtClean="0"/>
              <a:t>  </a:t>
            </a:r>
            <a:r>
              <a:rPr lang="it-IT" sz="2400" dirty="0" err="1" smtClean="0"/>
              <a:t>it</a:t>
            </a:r>
            <a:r>
              <a:rPr lang="it-IT" sz="2400" dirty="0" smtClean="0"/>
              <a:t> </a:t>
            </a:r>
            <a:r>
              <a:rPr lang="it-IT" sz="2400" dirty="0" err="1" smtClean="0"/>
              <a:t>is</a:t>
            </a:r>
            <a:r>
              <a:rPr lang="it-IT" sz="2400" dirty="0" smtClean="0"/>
              <a:t> </a:t>
            </a:r>
            <a:r>
              <a:rPr lang="it-IT" sz="2400" dirty="0" err="1"/>
              <a:t>built</a:t>
            </a:r>
            <a:r>
              <a:rPr lang="it-IT" sz="2400" dirty="0"/>
              <a:t> </a:t>
            </a:r>
            <a:r>
              <a:rPr lang="it-IT" sz="2400" dirty="0" smtClean="0"/>
              <a:t>on an </a:t>
            </a:r>
            <a:r>
              <a:rPr lang="it-IT" sz="2400" dirty="0" err="1" smtClean="0"/>
              <a:t>oxymoron</a:t>
            </a:r>
            <a:r>
              <a:rPr lang="it-IT" sz="2400" dirty="0" smtClean="0"/>
              <a:t> </a:t>
            </a:r>
            <a:r>
              <a:rPr lang="it-IT" sz="2400" dirty="0" err="1" smtClean="0"/>
              <a:t>that</a:t>
            </a:r>
            <a:r>
              <a:rPr lang="it-IT" sz="2400" dirty="0" smtClean="0"/>
              <a:t> </a:t>
            </a:r>
            <a:r>
              <a:rPr lang="it-IT" sz="2400" dirty="0" err="1" smtClean="0"/>
              <a:t>it</a:t>
            </a:r>
            <a:r>
              <a:rPr lang="it-IT" sz="2400" dirty="0" smtClean="0"/>
              <a:t> </a:t>
            </a:r>
            <a:r>
              <a:rPr lang="it-IT" sz="2400" dirty="0" err="1" smtClean="0"/>
              <a:t>is</a:t>
            </a:r>
            <a:r>
              <a:rPr lang="it-IT" sz="2400" dirty="0" smtClean="0"/>
              <a:t> </a:t>
            </a:r>
            <a:r>
              <a:rPr lang="en-US" sz="2400" dirty="0" smtClean="0"/>
              <a:t> </a:t>
            </a:r>
            <a:r>
              <a:rPr lang="en-US" sz="2400" dirty="0"/>
              <a:t>a figure of speech that juxtaposes elements that appear to be contradictory</a:t>
            </a:r>
            <a:r>
              <a:rPr lang="it-IT" sz="2400" dirty="0" smtClean="0"/>
              <a:t> . </a:t>
            </a:r>
            <a:r>
              <a:rPr lang="it-IT" sz="2400" dirty="0" err="1" smtClean="0"/>
              <a:t>Fire</a:t>
            </a:r>
            <a:r>
              <a:rPr lang="it-IT" sz="2400" dirty="0" smtClean="0"/>
              <a:t>  </a:t>
            </a:r>
            <a:r>
              <a:rPr lang="it-IT" sz="2400" dirty="0" err="1" smtClean="0"/>
              <a:t>is</a:t>
            </a:r>
            <a:r>
              <a:rPr lang="it-IT" sz="2400" dirty="0" smtClean="0"/>
              <a:t> an </a:t>
            </a:r>
            <a:r>
              <a:rPr lang="it-IT" sz="2400" dirty="0" err="1" smtClean="0"/>
              <a:t>element</a:t>
            </a:r>
            <a:r>
              <a:rPr lang="it-IT" sz="2400" dirty="0" smtClean="0"/>
              <a:t> </a:t>
            </a:r>
            <a:r>
              <a:rPr lang="it-IT" sz="2400" dirty="0" err="1" smtClean="0"/>
              <a:t>that</a:t>
            </a:r>
            <a:r>
              <a:rPr lang="it-IT" sz="2400" dirty="0" smtClean="0"/>
              <a:t> </a:t>
            </a:r>
            <a:r>
              <a:rPr lang="it-IT" sz="2400" dirty="0" err="1" smtClean="0"/>
              <a:t>means</a:t>
            </a:r>
            <a:r>
              <a:rPr lang="it-IT" sz="2400" dirty="0" smtClean="0"/>
              <a:t> </a:t>
            </a:r>
            <a:r>
              <a:rPr lang="it-IT" sz="2400" dirty="0"/>
              <a:t>hot </a:t>
            </a:r>
            <a:r>
              <a:rPr lang="it-IT" sz="2400" dirty="0" err="1"/>
              <a:t>whereas</a:t>
            </a:r>
            <a:r>
              <a:rPr lang="it-IT" sz="2400" dirty="0"/>
              <a:t> </a:t>
            </a:r>
            <a:r>
              <a:rPr lang="it-IT" sz="2400" dirty="0" err="1" smtClean="0"/>
              <a:t>Ice</a:t>
            </a:r>
            <a:r>
              <a:rPr lang="it-IT" sz="2400" dirty="0" smtClean="0"/>
              <a:t> </a:t>
            </a:r>
            <a:r>
              <a:rPr lang="it-IT" sz="2400" dirty="0" err="1" smtClean="0"/>
              <a:t>is</a:t>
            </a:r>
            <a:r>
              <a:rPr lang="it-IT" sz="2400" dirty="0" smtClean="0"/>
              <a:t> </a:t>
            </a:r>
            <a:r>
              <a:rPr lang="it-IT" sz="2400" dirty="0" err="1" smtClean="0"/>
              <a:t>cold</a:t>
            </a:r>
            <a:r>
              <a:rPr lang="it-IT" sz="2400" dirty="0" smtClean="0"/>
              <a:t>, </a:t>
            </a:r>
            <a:r>
              <a:rPr lang="it-IT" sz="2400" dirty="0" err="1" smtClean="0"/>
              <a:t>this</a:t>
            </a:r>
            <a:r>
              <a:rPr lang="it-IT" sz="2400" dirty="0" smtClean="0"/>
              <a:t> </a:t>
            </a:r>
            <a:r>
              <a:rPr lang="it-IT" sz="2400" dirty="0" err="1" smtClean="0"/>
              <a:t>two</a:t>
            </a:r>
            <a:r>
              <a:rPr lang="it-IT" sz="2400" dirty="0" smtClean="0"/>
              <a:t> </a:t>
            </a:r>
            <a:r>
              <a:rPr lang="it-IT" sz="2400" dirty="0" err="1" smtClean="0"/>
              <a:t>words</a:t>
            </a:r>
            <a:r>
              <a:rPr lang="it-IT" sz="2400" dirty="0" smtClean="0"/>
              <a:t> can </a:t>
            </a:r>
            <a:r>
              <a:rPr lang="it-IT" sz="2400" dirty="0" err="1" smtClean="0"/>
              <a:t>describe</a:t>
            </a:r>
            <a:r>
              <a:rPr lang="it-IT" sz="2400" dirty="0" smtClean="0"/>
              <a:t> </a:t>
            </a:r>
            <a:r>
              <a:rPr lang="it-IT" sz="2400" dirty="0" err="1" smtClean="0"/>
              <a:t>also</a:t>
            </a:r>
            <a:r>
              <a:rPr lang="it-IT" sz="2400" dirty="0" smtClean="0"/>
              <a:t> the </a:t>
            </a:r>
            <a:r>
              <a:rPr lang="it-IT" sz="2400" dirty="0" err="1" smtClean="0"/>
              <a:t>difference</a:t>
            </a:r>
            <a:r>
              <a:rPr lang="it-IT" sz="2400" dirty="0" smtClean="0"/>
              <a:t> </a:t>
            </a:r>
            <a:r>
              <a:rPr lang="it-IT" sz="2400" dirty="0" err="1" smtClean="0"/>
              <a:t>between</a:t>
            </a:r>
            <a:r>
              <a:rPr lang="it-IT" sz="2400" dirty="0" smtClean="0"/>
              <a:t>  love and </a:t>
            </a:r>
            <a:r>
              <a:rPr lang="it-IT" sz="2400" dirty="0" err="1" smtClean="0"/>
              <a:t>hate</a:t>
            </a:r>
            <a:r>
              <a:rPr lang="it-IT" sz="2400" dirty="0" smtClean="0"/>
              <a:t>, </a:t>
            </a:r>
            <a:r>
              <a:rPr lang="it-IT" sz="2400" dirty="0" err="1" smtClean="0"/>
              <a:t>passion</a:t>
            </a:r>
            <a:r>
              <a:rPr lang="it-IT" sz="2400" dirty="0" smtClean="0"/>
              <a:t> and </a:t>
            </a:r>
            <a:r>
              <a:rPr lang="it-IT" sz="2400" dirty="0" err="1" smtClean="0"/>
              <a:t>torment</a:t>
            </a:r>
            <a:r>
              <a:rPr lang="it-IT" sz="2400" dirty="0"/>
              <a:t> </a:t>
            </a:r>
            <a:r>
              <a:rPr lang="it-IT" sz="2400" dirty="0" smtClean="0"/>
              <a:t>.</a:t>
            </a:r>
            <a:endParaRPr lang="it-IT" sz="2400" dirty="0" smtClean="0"/>
          </a:p>
        </p:txBody>
      </p:sp>
      <p:sp>
        <p:nvSpPr>
          <p:cNvPr id="3" name="Titolo 2"/>
          <p:cNvSpPr>
            <a:spLocks noGrp="1"/>
          </p:cNvSpPr>
          <p:nvPr>
            <p:ph type="title"/>
          </p:nvPr>
        </p:nvSpPr>
        <p:spPr>
          <a:xfrm>
            <a:off x="611560" y="188640"/>
            <a:ext cx="7344816" cy="1152128"/>
          </a:xfrm>
        </p:spPr>
        <p:txBody>
          <a:bodyPr>
            <a:noAutofit/>
          </a:bodyPr>
          <a:lstStyle/>
          <a:p>
            <a:r>
              <a:rPr lang="en-US" sz="6000" b="1" dirty="0"/>
              <a:t>"Fire and Ice" </a:t>
            </a:r>
            <a:br>
              <a:rPr lang="en-US" sz="6000" b="1" dirty="0"/>
            </a:br>
            <a:endParaRPr lang="it-IT" sz="6000" dirty="0"/>
          </a:p>
        </p:txBody>
      </p:sp>
    </p:spTree>
    <p:extLst>
      <p:ext uri="{BB962C8B-B14F-4D97-AF65-F5344CB8AC3E}">
        <p14:creationId xmlns:p14="http://schemas.microsoft.com/office/powerpoint/2010/main" val="100928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3608" y="260648"/>
            <a:ext cx="7416824" cy="1440160"/>
          </a:xfrm>
        </p:spPr>
        <p:txBody>
          <a:bodyPr/>
          <a:lstStyle/>
          <a:p>
            <a:r>
              <a:rPr lang="en-GB" sz="4400" dirty="0" err="1" smtClean="0"/>
              <a:t>hOW</a:t>
            </a:r>
            <a:r>
              <a:rPr lang="en-GB" sz="4400" dirty="0" smtClean="0"/>
              <a:t> the poem is organized? </a:t>
            </a:r>
            <a:endParaRPr lang="en-GB" sz="4400" dirty="0"/>
          </a:p>
        </p:txBody>
      </p:sp>
      <p:sp>
        <p:nvSpPr>
          <p:cNvPr id="3" name="Sottotitolo 2"/>
          <p:cNvSpPr>
            <a:spLocks noGrp="1"/>
          </p:cNvSpPr>
          <p:nvPr>
            <p:ph type="subTitle" idx="1"/>
          </p:nvPr>
        </p:nvSpPr>
        <p:spPr>
          <a:xfrm>
            <a:off x="899592" y="1700808"/>
            <a:ext cx="7056784" cy="4608512"/>
          </a:xfrm>
        </p:spPr>
        <p:txBody>
          <a:bodyPr>
            <a:noAutofit/>
          </a:bodyPr>
          <a:lstStyle/>
          <a:p>
            <a:r>
              <a:rPr lang="en-US" sz="3600" i="0" dirty="0" smtClean="0"/>
              <a:t>It </a:t>
            </a:r>
            <a:r>
              <a:rPr lang="en-US" sz="3600" i="0" dirty="0"/>
              <a:t>is written in a single 9-line stanza, which greatly narrows in the last two lines. The poem's meter is an irregular mix of iambic tetrameter and dimeter, and the rhyme scheme (which is A-B-A, A-B-C, B-C-B) follows the pattern of </a:t>
            </a:r>
            <a:r>
              <a:rPr lang="en-US" sz="3600" i="0" dirty="0" err="1"/>
              <a:t>terza</a:t>
            </a:r>
            <a:r>
              <a:rPr lang="en-US" sz="3600" i="0" dirty="0"/>
              <a:t> </a:t>
            </a:r>
            <a:r>
              <a:rPr lang="en-US" sz="3600" i="0" dirty="0" err="1"/>
              <a:t>rima</a:t>
            </a:r>
            <a:r>
              <a:rPr lang="en-US" sz="3600" i="0" dirty="0"/>
              <a:t>.</a:t>
            </a:r>
            <a:endParaRPr lang="en-GB" sz="3600" dirty="0"/>
          </a:p>
        </p:txBody>
      </p:sp>
    </p:spTree>
    <p:extLst>
      <p:ext uri="{BB962C8B-B14F-4D97-AF65-F5344CB8AC3E}">
        <p14:creationId xmlns:p14="http://schemas.microsoft.com/office/powerpoint/2010/main" val="160304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iera">
  <a:themeElements>
    <a:clrScheme name="Fiera">
      <a:dk1>
        <a:srgbClr val="3F3F3F"/>
      </a:dk1>
      <a:lt1>
        <a:srgbClr val="FFFFFF"/>
      </a:lt1>
      <a:dk2>
        <a:srgbClr val="7DAFC3"/>
      </a:dk2>
      <a:lt2>
        <a:srgbClr val="E5E4DF"/>
      </a:lt2>
      <a:accent1>
        <a:srgbClr val="7C959A"/>
      </a:accent1>
      <a:accent2>
        <a:srgbClr val="DB8631"/>
      </a:accent2>
      <a:accent3>
        <a:srgbClr val="E3CC5A"/>
      </a:accent3>
      <a:accent4>
        <a:srgbClr val="ACADA8"/>
      </a:accent4>
      <a:accent5>
        <a:srgbClr val="927C61"/>
      </a:accent5>
      <a:accent6>
        <a:srgbClr val="B3B435"/>
      </a:accent6>
      <a:hlink>
        <a:srgbClr val="0079A4"/>
      </a:hlink>
      <a:folHlink>
        <a:srgbClr val="595959"/>
      </a:folHlink>
    </a:clrScheme>
    <a:fontScheme name="Fiera">
      <a:majorFont>
        <a:latin typeface="Arial Black"/>
        <a:ea typeface=""/>
        <a:cs typeface=""/>
        <a:font script="Jpan" typeface="ＭＳ Ｐゴシック"/>
        <a:font script="Hang" typeface="HY견고딕"/>
        <a:font script="Hans" typeface="宋体"/>
        <a:font script="Hant" typeface="新細明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era">
      <a:fillStyleLst>
        <a:solidFill>
          <a:schemeClr val="phClr"/>
        </a:solidFill>
        <a:gradFill rotWithShape="1">
          <a:gsLst>
            <a:gs pos="0">
              <a:schemeClr val="phClr">
                <a:tint val="45000"/>
                <a:satMod val="300000"/>
              </a:schemeClr>
            </a:gs>
            <a:gs pos="35000">
              <a:schemeClr val="phClr">
                <a:tint val="45000"/>
                <a:satMod val="300000"/>
              </a:schemeClr>
            </a:gs>
            <a:gs pos="69000">
              <a:schemeClr val="phClr">
                <a:tint val="45000"/>
                <a:satMod val="350000"/>
              </a:schemeClr>
            </a:gs>
            <a:gs pos="100000">
              <a:schemeClr val="phClr">
                <a:tint val="60000"/>
                <a:satMod val="350000"/>
              </a:schemeClr>
            </a:gs>
          </a:gsLst>
          <a:path path="circle">
            <a:fillToRect l="50000" t="50000" r="100000" b="100000"/>
          </a:path>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9525" cap="rnd" cmpd="sng" algn="ctr">
          <a:solidFill>
            <a:schemeClr val="phClr"/>
          </a:solidFill>
          <a:prstDash val="solid"/>
        </a:ln>
        <a:ln w="38475" cap="flat" cmpd="sng" algn="ctr">
          <a:solidFill>
            <a:schemeClr val="phClr"/>
          </a:solidFill>
          <a:prstDash val="solid"/>
        </a:ln>
        <a:ln w="54850" cap="flat" cmpd="sng" algn="ctr">
          <a:solidFill>
            <a:schemeClr val="phClr"/>
          </a:solidFill>
          <a:prstDash val="solid"/>
        </a:ln>
      </a:lnStyleLst>
      <a:effectStyleLst>
        <a:effectStyle>
          <a:effectLst>
            <a:outerShdw blurRad="50800" dist="25400" dir="5400000" rotWithShape="0">
              <a:srgbClr val="000000">
                <a:alpha val="55000"/>
              </a:srgbClr>
            </a:outerShdw>
          </a:effectLst>
        </a:effectStyle>
        <a:effectStyle>
          <a:effectLst>
            <a:outerShdw blurRad="50800" dist="25400" dir="5400000" rotWithShape="0">
              <a:srgbClr val="000000">
                <a:alpha val="44000"/>
              </a:srgbClr>
            </a:outerShdw>
          </a:effectLst>
        </a:effectStyle>
        <a:effectStyle>
          <a:effectLst>
            <a:outerShdw blurRad="50800" dist="25400" dir="5400000" rotWithShape="0">
              <a:srgbClr val="000000">
                <a:alpha val="55000"/>
              </a:srgbClr>
            </a:outerShdw>
          </a:effectLst>
          <a:scene3d>
            <a:camera prst="orthographicFront">
              <a:rot lat="0" lon="0" rev="0"/>
            </a:camera>
            <a:lightRig rig="brightRoom" dir="tl">
              <a:rot lat="0" lon="0" rev="3600000"/>
            </a:lightRig>
          </a:scene3d>
          <a:sp3d contourW="31750" prstMaterial="flat">
            <a:bevelT w="127000" h="254000" prst="angle"/>
            <a:contourClr>
              <a:schemeClr val="phClr">
                <a:shade val="20000"/>
              </a:schemeClr>
            </a:contourClr>
          </a:sp3d>
        </a:effectStyle>
      </a:effectStyleLst>
      <a:bgFillStyleLst>
        <a:solidFill>
          <a:schemeClr val="phClr"/>
        </a:solidFill>
        <a:gradFill rotWithShape="1">
          <a:gsLst>
            <a:gs pos="20000">
              <a:schemeClr val="phClr">
                <a:tint val="80000"/>
                <a:lumMod val="100000"/>
              </a:schemeClr>
            </a:gs>
            <a:gs pos="100000">
              <a:schemeClr val="phClr">
                <a:tint val="100000"/>
                <a:lumMod val="80000"/>
              </a:schemeClr>
            </a:gs>
          </a:gsLst>
          <a:path path="circle">
            <a:fillToRect l="50000" t="20000" r="100000" b="100000"/>
          </a:path>
        </a:gradFill>
        <a:gradFill rotWithShape="1">
          <a:gsLst>
            <a:gs pos="0">
              <a:schemeClr val="phClr">
                <a:tint val="100000"/>
                <a:lumMod val="100000"/>
              </a:schemeClr>
            </a:gs>
            <a:gs pos="100000">
              <a:schemeClr val="phClr">
                <a:shade val="100000"/>
                <a:lumMod val="60000"/>
              </a:schemeClr>
            </a:gs>
          </a:gsLst>
          <a:path path="circle">
            <a:fillToRect l="50000" t="2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TM01859861[[fn=Fiera]]</Template>
  <TotalTime>208</TotalTime>
  <Words>520</Words>
  <Application>Microsoft Office PowerPoint</Application>
  <PresentationFormat>Presentazione su schermo (4:3)</PresentationFormat>
  <Paragraphs>32</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Fiera</vt:lpstr>
      <vt:lpstr>How do you analyse a poem?</vt:lpstr>
      <vt:lpstr>Step 1: CONSIDER THE TITLE</vt:lpstr>
      <vt:lpstr>Step 2: CONSIDER THE LAYOUT</vt:lpstr>
      <vt:lpstr>Step 3: denotative analysis  </vt:lpstr>
      <vt:lpstr>Step 4: connotative analysis</vt:lpstr>
      <vt:lpstr>Step 5: CONCLUSION</vt:lpstr>
      <vt:lpstr>Example analysis </vt:lpstr>
      <vt:lpstr>"Fire and Ice"  </vt:lpstr>
      <vt:lpstr>hOW the poem is organized? </vt:lpstr>
      <vt:lpstr> What does it tell?</vt:lpstr>
      <vt:lpstr>What does the poet try to express? How does he make it?</vt:lpstr>
      <vt:lpstr>Sum up!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you analyze a poem?</dc:title>
  <dc:creator>nadia costantini</dc:creator>
  <cp:lastModifiedBy>nadia costantini</cp:lastModifiedBy>
  <cp:revision>20</cp:revision>
  <dcterms:created xsi:type="dcterms:W3CDTF">2016-01-06T15:53:41Z</dcterms:created>
  <dcterms:modified xsi:type="dcterms:W3CDTF">2016-01-06T20:13:57Z</dcterms:modified>
</cp:coreProperties>
</file>