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tangolo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1872E-5C2B-4EE9-8C08-0F5C6AE00948}" type="datetimeFigureOut">
              <a:rPr lang="it-IT" smtClean="0"/>
              <a:pPr/>
              <a:t>20/01/2016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tangolo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F7701F9-1865-4F47-94CC-20CA9CFC5403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1872E-5C2B-4EE9-8C08-0F5C6AE00948}" type="datetimeFigureOut">
              <a:rPr lang="it-IT" smtClean="0"/>
              <a:pPr/>
              <a:t>20/01/2016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701F9-1865-4F47-94CC-20CA9CFC540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tangolo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tangolo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tangolo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tangolo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F7701F9-1865-4F47-94CC-20CA9CFC5403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1872E-5C2B-4EE9-8C08-0F5C6AE00948}" type="datetimeFigureOut">
              <a:rPr lang="it-IT" smtClean="0"/>
              <a:pPr/>
              <a:t>20/01/2016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1872E-5C2B-4EE9-8C08-0F5C6AE00948}" type="datetimeFigureOut">
              <a:rPr lang="it-IT" smtClean="0"/>
              <a:pPr/>
              <a:t>20/01/2016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F7701F9-1865-4F47-94CC-20CA9CFC5403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tango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tangolo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3" name="Rettangolo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ttangolo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1872E-5C2B-4EE9-8C08-0F5C6AE00948}" type="datetimeFigureOut">
              <a:rPr lang="it-IT" smtClean="0"/>
              <a:pPr/>
              <a:t>20/01/2016</a:t>
            </a:fld>
            <a:endParaRPr lang="it-IT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F7701F9-1865-4F47-94CC-20CA9CFC5403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3F1872E-5C2B-4EE9-8C08-0F5C6AE00948}" type="datetimeFigureOut">
              <a:rPr lang="it-IT" smtClean="0"/>
              <a:pPr/>
              <a:t>20/01/2016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701F9-1865-4F47-94CC-20CA9CFC5403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Segnaposto contenuto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2" name="Segnaposto contenuto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ttore 1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ttangolo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ttangolo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ttangolo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tangolo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1872E-5C2B-4EE9-8C08-0F5C6AE00948}" type="datetimeFigureOut">
              <a:rPr lang="it-IT" smtClean="0"/>
              <a:pPr/>
              <a:t>20/01/2016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it-IT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Segnaposto contenuto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6" name="Segnaposto contenuto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5" name="Oval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F7701F9-1865-4F47-94CC-20CA9CFC5403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3" name="Titolo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1872E-5C2B-4EE9-8C08-0F5C6AE00948}" type="datetimeFigureOut">
              <a:rPr lang="it-IT" smtClean="0"/>
              <a:pPr/>
              <a:t>20/01/2016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F7701F9-1865-4F47-94CC-20CA9CFC540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tangolo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tangolo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ttangolo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ttangolo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1872E-5C2B-4EE9-8C08-0F5C6AE00948}" type="datetimeFigureOut">
              <a:rPr lang="it-IT" smtClean="0"/>
              <a:pPr/>
              <a:t>20/01/2016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F7701F9-1865-4F47-94CC-20CA9CFC540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tangolo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tango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ttangolo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Segnaposto contenuto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0" name="Oval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F7701F9-1865-4F47-94CC-20CA9CFC5403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1" name="Rettangolo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1872E-5C2B-4EE9-8C08-0F5C6AE00948}" type="datetimeFigureOut">
              <a:rPr lang="it-IT" smtClean="0"/>
              <a:pPr/>
              <a:t>20/01/2016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nettore 1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ttangolo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ttangolo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F7701F9-1865-4F47-94CC-20CA9CFC5403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22" name="Rettangolo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3F1872E-5C2B-4EE9-8C08-0F5C6AE00948}" type="datetimeFigureOut">
              <a:rPr lang="it-IT" smtClean="0"/>
              <a:pPr/>
              <a:t>20/01/2016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tangolo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43F1872E-5C2B-4EE9-8C08-0F5C6AE00948}" type="datetimeFigureOut">
              <a:rPr lang="it-IT" smtClean="0"/>
              <a:pPr/>
              <a:t>20/01/2016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F7701F9-1865-4F47-94CC-20CA9CFC5403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The </a:t>
            </a:r>
            <a:r>
              <a:rPr lang="it-IT" dirty="0" err="1" smtClean="0"/>
              <a:t>waste</a:t>
            </a:r>
            <a:r>
              <a:rPr lang="it-IT" dirty="0" smtClean="0"/>
              <a:t> </a:t>
            </a:r>
            <a:r>
              <a:rPr lang="it-IT" dirty="0" err="1" smtClean="0"/>
              <a:t>land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5500694" y="4214818"/>
            <a:ext cx="2643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Cisilino</a:t>
            </a:r>
            <a:r>
              <a:rPr lang="it-IT" dirty="0" smtClean="0"/>
              <a:t> Francesca</a:t>
            </a:r>
          </a:p>
          <a:p>
            <a:r>
              <a:rPr lang="it-IT" dirty="0" smtClean="0"/>
              <a:t>Cl. 5ALS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T.S.Eliot</a:t>
            </a:r>
            <a:r>
              <a:rPr lang="en-US" dirty="0" smtClean="0"/>
              <a:t> wrote “The Waste Land” in 1921. </a:t>
            </a:r>
          </a:p>
          <a:p>
            <a:r>
              <a:rPr lang="en-US" dirty="0" smtClean="0"/>
              <a:t>The first work of T.S. Eliot is “The love song of J. Alfred </a:t>
            </a:r>
            <a:r>
              <a:rPr lang="en-US" dirty="0" err="1" smtClean="0"/>
              <a:t>Prufrock</a:t>
            </a:r>
            <a:r>
              <a:rPr lang="en-US" dirty="0" smtClean="0"/>
              <a:t>”.</a:t>
            </a:r>
          </a:p>
          <a:p>
            <a:r>
              <a:rPr lang="en-US" dirty="0" smtClean="0"/>
              <a:t>In this poem the reader can notice the writer’s principal elements: there are shortage of explicit logic transitions, mixtures thanks to parallelism, quotations and </a:t>
            </a:r>
            <a:r>
              <a:rPr lang="en-US" dirty="0" err="1" smtClean="0"/>
              <a:t>intertextualities</a:t>
            </a:r>
            <a:r>
              <a:rPr lang="en-US" dirty="0" smtClean="0"/>
              <a:t>. </a:t>
            </a:r>
          </a:p>
          <a:p>
            <a:r>
              <a:rPr lang="en-US" dirty="0" smtClean="0"/>
              <a:t>At first only few critics appraise his work, including Ezra Pound.</a:t>
            </a:r>
          </a:p>
          <a:p>
            <a:r>
              <a:rPr lang="en-US" dirty="0" smtClean="0"/>
              <a:t>Indeed T.S. Eliot’s poems are about time, the I, communicated in a fragmentary way.</a:t>
            </a:r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poetic dialogs are shaped into a lot of scene combined thanks to the atmosphere.</a:t>
            </a:r>
          </a:p>
          <a:p>
            <a:r>
              <a:rPr lang="en-US" dirty="0" smtClean="0"/>
              <a:t>Eliot is not sequential or </a:t>
            </a:r>
            <a:r>
              <a:rPr lang="en-US" dirty="0" err="1" smtClean="0"/>
              <a:t>monologic</a:t>
            </a:r>
            <a:r>
              <a:rPr lang="en-US" dirty="0" smtClean="0"/>
              <a:t>, he uses a relational and dialogical method.</a:t>
            </a:r>
          </a:p>
          <a:p>
            <a:r>
              <a:rPr lang="en-US" dirty="0" smtClean="0"/>
              <a:t>Eliot relates subject and object, present and past, reality and myth and text and text.</a:t>
            </a:r>
          </a:p>
          <a:p>
            <a:r>
              <a:rPr lang="en-US" dirty="0" smtClean="0"/>
              <a:t>In 1923 Eliot in The Dial(review) defined the mythical method.</a:t>
            </a: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mythical method is used to shape the contemporary world.</a:t>
            </a:r>
          </a:p>
          <a:p>
            <a:r>
              <a:rPr lang="en-US" dirty="0" smtClean="0"/>
              <a:t>It is a method already used by W.B. Yeats. </a:t>
            </a:r>
          </a:p>
          <a:p>
            <a:r>
              <a:rPr lang="en-US" dirty="0" smtClean="0"/>
              <a:t>There is no logical reasoning. </a:t>
            </a:r>
          </a:p>
          <a:p>
            <a:r>
              <a:rPr lang="en-US" dirty="0" smtClean="0"/>
              <a:t>The way to evaluate the sonnets that were previously written changes.</a:t>
            </a:r>
          </a:p>
          <a:p>
            <a:r>
              <a:rPr lang="en-US" dirty="0" smtClean="0"/>
              <a:t> Eliot is concerned to understand why such a work is considered "innovative". </a:t>
            </a:r>
          </a:p>
          <a:p>
            <a:r>
              <a:rPr lang="en-US" dirty="0" smtClean="0"/>
              <a:t>Ordinary people think that an innovative work is something new than something did previously. 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more innovative work is the one that has the more literary tradition within himself.</a:t>
            </a:r>
          </a:p>
          <a:p>
            <a:r>
              <a:rPr lang="en-US" dirty="0" smtClean="0"/>
              <a:t>To be innovative a writer must have the whole literary tradition in his bones. </a:t>
            </a:r>
          </a:p>
          <a:p>
            <a:r>
              <a:rPr lang="en-US" dirty="0" smtClean="0"/>
              <a:t>This is why a young poet will never be innovative. </a:t>
            </a:r>
          </a:p>
          <a:p>
            <a:r>
              <a:rPr lang="en-US" dirty="0" smtClean="0"/>
              <a:t>Eliot juxtaposes things to things that are already there, to see how they relate.</a:t>
            </a:r>
          </a:p>
          <a:p>
            <a:r>
              <a:rPr lang="en-US" dirty="0" smtClean="0"/>
              <a:t>It is a widespread method in the 1900 culture.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modern poetic texts are made by absorbing and destroying other texts in the </a:t>
            </a:r>
            <a:r>
              <a:rPr lang="en-US" dirty="0" err="1" smtClean="0"/>
              <a:t>intertextual</a:t>
            </a:r>
            <a:r>
              <a:rPr lang="en-US" dirty="0" smtClean="0"/>
              <a:t> space: they’re discursive alter-</a:t>
            </a:r>
            <a:r>
              <a:rPr lang="en-US" dirty="0" err="1" smtClean="0"/>
              <a:t>giunzioni</a:t>
            </a:r>
            <a:r>
              <a:rPr lang="en-US" dirty="0" smtClean="0"/>
              <a:t> (different additions to the speech). </a:t>
            </a:r>
          </a:p>
          <a:p>
            <a:r>
              <a:rPr lang="en-US" dirty="0" smtClean="0"/>
              <a:t>No internal conjunctions, syntax self-sufficient in articulating their own way but there are alter-junctions. Therefore each element in these additions alludes, contests, denies, parodies texts that precede it. </a:t>
            </a:r>
          </a:p>
          <a:p>
            <a:r>
              <a:rPr lang="en-US" dirty="0" smtClean="0"/>
              <a:t>His method is deeply </a:t>
            </a:r>
            <a:r>
              <a:rPr lang="en-US" dirty="0" err="1" smtClean="0"/>
              <a:t>intertextual</a:t>
            </a:r>
            <a:r>
              <a:rPr lang="en-US" dirty="0" smtClean="0"/>
              <a:t> and mythic.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 has recourse to </a:t>
            </a:r>
            <a:r>
              <a:rPr lang="en-US" dirty="0" err="1" smtClean="0"/>
              <a:t>Kristeva</a:t>
            </a:r>
            <a:r>
              <a:rPr lang="en-US" dirty="0" smtClean="0"/>
              <a:t>: “the poetic meaning refers to other discursive meanings, so that in the statement can be read high speeches. </a:t>
            </a:r>
          </a:p>
          <a:p>
            <a:r>
              <a:rPr lang="en-US" dirty="0" smtClean="0"/>
              <a:t>This creates around the poetic meaning a multiple textual space, whose elements are likely to be integrated in the concrete poetic text.</a:t>
            </a:r>
            <a:endParaRPr lang="it-IT" dirty="0" smtClean="0"/>
          </a:p>
          <a:p>
            <a:r>
              <a:rPr lang="en-US" dirty="0" smtClean="0"/>
              <a:t>The result is a paradigmatic effect, to absorb a variety of ways in poetic language, which occurs around a centralized way. 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That way in a poet like Eliot is the semantic paralysis of a negative present, until the moment of conversion, which occurred in 1927. </a:t>
            </a:r>
          </a:p>
          <a:p>
            <a:r>
              <a:rPr lang="en-US" dirty="0" smtClean="0"/>
              <a:t>Writers share of such a structural and literary crisis incorporate </a:t>
            </a:r>
            <a:r>
              <a:rPr lang="en-US" dirty="0" err="1" smtClean="0"/>
              <a:t>polystylism</a:t>
            </a:r>
            <a:r>
              <a:rPr lang="en-US" dirty="0" smtClean="0"/>
              <a:t>, </a:t>
            </a:r>
            <a:r>
              <a:rPr lang="en-US" dirty="0" err="1" smtClean="0"/>
              <a:t>parodic</a:t>
            </a:r>
            <a:r>
              <a:rPr lang="en-US" dirty="0" smtClean="0"/>
              <a:t> contortion, frequent use of allusions and quotations, contextualization of all closed systems in their poetic discourse. </a:t>
            </a:r>
          </a:p>
          <a:p>
            <a:r>
              <a:rPr lang="en-US" dirty="0" smtClean="0"/>
              <a:t>The modernist poetry of Eliot denies the closure of meanings. 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 meeting with Ezra Pound is a meeting on the common ground of the mythical method. </a:t>
            </a:r>
          </a:p>
          <a:p>
            <a:r>
              <a:rPr lang="en-US" dirty="0" smtClean="0"/>
              <a:t>Pound was faithful to the mythical method. Eliot wrote this long poem, Pound reads it and he begins to cut everything that was narrative, sequential. </a:t>
            </a:r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tà">
  <a:themeElements>
    <a:clrScheme name="Città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ttà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ttà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44</TotalTime>
  <Words>555</Words>
  <Application>Microsoft Office PowerPoint</Application>
  <PresentationFormat>Presentazione su schermo (4:3)</PresentationFormat>
  <Paragraphs>34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Città</vt:lpstr>
      <vt:lpstr>The waste land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waste land</dc:title>
  <dc:creator>Francesca</dc:creator>
  <cp:lastModifiedBy>Francesca</cp:lastModifiedBy>
  <cp:revision>6</cp:revision>
  <dcterms:created xsi:type="dcterms:W3CDTF">2016-01-20T17:13:00Z</dcterms:created>
  <dcterms:modified xsi:type="dcterms:W3CDTF">2016-01-20T18:02:30Z</dcterms:modified>
</cp:coreProperties>
</file>