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a:xfrm>
            <a:off x="5332412" y="5883275"/>
            <a:ext cx="4324044" cy="365125"/>
          </a:xfrm>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729085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FB6991E-D069-4920-AB9A-4F64054BFC22}" type="datetimeFigureOut">
              <a:rPr lang="it-IT" smtClean="0"/>
              <a:t>20/01/2016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4079133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36600728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stili del testo dello schema</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10600092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998061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it-IT" smtClean="0"/>
              <a:t>Fare clic per modificare lo stile del titolo</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3381183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it-IT" smtClean="0"/>
              <a:t>Fare clic per modificare lo stile del titolo</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it-IT" smtClean="0"/>
              <a:t>Fare clic per modificare stili del testo dello schema</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25419956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1749140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4000212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nchor="ct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a:xfrm>
            <a:off x="10951856" y="5867131"/>
            <a:ext cx="551167" cy="365125"/>
          </a:xfrm>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146612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9FB6991E-D069-4920-AB9A-4F64054BFC22}" type="datetimeFigureOut">
              <a:rPr lang="it-IT" smtClean="0"/>
              <a:t>20/01/2016</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361469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9FB6991E-D069-4920-AB9A-4F64054BFC22}" type="datetimeFigureOut">
              <a:rPr lang="it-IT" smtClean="0"/>
              <a:t>20/01/2016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1237536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9FB6991E-D069-4920-AB9A-4F64054BFC22}" type="datetimeFigureOut">
              <a:rPr lang="it-IT" smtClean="0"/>
              <a:t>20/01/2016</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17733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9FB6991E-D069-4920-AB9A-4F64054BFC22}" type="datetimeFigureOut">
              <a:rPr lang="it-IT" smtClean="0"/>
              <a:t>20/01/2016</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219294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B6991E-D069-4920-AB9A-4F64054BFC22}" type="datetimeFigureOut">
              <a:rPr lang="it-IT" smtClean="0"/>
              <a:t>20/01/2016</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672379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it-IT" smtClean="0"/>
              <a:t>Fare clic per modificare lo stile del titolo</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FB6991E-D069-4920-AB9A-4F64054BFC22}" type="datetimeFigureOut">
              <a:rPr lang="it-IT" smtClean="0"/>
              <a:t>20/01/2016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575591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it-IT" smtClean="0"/>
              <a:t>Fare clic per modificare lo stile del titolo</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9FB6991E-D069-4920-AB9A-4F64054BFC22}" type="datetimeFigureOut">
              <a:rPr lang="it-IT" smtClean="0"/>
              <a:t>20/01/2016</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A48824F8-7D84-4108-B0C1-6D3EEF982D25}" type="slidenum">
              <a:rPr lang="it-IT" smtClean="0"/>
              <a:t>‹N›</a:t>
            </a:fld>
            <a:endParaRPr lang="it-IT"/>
          </a:p>
        </p:txBody>
      </p:sp>
    </p:spTree>
    <p:extLst>
      <p:ext uri="{BB962C8B-B14F-4D97-AF65-F5344CB8AC3E}">
        <p14:creationId xmlns:p14="http://schemas.microsoft.com/office/powerpoint/2010/main" val="522939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FB6991E-D069-4920-AB9A-4F64054BFC22}" type="datetimeFigureOut">
              <a:rPr lang="it-IT" smtClean="0"/>
              <a:t>20/01/2016</a:t>
            </a:fld>
            <a:endParaRPr lang="it-IT"/>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it-IT"/>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A48824F8-7D84-4108-B0C1-6D3EEF982D25}" type="slidenum">
              <a:rPr lang="it-IT" smtClean="0"/>
              <a:t>‹N›</a:t>
            </a:fld>
            <a:endParaRPr lang="it-IT"/>
          </a:p>
        </p:txBody>
      </p:sp>
    </p:spTree>
    <p:extLst>
      <p:ext uri="{BB962C8B-B14F-4D97-AF65-F5344CB8AC3E}">
        <p14:creationId xmlns:p14="http://schemas.microsoft.com/office/powerpoint/2010/main" val="1795948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2798284" y="1380068"/>
            <a:ext cx="8824511" cy="2616199"/>
          </a:xfrm>
        </p:spPr>
        <p:txBody>
          <a:bodyPr>
            <a:normAutofit fontScale="90000"/>
          </a:bodyPr>
          <a:lstStyle/>
          <a:p>
            <a:pPr algn="ctr"/>
            <a:r>
              <a:rPr lang="it-IT" b="1" dirty="0" smtClean="0">
                <a:effectLst>
                  <a:outerShdw blurRad="38100" dist="38100" dir="2700000" algn="tl">
                    <a:srgbClr val="000000">
                      <a:alpha val="43137"/>
                    </a:srgbClr>
                  </a:outerShdw>
                </a:effectLst>
                <a:latin typeface="Iskoola Pota" panose="020B0502040204020203" pitchFamily="34" charset="0"/>
                <a:cs typeface="Iskoola Pota" panose="020B0502040204020203" pitchFamily="34" charset="0"/>
              </a:rPr>
              <a:t>THOMAS STEARNS ELIOT</a:t>
            </a:r>
            <a:r>
              <a:rPr lang="it-IT" dirty="0" smtClean="0">
                <a:latin typeface="Iskoola Pota" panose="020B0502040204020203" pitchFamily="34" charset="0"/>
                <a:cs typeface="Iskoola Pota" panose="020B0502040204020203" pitchFamily="34" charset="0"/>
              </a:rPr>
              <a:t/>
            </a:r>
            <a:br>
              <a:rPr lang="it-IT" dirty="0" smtClean="0">
                <a:latin typeface="Iskoola Pota" panose="020B0502040204020203" pitchFamily="34" charset="0"/>
                <a:cs typeface="Iskoola Pota" panose="020B0502040204020203" pitchFamily="34" charset="0"/>
              </a:rPr>
            </a:br>
            <a:r>
              <a:rPr lang="en-GB" dirty="0" smtClean="0">
                <a:latin typeface="Iskoola Pota" panose="020B0502040204020203" pitchFamily="34" charset="0"/>
                <a:cs typeface="Iskoola Pota" panose="020B0502040204020203" pitchFamily="34" charset="0"/>
              </a:rPr>
              <a:t>Introduction to his poetry</a:t>
            </a:r>
            <a:endParaRPr lang="en-GB" dirty="0">
              <a:latin typeface="Iskoola Pota" panose="020B0502040204020203" pitchFamily="34" charset="0"/>
              <a:cs typeface="Iskoola Pota" panose="020B0502040204020203" pitchFamily="34" charset="0"/>
            </a:endParaRPr>
          </a:p>
        </p:txBody>
      </p:sp>
      <p:sp>
        <p:nvSpPr>
          <p:cNvPr id="3" name="Sottotitolo 2"/>
          <p:cNvSpPr>
            <a:spLocks noGrp="1"/>
          </p:cNvSpPr>
          <p:nvPr>
            <p:ph type="subTitle" idx="1"/>
          </p:nvPr>
        </p:nvSpPr>
        <p:spPr>
          <a:xfrm>
            <a:off x="4548427" y="4602195"/>
            <a:ext cx="6987645" cy="1388534"/>
          </a:xfrm>
        </p:spPr>
        <p:txBody>
          <a:bodyPr>
            <a:noAutofit/>
          </a:bodyPr>
          <a:lstStyle/>
          <a:p>
            <a:pPr>
              <a:spcAft>
                <a:spcPts val="200"/>
              </a:spcAft>
            </a:pPr>
            <a:r>
              <a:rPr lang="it-IT" sz="1400" i="1" dirty="0">
                <a:ln w="3175" cmpd="sng">
                  <a:noFill/>
                </a:ln>
                <a:latin typeface="Iskoola Pota" panose="020B0502040204020203" pitchFamily="34" charset="0"/>
                <a:ea typeface="+mj-ea"/>
                <a:cs typeface="Iskoola Pota" panose="020B0502040204020203" pitchFamily="34" charset="0"/>
              </a:rPr>
              <a:t>Credits:</a:t>
            </a:r>
          </a:p>
          <a:p>
            <a:pPr>
              <a:spcAft>
                <a:spcPts val="200"/>
              </a:spcAft>
            </a:pPr>
            <a:r>
              <a:rPr lang="it-IT" sz="1400" dirty="0">
                <a:ln w="3175" cmpd="sng">
                  <a:noFill/>
                </a:ln>
                <a:latin typeface="Iskoola Pota" panose="020B0502040204020203" pitchFamily="34" charset="0"/>
                <a:ea typeface="+mj-ea"/>
                <a:cs typeface="Iskoola Pota" panose="020B0502040204020203" pitchFamily="34" charset="0"/>
              </a:rPr>
              <a:t>Francesca Pecorella</a:t>
            </a:r>
            <a:endParaRPr lang="it-IT" sz="1400" dirty="0">
              <a:ln w="3175" cmpd="sng">
                <a:noFill/>
              </a:ln>
              <a:latin typeface="Iskoola Pota" panose="020B0502040204020203" pitchFamily="34" charset="0"/>
              <a:ea typeface="+mj-ea"/>
              <a:cs typeface="Iskoola Pota" panose="020B0502040204020203" pitchFamily="34" charset="0"/>
            </a:endParaRPr>
          </a:p>
        </p:txBody>
      </p:sp>
    </p:spTree>
    <p:extLst>
      <p:ext uri="{BB962C8B-B14F-4D97-AF65-F5344CB8AC3E}">
        <p14:creationId xmlns:p14="http://schemas.microsoft.com/office/powerpoint/2010/main" val="693986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385159" y="344277"/>
            <a:ext cx="6998678" cy="1752599"/>
          </a:xfrm>
        </p:spPr>
        <p:txBody>
          <a:bodyPr>
            <a:normAutofit fontScale="90000"/>
          </a:bodyPr>
          <a:lstStyle/>
          <a:p>
            <a:r>
              <a:rPr lang="it-IT" b="1" dirty="0" smtClean="0">
                <a:latin typeface="Iskoola Pota" panose="020B0502040204020203" pitchFamily="34" charset="0"/>
                <a:cs typeface="Iskoola Pota" panose="020B0502040204020203" pitchFamily="34" charset="0"/>
              </a:rPr>
              <a:t>T.S. ELIOT</a:t>
            </a:r>
            <a:r>
              <a:rPr lang="it-IT" dirty="0" smtClean="0">
                <a:latin typeface="Iskoola Pota" panose="020B0502040204020203" pitchFamily="34" charset="0"/>
                <a:cs typeface="Iskoola Pota" panose="020B0502040204020203" pitchFamily="34" charset="0"/>
              </a:rPr>
              <a:t/>
            </a:r>
            <a:br>
              <a:rPr lang="it-IT" dirty="0" smtClean="0">
                <a:latin typeface="Iskoola Pota" panose="020B0502040204020203" pitchFamily="34" charset="0"/>
                <a:cs typeface="Iskoola Pota" panose="020B0502040204020203" pitchFamily="34" charset="0"/>
              </a:rPr>
            </a:br>
            <a:r>
              <a:rPr lang="it-IT" dirty="0" smtClean="0">
                <a:latin typeface="Iskoola Pota" panose="020B0502040204020203" pitchFamily="34" charset="0"/>
                <a:cs typeface="Iskoola Pota" panose="020B0502040204020203" pitchFamily="34" charset="0"/>
              </a:rPr>
              <a:t>26 </a:t>
            </a:r>
            <a:r>
              <a:rPr lang="it-IT" dirty="0" err="1">
                <a:latin typeface="Iskoola Pota" panose="020B0502040204020203" pitchFamily="34" charset="0"/>
                <a:cs typeface="Iskoola Pota" panose="020B0502040204020203" pitchFamily="34" charset="0"/>
              </a:rPr>
              <a:t>September</a:t>
            </a:r>
            <a:r>
              <a:rPr lang="it-IT" dirty="0">
                <a:latin typeface="Iskoola Pota" panose="020B0502040204020203" pitchFamily="34" charset="0"/>
                <a:cs typeface="Iskoola Pota" panose="020B0502040204020203" pitchFamily="34" charset="0"/>
              </a:rPr>
              <a:t> 1888 – 4 </a:t>
            </a:r>
            <a:r>
              <a:rPr lang="it-IT" dirty="0" err="1">
                <a:latin typeface="Iskoola Pota" panose="020B0502040204020203" pitchFamily="34" charset="0"/>
                <a:cs typeface="Iskoola Pota" panose="020B0502040204020203" pitchFamily="34" charset="0"/>
              </a:rPr>
              <a:t>January</a:t>
            </a:r>
            <a:r>
              <a:rPr lang="it-IT" dirty="0">
                <a:latin typeface="Iskoola Pota" panose="020B0502040204020203" pitchFamily="34" charset="0"/>
                <a:cs typeface="Iskoola Pota" panose="020B0502040204020203" pitchFamily="34" charset="0"/>
              </a:rPr>
              <a:t> 1965</a:t>
            </a:r>
            <a:endParaRPr lang="it-IT" dirty="0">
              <a:latin typeface="Iskoola Pota" panose="020B0502040204020203" pitchFamily="34" charset="0"/>
              <a:cs typeface="Iskoola Pota" panose="020B0502040204020203" pitchFamily="34" charset="0"/>
            </a:endParaRPr>
          </a:p>
        </p:txBody>
      </p:sp>
      <p:sp>
        <p:nvSpPr>
          <p:cNvPr id="3" name="Segnaposto contenuto 2"/>
          <p:cNvSpPr>
            <a:spLocks noGrp="1"/>
          </p:cNvSpPr>
          <p:nvPr>
            <p:ph idx="1"/>
          </p:nvPr>
        </p:nvSpPr>
        <p:spPr>
          <a:xfrm>
            <a:off x="1288975" y="2383314"/>
            <a:ext cx="6984694" cy="3124201"/>
          </a:xfrm>
        </p:spPr>
        <p:txBody>
          <a:bodyPr>
            <a:normAutofit fontScale="92500" lnSpcReduction="20000"/>
          </a:bodyPr>
          <a:lstStyle/>
          <a:p>
            <a:pPr marL="0" indent="0">
              <a:buNone/>
            </a:pPr>
            <a:r>
              <a:rPr lang="en-GB" b="1" dirty="0" smtClean="0">
                <a:latin typeface="Iskoola Pota" panose="020B0502040204020203" pitchFamily="34" charset="0"/>
                <a:cs typeface="Iskoola Pota" panose="020B0502040204020203" pitchFamily="34" charset="0"/>
              </a:rPr>
              <a:t>Thomas Stearns Eliot</a:t>
            </a:r>
            <a:r>
              <a:rPr lang="en-GB" dirty="0" smtClean="0">
                <a:latin typeface="Iskoola Pota" panose="020B0502040204020203" pitchFamily="34" charset="0"/>
                <a:cs typeface="Iskoola Pota" panose="020B0502040204020203" pitchFamily="34" charset="0"/>
              </a:rPr>
              <a:t> was born in St. Louis, Missouri. He was educated at Harvard and did graduate work in philosophy at the Sorbonne, Harvard, and Merton College, Oxford. He settled in England, where he worked as a schoolmaster, a bank clerk, and a literary editor for the publishing house Faber &amp; Faber, of which he later became a director.</a:t>
            </a:r>
          </a:p>
          <a:p>
            <a:pPr marL="0" indent="0">
              <a:buNone/>
            </a:pPr>
            <a:endParaRPr lang="en-GB" dirty="0" smtClean="0">
              <a:latin typeface="Iskoola Pota" panose="020B0502040204020203" pitchFamily="34" charset="0"/>
              <a:cs typeface="Iskoola Pota" panose="020B0502040204020203" pitchFamily="34" charset="0"/>
            </a:endParaRPr>
          </a:p>
          <a:p>
            <a:pPr marL="0" indent="0">
              <a:buNone/>
            </a:pPr>
            <a:r>
              <a:rPr lang="en-GB" dirty="0" smtClean="0">
                <a:latin typeface="Iskoola Pota" panose="020B0502040204020203" pitchFamily="34" charset="0"/>
                <a:cs typeface="Iskoola Pota" panose="020B0502040204020203" pitchFamily="34" charset="0"/>
              </a:rPr>
              <a:t>Eliot has been one of the most daring innovators of twentieth-century poetry. </a:t>
            </a:r>
            <a:endParaRPr lang="en-GB" dirty="0">
              <a:latin typeface="Iskoola Pota" panose="020B0502040204020203" pitchFamily="34" charset="0"/>
              <a:cs typeface="Iskoola Pota" panose="020B0502040204020203" pitchFamily="34" charset="0"/>
            </a:endParaRPr>
          </a:p>
        </p:txBody>
      </p:sp>
      <p:pic>
        <p:nvPicPr>
          <p:cNvPr id="1026" name="Picture 2" descr="http://www.artribune.com/wp-content/uploads/2014/08/Thomas-S-Eliot.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777620" y="600385"/>
            <a:ext cx="3117670" cy="5106352"/>
          </a:xfrm>
          <a:prstGeom prst="rect">
            <a:avLst/>
          </a:prstGeom>
          <a:noFill/>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245544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84309" y="840036"/>
            <a:ext cx="8342737" cy="823511"/>
          </a:xfrm>
        </p:spPr>
        <p:txBody>
          <a:bodyPr>
            <a:normAutofit fontScale="90000"/>
          </a:bodyPr>
          <a:lstStyle/>
          <a:p>
            <a:r>
              <a:rPr lang="en-GB" sz="2200" dirty="0" smtClean="0">
                <a:latin typeface="Iskoola Pota" panose="020B0502040204020203" pitchFamily="34" charset="0"/>
                <a:cs typeface="Iskoola Pota" panose="020B0502040204020203" pitchFamily="34" charset="0"/>
              </a:rPr>
              <a:t>I will now summarize the most important elements and features of Eliot’s poetry traced through the reading of Alessandro </a:t>
            </a:r>
            <a:r>
              <a:rPr lang="en-GB" sz="2200" dirty="0" err="1" smtClean="0">
                <a:latin typeface="Iskoola Pota" panose="020B0502040204020203" pitchFamily="34" charset="0"/>
                <a:cs typeface="Iskoola Pota" panose="020B0502040204020203" pitchFamily="34" charset="0"/>
              </a:rPr>
              <a:t>Serpieri’s</a:t>
            </a:r>
            <a:r>
              <a:rPr lang="en-GB" sz="2200" dirty="0" smtClean="0">
                <a:latin typeface="Iskoola Pota" panose="020B0502040204020203" pitchFamily="34" charset="0"/>
                <a:cs typeface="Iskoola Pota" panose="020B0502040204020203" pitchFamily="34" charset="0"/>
              </a:rPr>
              <a:t> </a:t>
            </a:r>
            <a:r>
              <a:rPr lang="en-GB" sz="2200" i="1" dirty="0" smtClean="0">
                <a:latin typeface="Iskoola Pota" panose="020B0502040204020203" pitchFamily="34" charset="0"/>
                <a:cs typeface="Iskoola Pota" panose="020B0502040204020203" pitchFamily="34" charset="0"/>
              </a:rPr>
              <a:t>“T.S. Eliot, La terra </a:t>
            </a:r>
            <a:r>
              <a:rPr lang="en-GB" sz="2200" i="1" dirty="0" err="1" smtClean="0">
                <a:latin typeface="Iskoola Pota" panose="020B0502040204020203" pitchFamily="34" charset="0"/>
                <a:cs typeface="Iskoola Pota" panose="020B0502040204020203" pitchFamily="34" charset="0"/>
              </a:rPr>
              <a:t>Desolata</a:t>
            </a:r>
            <a:r>
              <a:rPr lang="en-GB" sz="2200" i="1" dirty="0" smtClean="0">
                <a:latin typeface="Iskoola Pota" panose="020B0502040204020203" pitchFamily="34" charset="0"/>
                <a:cs typeface="Iskoola Pota" panose="020B0502040204020203" pitchFamily="34" charset="0"/>
              </a:rPr>
              <a:t>”</a:t>
            </a:r>
            <a:r>
              <a:rPr lang="it-IT" dirty="0"/>
              <a:t/>
            </a:r>
            <a:br>
              <a:rPr lang="it-IT" dirty="0"/>
            </a:br>
            <a:endParaRPr lang="it-IT" dirty="0"/>
          </a:p>
        </p:txBody>
      </p:sp>
      <p:sp>
        <p:nvSpPr>
          <p:cNvPr id="3" name="Segnaposto contenuto 2"/>
          <p:cNvSpPr>
            <a:spLocks noGrp="1"/>
          </p:cNvSpPr>
          <p:nvPr>
            <p:ph idx="1"/>
          </p:nvPr>
        </p:nvSpPr>
        <p:spPr>
          <a:xfrm>
            <a:off x="1484309" y="2192358"/>
            <a:ext cx="10018713" cy="4017484"/>
          </a:xfrm>
        </p:spPr>
        <p:txBody>
          <a:bodyPr/>
          <a:lstStyle/>
          <a:p>
            <a:pPr marL="0" indent="0">
              <a:buNone/>
            </a:pPr>
            <a:r>
              <a:rPr lang="en-GB" dirty="0" smtClean="0">
                <a:latin typeface="Iskoola Pota" panose="020B0502040204020203" pitchFamily="34" charset="0"/>
                <a:cs typeface="Iskoola Pota" panose="020B0502040204020203" pitchFamily="34" charset="0"/>
              </a:rPr>
              <a:t>Therefore, in the next slides, I will try to answer the following questions:</a:t>
            </a:r>
          </a:p>
          <a:p>
            <a:pPr>
              <a:buFont typeface="Wingdings" panose="05000000000000000000" pitchFamily="2" charset="2"/>
              <a:buChar char="ü"/>
            </a:pPr>
            <a:r>
              <a:rPr lang="en-GB" dirty="0" smtClean="0">
                <a:latin typeface="Iskoola Pota" panose="020B0502040204020203" pitchFamily="34" charset="0"/>
                <a:cs typeface="Iskoola Pota" panose="020B0502040204020203" pitchFamily="34" charset="0"/>
              </a:rPr>
              <a:t>Why </a:t>
            </a:r>
            <a:r>
              <a:rPr lang="en-GB" dirty="0" err="1" smtClean="0">
                <a:latin typeface="Iskoola Pota" panose="020B0502040204020203" pitchFamily="34" charset="0"/>
                <a:cs typeface="Iskoola Pota" panose="020B0502040204020203" pitchFamily="34" charset="0"/>
              </a:rPr>
              <a:t>T.S.Eliot</a:t>
            </a:r>
            <a:r>
              <a:rPr lang="en-GB" dirty="0" smtClean="0">
                <a:latin typeface="Iskoola Pota" panose="020B0502040204020203" pitchFamily="34" charset="0"/>
                <a:cs typeface="Iskoola Pota" panose="020B0502040204020203" pitchFamily="34" charset="0"/>
              </a:rPr>
              <a:t> is considered as an innovative poet?</a:t>
            </a:r>
          </a:p>
          <a:p>
            <a:pPr>
              <a:buFont typeface="Wingdings" panose="05000000000000000000" pitchFamily="2" charset="2"/>
              <a:buChar char="ü"/>
            </a:pPr>
            <a:r>
              <a:rPr lang="en-GB" dirty="0" smtClean="0">
                <a:latin typeface="Iskoola Pota" panose="020B0502040204020203" pitchFamily="34" charset="0"/>
                <a:cs typeface="Iskoola Pota" panose="020B0502040204020203" pitchFamily="34" charset="0"/>
              </a:rPr>
              <a:t>What kind of strategies he made use of?</a:t>
            </a:r>
          </a:p>
          <a:p>
            <a:pPr>
              <a:buFont typeface="Wingdings" panose="05000000000000000000" pitchFamily="2" charset="2"/>
              <a:buChar char="ü"/>
            </a:pPr>
            <a:r>
              <a:rPr lang="en-GB" dirty="0" smtClean="0">
                <a:latin typeface="Iskoola Pota" panose="020B0502040204020203" pitchFamily="34" charset="0"/>
                <a:cs typeface="Iskoola Pota" panose="020B0502040204020203" pitchFamily="34" charset="0"/>
              </a:rPr>
              <a:t>What kind of language did he adopt?</a:t>
            </a:r>
          </a:p>
          <a:p>
            <a:pPr>
              <a:buFont typeface="Wingdings" panose="05000000000000000000" pitchFamily="2" charset="2"/>
              <a:buChar char="ü"/>
            </a:pPr>
            <a:r>
              <a:rPr lang="en-GB" dirty="0" smtClean="0">
                <a:latin typeface="Iskoola Pota" panose="020B0502040204020203" pitchFamily="34" charset="0"/>
                <a:cs typeface="Iskoola Pota" panose="020B0502040204020203" pitchFamily="34" charset="0"/>
              </a:rPr>
              <a:t>How did he react to the historical changes happened during his life?</a:t>
            </a:r>
          </a:p>
          <a:p>
            <a:pPr>
              <a:buFont typeface="Wingdings" panose="05000000000000000000" pitchFamily="2" charset="2"/>
              <a:buChar char="ü"/>
            </a:pPr>
            <a:r>
              <a:rPr lang="en-GB" dirty="0" smtClean="0">
                <a:latin typeface="Iskoola Pota" panose="020B0502040204020203" pitchFamily="34" charset="0"/>
                <a:cs typeface="Iskoola Pota" panose="020B0502040204020203" pitchFamily="34" charset="0"/>
              </a:rPr>
              <a:t>Who affected his poetry?</a:t>
            </a:r>
          </a:p>
          <a:p>
            <a:endParaRPr lang="en-GB" dirty="0">
              <a:latin typeface="Iskoola Pota" panose="020B0502040204020203" pitchFamily="34" charset="0"/>
              <a:cs typeface="Iskoola Pota" panose="020B0502040204020203" pitchFamily="34" charset="0"/>
            </a:endParaRPr>
          </a:p>
        </p:txBody>
      </p:sp>
      <p:pic>
        <p:nvPicPr>
          <p:cNvPr id="2050" name="Picture 2" descr="http://www.maremagnum.com/uploads/item_image/image/2573/terra-desolata-testo-della-prima-redazione-86ddfc8f-d6ca-4039-9574-e7e1dd810573.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02958" y="249256"/>
            <a:ext cx="1143000" cy="1838325"/>
          </a:xfrm>
          <a:prstGeom prst="rect">
            <a:avLst/>
          </a:prstGeom>
          <a:noFill/>
          <a:effectLst>
            <a:outerShdw blurRad="50800" dist="38100" dir="10800000" algn="r"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4353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err="1">
                <a:latin typeface="Iskoola Pota" panose="020B0502040204020203" pitchFamily="34" charset="0"/>
                <a:cs typeface="Iskoola Pota" panose="020B0502040204020203" pitchFamily="34" charset="0"/>
              </a:rPr>
              <a:t>Features</a:t>
            </a:r>
            <a:r>
              <a:rPr lang="it-IT" sz="3600" dirty="0">
                <a:latin typeface="Iskoola Pota" panose="020B0502040204020203" pitchFamily="34" charset="0"/>
                <a:cs typeface="Iskoola Pota" panose="020B0502040204020203" pitchFamily="34" charset="0"/>
              </a:rPr>
              <a:t> of </a:t>
            </a:r>
            <a:r>
              <a:rPr lang="it-IT" sz="3600" dirty="0" err="1">
                <a:latin typeface="Iskoola Pota" panose="020B0502040204020203" pitchFamily="34" charset="0"/>
                <a:cs typeface="Iskoola Pota" panose="020B0502040204020203" pitchFamily="34" charset="0"/>
              </a:rPr>
              <a:t>T.S.Eliot’s</a:t>
            </a:r>
            <a:r>
              <a:rPr lang="it-IT" sz="3600" dirty="0">
                <a:latin typeface="Iskoola Pota" panose="020B0502040204020203" pitchFamily="34" charset="0"/>
                <a:cs typeface="Iskoola Pota" panose="020B0502040204020203" pitchFamily="34" charset="0"/>
              </a:rPr>
              <a:t> </a:t>
            </a:r>
            <a:r>
              <a:rPr lang="it-IT" sz="3600" dirty="0" err="1">
                <a:latin typeface="Iskoola Pota" panose="020B0502040204020203" pitchFamily="34" charset="0"/>
                <a:cs typeface="Iskoola Pota" panose="020B0502040204020203" pitchFamily="34" charset="0"/>
              </a:rPr>
              <a:t>poetry</a:t>
            </a:r>
            <a:endParaRPr lang="it-IT" sz="3600" dirty="0">
              <a:latin typeface="Iskoola Pota" panose="020B0502040204020203" pitchFamily="34" charset="0"/>
              <a:cs typeface="Iskoola Pota" panose="020B0502040204020203" pitchFamily="34" charset="0"/>
            </a:endParaRPr>
          </a:p>
        </p:txBody>
      </p:sp>
      <p:sp>
        <p:nvSpPr>
          <p:cNvPr id="3" name="Segnaposto contenuto 2"/>
          <p:cNvSpPr>
            <a:spLocks noGrp="1"/>
          </p:cNvSpPr>
          <p:nvPr>
            <p:ph idx="1"/>
          </p:nvPr>
        </p:nvSpPr>
        <p:spPr/>
        <p:txBody>
          <a:bodyPr>
            <a:normAutofit lnSpcReduction="10000"/>
          </a:bodyPr>
          <a:lstStyle/>
          <a:p>
            <a:pPr marL="0" indent="0">
              <a:buNone/>
            </a:pPr>
            <a:r>
              <a:rPr lang="en-GB" dirty="0">
                <a:latin typeface="Iskoola Pota" panose="020B0502040204020203" pitchFamily="34" charset="0"/>
                <a:cs typeface="Iskoola Pota" panose="020B0502040204020203" pitchFamily="34" charset="0"/>
              </a:rPr>
              <a:t>His poems are characterized by the absence of explicit logic transitions and by the use of metric blocks interrelated thanks to similarities, parallels and similar logical and syntactic structures related with an analogical kind of language.</a:t>
            </a:r>
            <a:endParaRPr lang="it-IT" dirty="0">
              <a:latin typeface="Iskoola Pota" panose="020B0502040204020203" pitchFamily="34" charset="0"/>
              <a:cs typeface="Iskoola Pota" panose="020B0502040204020203" pitchFamily="34" charset="0"/>
            </a:endParaRPr>
          </a:p>
          <a:p>
            <a:pPr marL="0" indent="0">
              <a:buNone/>
            </a:pPr>
            <a:r>
              <a:rPr lang="en-GB" dirty="0">
                <a:latin typeface="Iskoola Pota" panose="020B0502040204020203" pitchFamily="34" charset="0"/>
                <a:cs typeface="Iskoola Pota" panose="020B0502040204020203" pitchFamily="34" charset="0"/>
              </a:rPr>
              <a:t>Absence of a coherent structure, in favour of an innovative one, no longer focused on sequential, logical-causal and monologue compositional methods. Eliot’s works compel the reader to participate actively: he / she is required to conjecture, to guess and to reconstruct the different fragments, provided without a necessary order of cause and effect or a chronologic criterion.</a:t>
            </a:r>
            <a:endParaRPr lang="it-IT" dirty="0">
              <a:latin typeface="Iskoola Pota" panose="020B0502040204020203" pitchFamily="34" charset="0"/>
              <a:cs typeface="Iskoola Pota" panose="020B0502040204020203" pitchFamily="34" charset="0"/>
            </a:endParaRPr>
          </a:p>
          <a:p>
            <a:endParaRPr lang="it-IT" dirty="0"/>
          </a:p>
        </p:txBody>
      </p:sp>
    </p:spTree>
    <p:extLst>
      <p:ext uri="{BB962C8B-B14F-4D97-AF65-F5344CB8AC3E}">
        <p14:creationId xmlns:p14="http://schemas.microsoft.com/office/powerpoint/2010/main" val="3840185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1663547" y="735333"/>
            <a:ext cx="7006728" cy="2565831"/>
          </a:xfrm>
          <a:prstGeom prst="rect">
            <a:avLst/>
          </a:prstGeom>
        </p:spPr>
        <p:txBody>
          <a:bodyPr wrap="square">
            <a:spAutoFit/>
          </a:bodyPr>
          <a:lstStyle/>
          <a:p>
            <a:pPr algn="r">
              <a:lnSpc>
                <a:spcPct val="107000"/>
              </a:lnSpc>
              <a:spcAft>
                <a:spcPts val="800"/>
              </a:spcAft>
            </a:pP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Eliot, unlike the writers of the previous century, adopts a </a:t>
            </a:r>
            <a:r>
              <a:rPr lang="en-GB" b="1"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relational</a:t>
            </a: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 and </a:t>
            </a:r>
            <a:r>
              <a:rPr lang="en-GB" b="1"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dialogic method</a:t>
            </a: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 In particular, he refers to </a:t>
            </a:r>
            <a:r>
              <a:rPr lang="en-GB" i="1"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Ezra Pound</a:t>
            </a: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’s method. Pound was an American poet, essayist and translator, who became Eliot’s mentor and allowed him to cut out his way into the world of writing and poetry. Pound’s method was defined by the same Eliot a “</a:t>
            </a:r>
            <a:r>
              <a:rPr lang="en-GB" b="1" dirty="0" smtClean="0">
                <a:solidFill>
                  <a:srgbClr val="252525"/>
                </a:solidFill>
                <a:effectLst>
                  <a:outerShdw blurRad="38100" dist="38100" dir="2700000" algn="tl">
                    <a:srgbClr val="000000">
                      <a:alpha val="43137"/>
                    </a:srgbClr>
                  </a:outerShdw>
                </a:effectLst>
                <a:latin typeface="Iskoola Pota" panose="020B0502040204020203" pitchFamily="34" charset="0"/>
                <a:ea typeface="Calibri" panose="020F0502020204030204" pitchFamily="34" charset="0"/>
                <a:cs typeface="Iskoola Pota" panose="020B0502040204020203" pitchFamily="34" charset="0"/>
              </a:rPr>
              <a:t>mythical method</a:t>
            </a: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a:t>
            </a:r>
            <a:endParaRPr lang="it-IT" sz="2000" dirty="0" smtClean="0">
              <a:effectLst/>
              <a:latin typeface="Iskoola Pota" panose="020B0502040204020203" pitchFamily="34" charset="0"/>
              <a:ea typeface="Calibri" panose="020F0502020204030204" pitchFamily="34" charset="0"/>
              <a:cs typeface="Iskoola Pota" panose="020B0502040204020203" pitchFamily="34" charset="0"/>
            </a:endParaRPr>
          </a:p>
          <a:p>
            <a:pPr algn="r">
              <a:lnSpc>
                <a:spcPct val="107000"/>
              </a:lnSpc>
              <a:spcAft>
                <a:spcPts val="800"/>
              </a:spcAft>
            </a:pP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Eliot’s works will therefore stand for containers of images and literary elements extracted from the paradigms of the </a:t>
            </a:r>
            <a:r>
              <a:rPr lang="en-GB" b="1"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mythological</a:t>
            </a: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 and the classical world literature </a:t>
            </a:r>
            <a:r>
              <a:rPr lang="en-GB" b="1"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apparatuses</a:t>
            </a: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 </a:t>
            </a:r>
            <a:endParaRPr lang="it-IT" sz="2000" dirty="0">
              <a:effectLst/>
              <a:latin typeface="Iskoola Pota" panose="020B0502040204020203" pitchFamily="34" charset="0"/>
              <a:ea typeface="Calibri" panose="020F0502020204030204" pitchFamily="34" charset="0"/>
              <a:cs typeface="Iskoola Pota" panose="020B0502040204020203" pitchFamily="34" charset="0"/>
            </a:endParaRPr>
          </a:p>
        </p:txBody>
      </p:sp>
      <p:pic>
        <p:nvPicPr>
          <p:cNvPr id="3076" name="Picture 4" descr="http://www.spacejokers.it/wp-content/uploads/2015/03/Pleiades_Elihu_Vedder.jpg"/>
          <p:cNvPicPr>
            <a:picLocks noChangeAspect="1" noChangeArrowheads="1"/>
          </p:cNvPicPr>
          <p:nvPr/>
        </p:nvPicPr>
        <p:blipFill rotWithShape="1">
          <a:blip r:embed="rId2">
            <a:extLst>
              <a:ext uri="{28A0092B-C50C-407E-A947-70E740481C1C}">
                <a14:useLocalDpi xmlns:a14="http://schemas.microsoft.com/office/drawing/2010/main" val="0"/>
              </a:ext>
            </a:extLst>
          </a:blip>
          <a:srcRect l="30229" r="30979"/>
          <a:stretch/>
        </p:blipFill>
        <p:spPr bwMode="auto">
          <a:xfrm>
            <a:off x="9138492" y="503979"/>
            <a:ext cx="2126257" cy="3507999"/>
          </a:xfrm>
          <a:prstGeom prst="rect">
            <a:avLst/>
          </a:prstGeom>
          <a:noFill/>
          <a:effectLst>
            <a:outerShdw blurRad="50800" dist="38100" dir="8100000" algn="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3080" name="Picture 8" descr="http://www.apneateam.info/Portals/0/ARTE/varie/herbert_james_draper_008_ulisse_e_le_sirene_1909y.jpg"/>
          <p:cNvPicPr>
            <a:picLocks noChangeAspect="1" noChangeArrowheads="1"/>
          </p:cNvPicPr>
          <p:nvPr/>
        </p:nvPicPr>
        <p:blipFill rotWithShape="1">
          <a:blip r:embed="rId3">
            <a:extLst>
              <a:ext uri="{28A0092B-C50C-407E-A947-70E740481C1C}">
                <a14:useLocalDpi xmlns:a14="http://schemas.microsoft.com/office/drawing/2010/main" val="0"/>
              </a:ext>
            </a:extLst>
          </a:blip>
          <a:srcRect l="7105" t="13968" r="7218" b="13400"/>
          <a:stretch/>
        </p:blipFill>
        <p:spPr bwMode="auto">
          <a:xfrm>
            <a:off x="2104221" y="3693337"/>
            <a:ext cx="3855903" cy="2445207"/>
          </a:xfrm>
          <a:prstGeom prst="rect">
            <a:avLst/>
          </a:prstGeom>
          <a:noFill/>
          <a:effectLst>
            <a:outerShdw blurRad="50800" dist="38100" dir="13500000" algn="br"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5" name="CasellaDiTesto 4"/>
          <p:cNvSpPr txBox="1"/>
          <p:nvPr/>
        </p:nvSpPr>
        <p:spPr>
          <a:xfrm>
            <a:off x="6389784" y="4439798"/>
            <a:ext cx="5497416" cy="2308324"/>
          </a:xfrm>
          <a:prstGeom prst="rect">
            <a:avLst/>
          </a:prstGeom>
          <a:noFill/>
        </p:spPr>
        <p:txBody>
          <a:bodyPr wrap="square" rtlCol="0">
            <a:spAutoFit/>
          </a:bodyPr>
          <a:lstStyle/>
          <a:p>
            <a:pPr algn="ct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Therefore, the frequent and almost incessant quotations and the decision to use different languages seems coherent. Thus, his poems become suitable examples of </a:t>
            </a:r>
            <a:r>
              <a:rPr lang="en-GB" i="1"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polyphony</a:t>
            </a:r>
            <a:r>
              <a:rPr lang="en-GB" dirty="0" smtClean="0">
                <a:solidFill>
                  <a:srgbClr val="252525"/>
                </a:solidFill>
                <a:effectLst/>
                <a:latin typeface="Iskoola Pota" panose="020B0502040204020203" pitchFamily="34" charset="0"/>
                <a:ea typeface="Calibri" panose="020F0502020204030204" pitchFamily="34" charset="0"/>
                <a:cs typeface="Iskoola Pota" panose="020B0502040204020203" pitchFamily="34" charset="0"/>
              </a:rPr>
              <a:t>: therefore the reader attends the presence of multiple points of view, of different items and as a consequence, of different perspectives and interpretations.</a:t>
            </a:r>
            <a:endParaRPr lang="it-IT" sz="2000" dirty="0" smtClean="0">
              <a:effectLst/>
              <a:latin typeface="Iskoola Pota" panose="020B0502040204020203" pitchFamily="34" charset="0"/>
              <a:ea typeface="Calibri" panose="020F0502020204030204" pitchFamily="34" charset="0"/>
              <a:cs typeface="Iskoola Pota" panose="020B0502040204020203" pitchFamily="34" charset="0"/>
            </a:endParaRPr>
          </a:p>
          <a:p>
            <a:endParaRPr lang="it-IT" dirty="0"/>
          </a:p>
        </p:txBody>
      </p:sp>
    </p:spTree>
    <p:extLst>
      <p:ext uri="{BB962C8B-B14F-4D97-AF65-F5344CB8AC3E}">
        <p14:creationId xmlns:p14="http://schemas.microsoft.com/office/powerpoint/2010/main" val="3124920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36001" y="419557"/>
            <a:ext cx="10018713" cy="3124201"/>
          </a:xfrm>
        </p:spPr>
        <p:txBody>
          <a:bodyPr>
            <a:normAutofit/>
          </a:bodyPr>
          <a:lstStyle/>
          <a:p>
            <a:pPr>
              <a:buClr>
                <a:srgbClr val="0F74B9"/>
              </a:buClr>
              <a:buSzPct val="94000"/>
              <a:buFont typeface="Wingdings" panose="05000000000000000000" pitchFamily="2" charset="2"/>
              <a:buChar char="q"/>
            </a:pPr>
            <a:r>
              <a:rPr lang="en-GB" sz="1800" dirty="0">
                <a:latin typeface="Iskoola Pota" panose="020B0502040204020203" pitchFamily="34" charset="0"/>
                <a:cs typeface="Iskoola Pota" panose="020B0502040204020203" pitchFamily="34" charset="0"/>
              </a:rPr>
              <a:t>Eliot’s works are made up of fragments not connected to one another by logical connections. Eliot exploits the fragmentation of both characters and landscape. The fragments derive, as anticipated, by the absorption and the destruction, the de-fragmentation, of other texts taken by the intertextual field.</a:t>
            </a:r>
            <a:endParaRPr lang="it-IT" sz="1800" dirty="0">
              <a:latin typeface="Iskoola Pota" panose="020B0502040204020203" pitchFamily="34" charset="0"/>
              <a:cs typeface="Iskoola Pota" panose="020B0502040204020203" pitchFamily="34" charset="0"/>
            </a:endParaRPr>
          </a:p>
          <a:p>
            <a:pPr>
              <a:buClr>
                <a:srgbClr val="0F74B9"/>
              </a:buClr>
              <a:buSzPct val="94000"/>
              <a:buFont typeface="Wingdings" panose="05000000000000000000" pitchFamily="2" charset="2"/>
              <a:buChar char="q"/>
            </a:pPr>
            <a:r>
              <a:rPr lang="en-GB" sz="1800" dirty="0">
                <a:latin typeface="Iskoola Pota" panose="020B0502040204020203" pitchFamily="34" charset="0"/>
                <a:cs typeface="Iskoola Pota" panose="020B0502040204020203" pitchFamily="34" charset="0"/>
              </a:rPr>
              <a:t>All the features traced by </a:t>
            </a:r>
            <a:r>
              <a:rPr lang="en-GB" sz="1800" dirty="0" err="1">
                <a:latin typeface="Iskoola Pota" panose="020B0502040204020203" pitchFamily="34" charset="0"/>
                <a:cs typeface="Iskoola Pota" panose="020B0502040204020203" pitchFamily="34" charset="0"/>
              </a:rPr>
              <a:t>Serpieri</a:t>
            </a:r>
            <a:r>
              <a:rPr lang="en-GB" sz="1800" dirty="0">
                <a:latin typeface="Iskoola Pota" panose="020B0502040204020203" pitchFamily="34" charset="0"/>
                <a:cs typeface="Iskoola Pota" panose="020B0502040204020203" pitchFamily="34" charset="0"/>
              </a:rPr>
              <a:t> are coherent with the Modernist literature devices. Indeed, in conclusion, it is evident Eliot joined the philosophy of the Modernist movement</a:t>
            </a:r>
            <a:r>
              <a:rPr lang="en-GB" sz="1800" dirty="0" smtClean="0">
                <a:latin typeface="Iskoola Pota" panose="020B0502040204020203" pitchFamily="34" charset="0"/>
                <a:cs typeface="Iskoola Pota" panose="020B0502040204020203" pitchFamily="34" charset="0"/>
              </a:rPr>
              <a:t>. It is evident that he broke with the previous traditions, perceiving the culture of the past as an obsolete one. His aim was, therefore, to mix different poetic style in order to create an innovative work, not by the point of view of themes and subjects, but regarding the style, the techniques and the devices used. </a:t>
            </a:r>
            <a:endParaRPr lang="it-IT" sz="1800" dirty="0">
              <a:latin typeface="Iskoola Pota" panose="020B0502040204020203" pitchFamily="34" charset="0"/>
              <a:cs typeface="Iskoola Pota" panose="020B0502040204020203" pitchFamily="34" charset="0"/>
            </a:endParaRPr>
          </a:p>
          <a:p>
            <a:endParaRPr lang="it-IT" dirty="0"/>
          </a:p>
        </p:txBody>
      </p:sp>
      <p:pic>
        <p:nvPicPr>
          <p:cNvPr id="4098" name="Picture 2" descr="http://static.guim.co.uk/sys-images/Guardian/Pix/pictures/2011/10/12/1318430822973/T-S-Eliot-00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14852" y="3455623"/>
            <a:ext cx="4381500" cy="2628900"/>
          </a:xfrm>
          <a:prstGeom prst="rect">
            <a:avLst/>
          </a:prstGeom>
          <a:noFill/>
          <a:effectLst>
            <a:outerShdw blurRad="63500" sx="102000" sy="102000" algn="ctr"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4100" name="Picture 4" descr="https://upload.wikimedia.org/wikipedia/en/d/de/T_S_Eliot_Simon_Fieldhous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3697" y="3307052"/>
            <a:ext cx="2283459" cy="2926041"/>
          </a:xfrm>
          <a:prstGeom prst="rect">
            <a:avLst/>
          </a:prstGeom>
          <a:noFill/>
          <a:effectLst>
            <a:outerShdw blurRad="50800" dist="38100" dir="5400000" algn="t"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795382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sse">
  <a:themeElements>
    <a:clrScheme name="Parallasse">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sse">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sse">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TM03457496[[fn=Parallasse]]</Template>
  <TotalTime>68</TotalTime>
  <Words>506</Words>
  <Application>Microsoft Office PowerPoint</Application>
  <PresentationFormat>Widescreen</PresentationFormat>
  <Paragraphs>22</Paragraphs>
  <Slides>6</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6</vt:i4>
      </vt:variant>
    </vt:vector>
  </HeadingPairs>
  <TitlesOfParts>
    <vt:vector size="12" baseType="lpstr">
      <vt:lpstr>Arial</vt:lpstr>
      <vt:lpstr>Calibri</vt:lpstr>
      <vt:lpstr>Corbel</vt:lpstr>
      <vt:lpstr>Iskoola Pota</vt:lpstr>
      <vt:lpstr>Wingdings</vt:lpstr>
      <vt:lpstr>Parallasse</vt:lpstr>
      <vt:lpstr>THOMAS STEARNS ELIOT Introduction to his poetry</vt:lpstr>
      <vt:lpstr>T.S. ELIOT 26 September 1888 – 4 January 1965</vt:lpstr>
      <vt:lpstr>I will now summarize the most important elements and features of Eliot’s poetry traced through the reading of Alessandro Serpieri’s “T.S. Eliot, La terra Desolata” </vt:lpstr>
      <vt:lpstr>Features of T.S.Eliot’s poetry</vt:lpstr>
      <vt:lpstr>Presentazione standard di PowerPoint</vt:lpstr>
      <vt:lpstr>Presentazione standard di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THOMAS STEARNS ELIOT Introduction to his poetry</dc:title>
  <dc:creator>HP</dc:creator>
  <cp:lastModifiedBy>HP</cp:lastModifiedBy>
  <cp:revision>5</cp:revision>
  <dcterms:created xsi:type="dcterms:W3CDTF">2016-01-20T16:42:50Z</dcterms:created>
  <dcterms:modified xsi:type="dcterms:W3CDTF">2016-01-20T17:51:02Z</dcterms:modified>
</cp:coreProperties>
</file>