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lvl1pPr algn="ctr" defTabSz="584200">
      <a:defRPr sz="3600">
        <a:solidFill>
          <a:srgbClr val="558AAB"/>
        </a:solidFill>
        <a:latin typeface="+mj-lt"/>
        <a:ea typeface="+mj-ea"/>
        <a:cs typeface="+mj-cs"/>
        <a:sym typeface="Helvetica Neue Bold Condensed"/>
      </a:defRPr>
    </a:lvl1pPr>
    <a:lvl2pPr indent="228600" algn="ctr" defTabSz="584200">
      <a:defRPr sz="3600">
        <a:solidFill>
          <a:srgbClr val="558AAB"/>
        </a:solidFill>
        <a:latin typeface="+mj-lt"/>
        <a:ea typeface="+mj-ea"/>
        <a:cs typeface="+mj-cs"/>
        <a:sym typeface="Helvetica Neue Bold Condensed"/>
      </a:defRPr>
    </a:lvl2pPr>
    <a:lvl3pPr indent="457200" algn="ctr" defTabSz="584200">
      <a:defRPr sz="3600">
        <a:solidFill>
          <a:srgbClr val="558AAB"/>
        </a:solidFill>
        <a:latin typeface="+mj-lt"/>
        <a:ea typeface="+mj-ea"/>
        <a:cs typeface="+mj-cs"/>
        <a:sym typeface="Helvetica Neue Bold Condensed"/>
      </a:defRPr>
    </a:lvl3pPr>
    <a:lvl4pPr indent="685800" algn="ctr" defTabSz="584200">
      <a:defRPr sz="3600">
        <a:solidFill>
          <a:srgbClr val="558AAB"/>
        </a:solidFill>
        <a:latin typeface="+mj-lt"/>
        <a:ea typeface="+mj-ea"/>
        <a:cs typeface="+mj-cs"/>
        <a:sym typeface="Helvetica Neue Bold Condensed"/>
      </a:defRPr>
    </a:lvl4pPr>
    <a:lvl5pPr indent="914400" algn="ctr" defTabSz="584200">
      <a:defRPr sz="3600">
        <a:solidFill>
          <a:srgbClr val="558AAB"/>
        </a:solidFill>
        <a:latin typeface="+mj-lt"/>
        <a:ea typeface="+mj-ea"/>
        <a:cs typeface="+mj-cs"/>
        <a:sym typeface="Helvetica Neue Bold Condensed"/>
      </a:defRPr>
    </a:lvl5pPr>
    <a:lvl6pPr indent="1143000" algn="ctr" defTabSz="584200">
      <a:defRPr sz="3600">
        <a:solidFill>
          <a:srgbClr val="558AAB"/>
        </a:solidFill>
        <a:latin typeface="+mj-lt"/>
        <a:ea typeface="+mj-ea"/>
        <a:cs typeface="+mj-cs"/>
        <a:sym typeface="Helvetica Neue Bold Condensed"/>
      </a:defRPr>
    </a:lvl6pPr>
    <a:lvl7pPr indent="1371600" algn="ctr" defTabSz="584200">
      <a:defRPr sz="3600">
        <a:solidFill>
          <a:srgbClr val="558AAB"/>
        </a:solidFill>
        <a:latin typeface="+mj-lt"/>
        <a:ea typeface="+mj-ea"/>
        <a:cs typeface="+mj-cs"/>
        <a:sym typeface="Helvetica Neue Bold Condensed"/>
      </a:defRPr>
    </a:lvl7pPr>
    <a:lvl8pPr indent="1600200" algn="ctr" defTabSz="584200">
      <a:defRPr sz="3600">
        <a:solidFill>
          <a:srgbClr val="558AAB"/>
        </a:solidFill>
        <a:latin typeface="+mj-lt"/>
        <a:ea typeface="+mj-ea"/>
        <a:cs typeface="+mj-cs"/>
        <a:sym typeface="Helvetica Neue Bold Condensed"/>
      </a:defRPr>
    </a:lvl8pPr>
    <a:lvl9pPr indent="1828800" algn="ctr" defTabSz="584200">
      <a:defRPr sz="3600">
        <a:solidFill>
          <a:srgbClr val="558AAB"/>
        </a:solidFill>
        <a:latin typeface="+mj-lt"/>
        <a:ea typeface="+mj-ea"/>
        <a:cs typeface="+mj-cs"/>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02"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4926627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Titolo Testo</a:t>
            </a:r>
          </a:p>
        </p:txBody>
      </p:sp>
      <p:sp>
        <p:nvSpPr>
          <p:cNvPr id="7" name="Shape 7"/>
          <p:cNvSpPr>
            <a:spLocks noGrp="1"/>
          </p:cNvSpPr>
          <p:nvPr>
            <p:ph type="body"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Corpo livello uno</a:t>
            </a:r>
          </a:p>
          <a:p>
            <a:pPr lvl="1">
              <a:defRPr sz="1800" cap="none">
                <a:solidFill>
                  <a:srgbClr val="000000"/>
                </a:solidFill>
              </a:defRPr>
            </a:pPr>
            <a:r>
              <a:rPr sz="3600" cap="all">
                <a:solidFill>
                  <a:srgbClr val="558AAB"/>
                </a:solidFill>
              </a:rPr>
              <a:t>Corpo livello due</a:t>
            </a:r>
          </a:p>
          <a:p>
            <a:pPr lvl="2">
              <a:defRPr sz="1800" cap="none">
                <a:solidFill>
                  <a:srgbClr val="000000"/>
                </a:solidFill>
              </a:defRPr>
            </a:pPr>
            <a:r>
              <a:rPr sz="3600" cap="all">
                <a:solidFill>
                  <a:srgbClr val="558AAB"/>
                </a:solidFill>
              </a:rPr>
              <a:t>Corpo livello tre</a:t>
            </a:r>
          </a:p>
          <a:p>
            <a:pPr lvl="3">
              <a:defRPr sz="1800" cap="none">
                <a:solidFill>
                  <a:srgbClr val="000000"/>
                </a:solidFill>
              </a:defRPr>
            </a:pPr>
            <a:r>
              <a:rPr sz="3600" cap="all">
                <a:solidFill>
                  <a:srgbClr val="558AAB"/>
                </a:solidFill>
              </a:rPr>
              <a:t>Corpo livello quattro</a:t>
            </a:r>
          </a:p>
          <a:p>
            <a:pPr lvl="4">
              <a:defRPr sz="1800" cap="none">
                <a:solidFill>
                  <a:srgbClr val="000000"/>
                </a:solidFill>
              </a:defRPr>
            </a:pPr>
            <a:r>
              <a:rPr sz="3600" cap="all">
                <a:solidFill>
                  <a:srgbClr val="558AAB"/>
                </a:solidFill>
              </a:rPr>
              <a:t>Livello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Foto - 3 per pagin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9" name="Shape 3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0" name="Shape 40"/>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Titolo Testo</a:t>
            </a:r>
          </a:p>
        </p:txBody>
      </p:sp>
      <p:sp>
        <p:nvSpPr>
          <p:cNvPr id="41" name="Shape 41"/>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Corpo livello uno</a:t>
            </a:r>
          </a:p>
          <a:p>
            <a:pPr lvl="1">
              <a:defRPr sz="1800" cap="none">
                <a:solidFill>
                  <a:srgbClr val="000000"/>
                </a:solidFill>
              </a:defRPr>
            </a:pPr>
            <a:r>
              <a:rPr sz="2400" cap="all">
                <a:solidFill>
                  <a:srgbClr val="558AAB"/>
                </a:solidFill>
              </a:rPr>
              <a:t>Corpo livello due</a:t>
            </a:r>
          </a:p>
          <a:p>
            <a:pPr lvl="2">
              <a:defRPr sz="1800" cap="none">
                <a:solidFill>
                  <a:srgbClr val="000000"/>
                </a:solidFill>
              </a:defRPr>
            </a:pPr>
            <a:r>
              <a:rPr sz="2400" cap="all">
                <a:solidFill>
                  <a:srgbClr val="558AAB"/>
                </a:solidFill>
              </a:rPr>
              <a:t>Corpo livello tre</a:t>
            </a:r>
          </a:p>
          <a:p>
            <a:pPr lvl="3">
              <a:defRPr sz="1800" cap="none">
                <a:solidFill>
                  <a:srgbClr val="000000"/>
                </a:solidFill>
              </a:defRPr>
            </a:pPr>
            <a:r>
              <a:rPr sz="2400" cap="all">
                <a:solidFill>
                  <a:srgbClr val="558AAB"/>
                </a:solidFill>
              </a:rPr>
              <a:t>Corpo livello quattro</a:t>
            </a:r>
          </a:p>
          <a:p>
            <a:pPr lvl="4">
              <a:defRPr sz="1800" cap="none">
                <a:solidFill>
                  <a:srgbClr val="000000"/>
                </a:solidFill>
              </a:defRPr>
            </a:pPr>
            <a:r>
              <a:rPr sz="2400" cap="all">
                <a:solidFill>
                  <a:srgbClr val="558AAB"/>
                </a:solidFill>
              </a:rPr>
              <a:t>Livello 5</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 1 per pagin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4" name="Shape 4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5" name="Shape 45"/>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Titolo Testo</a:t>
            </a:r>
          </a:p>
        </p:txBody>
      </p:sp>
      <p:sp>
        <p:nvSpPr>
          <p:cNvPr id="46" name="Shape 46"/>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Corpo livello uno</a:t>
            </a:r>
          </a:p>
          <a:p>
            <a:pPr lvl="1">
              <a:defRPr sz="1800" cap="none">
                <a:solidFill>
                  <a:srgbClr val="000000"/>
                </a:solidFill>
              </a:defRPr>
            </a:pPr>
            <a:r>
              <a:rPr sz="2400" cap="all">
                <a:solidFill>
                  <a:srgbClr val="558AAB"/>
                </a:solidFill>
              </a:rPr>
              <a:t>Corpo livello due</a:t>
            </a:r>
          </a:p>
          <a:p>
            <a:pPr lvl="2">
              <a:defRPr sz="1800" cap="none">
                <a:solidFill>
                  <a:srgbClr val="000000"/>
                </a:solidFill>
              </a:defRPr>
            </a:pPr>
            <a:r>
              <a:rPr sz="2400" cap="all">
                <a:solidFill>
                  <a:srgbClr val="558AAB"/>
                </a:solidFill>
              </a:rPr>
              <a:t>Corpo livello tre</a:t>
            </a:r>
          </a:p>
          <a:p>
            <a:pPr lvl="3">
              <a:defRPr sz="1800" cap="none">
                <a:solidFill>
                  <a:srgbClr val="000000"/>
                </a:solidFill>
              </a:defRPr>
            </a:pPr>
            <a:r>
              <a:rPr sz="2400" cap="all">
                <a:solidFill>
                  <a:srgbClr val="558AAB"/>
                </a:solidFill>
              </a:rPr>
              <a:t>Corpo livello quattro</a:t>
            </a:r>
          </a:p>
          <a:p>
            <a:pPr lvl="4">
              <a:defRPr sz="1800" cap="none">
                <a:solidFill>
                  <a:srgbClr val="000000"/>
                </a:solidFill>
              </a:defRPr>
            </a:pPr>
            <a:r>
              <a:rPr sz="2400" cap="all">
                <a:solidFill>
                  <a:srgbClr val="558AAB"/>
                </a:solidFill>
              </a:rPr>
              <a:t>Livello 5</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Orizzont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 name="Shape 9"/>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2" name="Shape 1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13" name="Shape 13"/>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Titolo Testo</a:t>
            </a:r>
          </a:p>
        </p:txBody>
      </p:sp>
      <p:sp>
        <p:nvSpPr>
          <p:cNvPr id="14" name="Shape 14"/>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Corpo livello uno</a:t>
            </a:r>
          </a:p>
          <a:p>
            <a:pPr lvl="1">
              <a:defRPr sz="1800" cap="none">
                <a:solidFill>
                  <a:srgbClr val="000000"/>
                </a:solidFill>
              </a:defRPr>
            </a:pPr>
            <a:r>
              <a:rPr sz="4500" cap="all">
                <a:solidFill>
                  <a:srgbClr val="DDDDDE"/>
                </a:solidFill>
              </a:rPr>
              <a:t>Corpo livello due</a:t>
            </a:r>
          </a:p>
          <a:p>
            <a:pPr lvl="2">
              <a:defRPr sz="1800" cap="none">
                <a:solidFill>
                  <a:srgbClr val="000000"/>
                </a:solidFill>
              </a:defRPr>
            </a:pPr>
            <a:r>
              <a:rPr sz="4500" cap="all">
                <a:solidFill>
                  <a:srgbClr val="DDDDDE"/>
                </a:solidFill>
              </a:rPr>
              <a:t>Corpo livello tre</a:t>
            </a:r>
          </a:p>
          <a:p>
            <a:pPr lvl="3">
              <a:defRPr sz="1800" cap="none">
                <a:solidFill>
                  <a:srgbClr val="000000"/>
                </a:solidFill>
              </a:defRPr>
            </a:pPr>
            <a:r>
              <a:rPr sz="4500" cap="all">
                <a:solidFill>
                  <a:srgbClr val="DDDDDE"/>
                </a:solidFill>
              </a:rPr>
              <a:t>Corpo livello quattro</a:t>
            </a:r>
          </a:p>
          <a:p>
            <a:pPr lvl="4">
              <a:defRPr sz="1800" cap="none">
                <a:solidFill>
                  <a:srgbClr val="000000"/>
                </a:solidFill>
              </a:defRPr>
            </a:pPr>
            <a:r>
              <a:rPr sz="4500" cap="all">
                <a:solidFill>
                  <a:srgbClr val="DDDDDE"/>
                </a:solidFill>
              </a:rPr>
              <a:t>Livello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oto - Orizzontale 4 per pagin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Shape 16"/>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9" name="Shape 1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20" name="Shape 20"/>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Titolo Testo</a:t>
            </a:r>
          </a:p>
        </p:txBody>
      </p:sp>
      <p:sp>
        <p:nvSpPr>
          <p:cNvPr id="21" name="Shape 21"/>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Corpo livello uno</a:t>
            </a:r>
          </a:p>
          <a:p>
            <a:pPr lvl="1">
              <a:defRPr sz="1800" cap="none">
                <a:solidFill>
                  <a:srgbClr val="000000"/>
                </a:solidFill>
              </a:defRPr>
            </a:pPr>
            <a:r>
              <a:rPr sz="4500" cap="all">
                <a:solidFill>
                  <a:srgbClr val="DDDDDE"/>
                </a:solidFill>
              </a:rPr>
              <a:t>Corpo livello due</a:t>
            </a:r>
          </a:p>
          <a:p>
            <a:pPr lvl="2">
              <a:defRPr sz="1800" cap="none">
                <a:solidFill>
                  <a:srgbClr val="000000"/>
                </a:solidFill>
              </a:defRPr>
            </a:pPr>
            <a:r>
              <a:rPr sz="4500" cap="all">
                <a:solidFill>
                  <a:srgbClr val="DDDDDE"/>
                </a:solidFill>
              </a:rPr>
              <a:t>Corpo livello tre</a:t>
            </a:r>
          </a:p>
          <a:p>
            <a:pPr lvl="3">
              <a:defRPr sz="1800" cap="none">
                <a:solidFill>
                  <a:srgbClr val="000000"/>
                </a:solidFill>
              </a:defRPr>
            </a:pPr>
            <a:r>
              <a:rPr sz="4500" cap="all">
                <a:solidFill>
                  <a:srgbClr val="DDDDDE"/>
                </a:solidFill>
              </a:rPr>
              <a:t>Corpo livello quattro</a:t>
            </a:r>
          </a:p>
          <a:p>
            <a:pPr lvl="4">
              <a:defRPr sz="1800" cap="none">
                <a:solidFill>
                  <a:srgbClr val="000000"/>
                </a:solidFill>
              </a:defRPr>
            </a:pPr>
            <a:r>
              <a:rPr sz="4500" cap="all">
                <a:solidFill>
                  <a:srgbClr val="DDDDDE"/>
                </a:solidFill>
              </a:rPr>
              <a:t>Livello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 Centra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Titolo Testo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Vertic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mj-lt"/>
                <a:ea typeface="+mj-ea"/>
                <a:cs typeface="+mj-cs"/>
                <a:sym typeface="Helvetica Neue Bold Condensed"/>
              </a:defRPr>
            </a:lvl1pPr>
          </a:lstStyle>
          <a:p>
            <a:pPr lvl="0">
              <a:defRPr sz="1800" cap="none">
                <a:solidFill>
                  <a:srgbClr val="000000"/>
                </a:solidFill>
              </a:defRPr>
            </a:pPr>
            <a:r>
              <a:rPr sz="6500" cap="all">
                <a:solidFill>
                  <a:srgbClr val="DEDEDE"/>
                </a:solidFill>
              </a:rPr>
              <a:t>Titolo Testo</a:t>
            </a:r>
          </a:p>
        </p:txBody>
      </p:sp>
      <p:sp>
        <p:nvSpPr>
          <p:cNvPr id="26" name="Shape 26"/>
          <p:cNvSpPr>
            <a:spLocks noGrp="1"/>
          </p:cNvSpPr>
          <p:nvPr>
            <p:ph type="body"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Corpo livello uno</a:t>
            </a:r>
          </a:p>
          <a:p>
            <a:pPr lvl="1">
              <a:defRPr sz="1800" cap="none">
                <a:solidFill>
                  <a:srgbClr val="000000"/>
                </a:solidFill>
              </a:defRPr>
            </a:pPr>
            <a:r>
              <a:rPr sz="3600" cap="all">
                <a:solidFill>
                  <a:srgbClr val="558AAB"/>
                </a:solidFill>
              </a:rPr>
              <a:t>Corpo livello due</a:t>
            </a:r>
          </a:p>
          <a:p>
            <a:pPr lvl="2">
              <a:defRPr sz="1800" cap="none">
                <a:solidFill>
                  <a:srgbClr val="000000"/>
                </a:solidFill>
              </a:defRPr>
            </a:pPr>
            <a:r>
              <a:rPr sz="3600" cap="all">
                <a:solidFill>
                  <a:srgbClr val="558AAB"/>
                </a:solidFill>
              </a:rPr>
              <a:t>Corpo livello tre</a:t>
            </a:r>
          </a:p>
          <a:p>
            <a:pPr lvl="3">
              <a:defRPr sz="1800" cap="none">
                <a:solidFill>
                  <a:srgbClr val="000000"/>
                </a:solidFill>
              </a:defRPr>
            </a:pPr>
            <a:r>
              <a:rPr sz="3600" cap="all">
                <a:solidFill>
                  <a:srgbClr val="558AAB"/>
                </a:solidFill>
              </a:rPr>
              <a:t>Corpo livello quattro</a:t>
            </a:r>
          </a:p>
          <a:p>
            <a:pPr lvl="4">
              <a:defRPr sz="1800" cap="none">
                <a:solidFill>
                  <a:srgbClr val="000000"/>
                </a:solidFill>
              </a:defRPr>
            </a:pPr>
            <a:r>
              <a:rPr sz="3600" cap="all">
                <a:solidFill>
                  <a:srgbClr val="558AAB"/>
                </a:solidFill>
              </a:rPr>
              <a:t>Livello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Titolo Testo</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Titolo Testo</a:t>
            </a:r>
          </a:p>
        </p:txBody>
      </p:sp>
      <p:sp>
        <p:nvSpPr>
          <p:cNvPr id="31" name="Shape 3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Corpo livello uno</a:t>
            </a:r>
          </a:p>
          <a:p>
            <a:pPr lvl="1">
              <a:defRPr sz="1800">
                <a:solidFill>
                  <a:srgbClr val="000000"/>
                </a:solidFill>
              </a:defRPr>
            </a:pPr>
            <a:r>
              <a:rPr sz="3600">
                <a:solidFill>
                  <a:srgbClr val="737373"/>
                </a:solidFill>
              </a:rPr>
              <a:t>Corpo livello due</a:t>
            </a:r>
          </a:p>
          <a:p>
            <a:pPr lvl="2">
              <a:defRPr sz="1800">
                <a:solidFill>
                  <a:srgbClr val="000000"/>
                </a:solidFill>
              </a:defRPr>
            </a:pPr>
            <a:r>
              <a:rPr sz="3600">
                <a:solidFill>
                  <a:srgbClr val="737373"/>
                </a:solidFill>
              </a:rPr>
              <a:t>Corpo livello tre</a:t>
            </a:r>
          </a:p>
          <a:p>
            <a:pPr lvl="3">
              <a:defRPr sz="1800">
                <a:solidFill>
                  <a:srgbClr val="000000"/>
                </a:solidFill>
              </a:defRPr>
            </a:pPr>
            <a:r>
              <a:rPr sz="3600">
                <a:solidFill>
                  <a:srgbClr val="737373"/>
                </a:solidFill>
              </a:rPr>
              <a:t>Corpo livello quattro</a:t>
            </a:r>
          </a:p>
          <a:p>
            <a:pPr lvl="4">
              <a:defRPr sz="1800">
                <a:solidFill>
                  <a:srgbClr val="000000"/>
                </a:solidFill>
              </a:defRPr>
            </a:pPr>
            <a:r>
              <a:rPr sz="3600">
                <a:solidFill>
                  <a:srgbClr val="737373"/>
                </a:solidFill>
              </a:rPr>
              <a:t>Livello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Titolo Testo</a:t>
            </a:r>
          </a:p>
        </p:txBody>
      </p:sp>
      <p:sp>
        <p:nvSpPr>
          <p:cNvPr id="34" name="Shape 34"/>
          <p:cNvSpPr>
            <a:spLocks noGrp="1"/>
          </p:cNvSpPr>
          <p:nvPr>
            <p:ph type="body"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lvl="0">
              <a:defRPr sz="1800">
                <a:solidFill>
                  <a:srgbClr val="000000"/>
                </a:solidFill>
              </a:defRPr>
            </a:pPr>
            <a:r>
              <a:rPr sz="3000">
                <a:solidFill>
                  <a:srgbClr val="737373"/>
                </a:solidFill>
              </a:rPr>
              <a:t>Corpo livello uno</a:t>
            </a:r>
          </a:p>
          <a:p>
            <a:pPr lvl="1">
              <a:defRPr sz="1800">
                <a:solidFill>
                  <a:srgbClr val="000000"/>
                </a:solidFill>
              </a:defRPr>
            </a:pPr>
            <a:r>
              <a:rPr sz="3000">
                <a:solidFill>
                  <a:srgbClr val="737373"/>
                </a:solidFill>
              </a:rPr>
              <a:t>Corpo livello due</a:t>
            </a:r>
          </a:p>
          <a:p>
            <a:pPr lvl="2">
              <a:defRPr sz="1800">
                <a:solidFill>
                  <a:srgbClr val="000000"/>
                </a:solidFill>
              </a:defRPr>
            </a:pPr>
            <a:r>
              <a:rPr sz="3000">
                <a:solidFill>
                  <a:srgbClr val="737373"/>
                </a:solidFill>
              </a:rPr>
              <a:t>Corpo livello tre</a:t>
            </a:r>
          </a:p>
          <a:p>
            <a:pPr lvl="3">
              <a:defRPr sz="1800">
                <a:solidFill>
                  <a:srgbClr val="000000"/>
                </a:solidFill>
              </a:defRPr>
            </a:pPr>
            <a:r>
              <a:rPr sz="3000">
                <a:solidFill>
                  <a:srgbClr val="737373"/>
                </a:solidFill>
              </a:rPr>
              <a:t>Corpo livello quattro</a:t>
            </a:r>
          </a:p>
          <a:p>
            <a:pPr lvl="4">
              <a:defRPr sz="1800">
                <a:solidFill>
                  <a:srgbClr val="000000"/>
                </a:solidFill>
              </a:defRPr>
            </a:pPr>
            <a:r>
              <a:rPr sz="3000">
                <a:solidFill>
                  <a:srgbClr val="737373"/>
                </a:solidFill>
              </a:rPr>
              <a:t>Livello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6" name="Shape 36"/>
          <p:cNvSpPr>
            <a:spLocks noGrp="1"/>
          </p:cNvSpPr>
          <p:nvPr>
            <p:ph type="body" idx="1"/>
          </p:nvPr>
        </p:nvSpPr>
        <p:spPr>
          <a:xfrm>
            <a:off x="1041400" y="1473200"/>
            <a:ext cx="10922000" cy="680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Corpo livello uno</a:t>
            </a:r>
          </a:p>
          <a:p>
            <a:pPr lvl="1">
              <a:defRPr sz="1800">
                <a:solidFill>
                  <a:srgbClr val="000000"/>
                </a:solidFill>
              </a:defRPr>
            </a:pPr>
            <a:r>
              <a:rPr sz="3600">
                <a:solidFill>
                  <a:srgbClr val="737373"/>
                </a:solidFill>
              </a:rPr>
              <a:t>Corpo livello due</a:t>
            </a:r>
          </a:p>
          <a:p>
            <a:pPr lvl="2">
              <a:defRPr sz="1800">
                <a:solidFill>
                  <a:srgbClr val="000000"/>
                </a:solidFill>
              </a:defRPr>
            </a:pPr>
            <a:r>
              <a:rPr sz="3600">
                <a:solidFill>
                  <a:srgbClr val="737373"/>
                </a:solidFill>
              </a:rPr>
              <a:t>Corpo livello tre</a:t>
            </a:r>
          </a:p>
          <a:p>
            <a:pPr lvl="3">
              <a:defRPr sz="1800">
                <a:solidFill>
                  <a:srgbClr val="000000"/>
                </a:solidFill>
              </a:defRPr>
            </a:pPr>
            <a:r>
              <a:rPr sz="3600">
                <a:solidFill>
                  <a:srgbClr val="737373"/>
                </a:solidFill>
              </a:rPr>
              <a:t>Corpo livello quattro</a:t>
            </a:r>
          </a:p>
          <a:p>
            <a:pPr lvl="4">
              <a:defRPr sz="1800">
                <a:solidFill>
                  <a:srgbClr val="000000"/>
                </a:solidFill>
              </a:defRPr>
            </a:pPr>
            <a:r>
              <a:rPr sz="3600">
                <a:solidFill>
                  <a:srgbClr val="737373"/>
                </a:solidFill>
              </a:rPr>
              <a:t>Livello 5</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3" name="Shape 3"/>
          <p:cNvSpPr>
            <a:spLocks noGrp="1"/>
          </p:cNvSpPr>
          <p:nvPr>
            <p:ph type="title"/>
          </p:nvPr>
        </p:nvSpPr>
        <p:spPr>
          <a:xfrm>
            <a:off x="1041400" y="2667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200">
                <a:solidFill>
                  <a:srgbClr val="558AAB"/>
                </a:solidFill>
              </a:rPr>
              <a:t>Titolo Testo</a:t>
            </a:r>
          </a:p>
        </p:txBody>
      </p:sp>
      <p:sp>
        <p:nvSpPr>
          <p:cNvPr id="4" name="Shape 4"/>
          <p:cNvSpPr>
            <a:spLocks noGrp="1"/>
          </p:cNvSpPr>
          <p:nvPr>
            <p:ph type="body" idx="1"/>
          </p:nvPr>
        </p:nvSpPr>
        <p:spPr>
          <a:xfrm>
            <a:off x="1041400" y="2768600"/>
            <a:ext cx="109220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pPr lvl="0">
              <a:defRPr sz="1800">
                <a:solidFill>
                  <a:srgbClr val="000000"/>
                </a:solidFill>
              </a:defRPr>
            </a:pPr>
            <a:r>
              <a:rPr sz="3600">
                <a:solidFill>
                  <a:srgbClr val="737373"/>
                </a:solidFill>
              </a:rPr>
              <a:t>Corpo livello uno</a:t>
            </a:r>
          </a:p>
          <a:p>
            <a:pPr lvl="1">
              <a:defRPr sz="1800">
                <a:solidFill>
                  <a:srgbClr val="000000"/>
                </a:solidFill>
              </a:defRPr>
            </a:pPr>
            <a:r>
              <a:rPr sz="3600">
                <a:solidFill>
                  <a:srgbClr val="737373"/>
                </a:solidFill>
              </a:rPr>
              <a:t>Corpo livello due</a:t>
            </a:r>
          </a:p>
          <a:p>
            <a:pPr lvl="2">
              <a:defRPr sz="1800">
                <a:solidFill>
                  <a:srgbClr val="000000"/>
                </a:solidFill>
              </a:defRPr>
            </a:pPr>
            <a:r>
              <a:rPr sz="3600">
                <a:solidFill>
                  <a:srgbClr val="737373"/>
                </a:solidFill>
              </a:rPr>
              <a:t>Corpo livello tre</a:t>
            </a:r>
          </a:p>
          <a:p>
            <a:pPr lvl="3">
              <a:defRPr sz="1800">
                <a:solidFill>
                  <a:srgbClr val="000000"/>
                </a:solidFill>
              </a:defRPr>
            </a:pPr>
            <a:r>
              <a:rPr sz="3600">
                <a:solidFill>
                  <a:srgbClr val="737373"/>
                </a:solidFill>
              </a:rPr>
              <a:t>Corpo livello quattro</a:t>
            </a:r>
          </a:p>
          <a:p>
            <a:pPr lvl="4">
              <a:defRPr sz="1800">
                <a:solidFill>
                  <a:srgbClr val="000000"/>
                </a:solidFill>
              </a:defRPr>
            </a:pPr>
            <a:r>
              <a:rPr sz="3600">
                <a:solidFill>
                  <a:srgbClr val="737373"/>
                </a:solidFill>
              </a:rPr>
              <a:t>Livello 5</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200">
        <a:lnSpc>
          <a:spcPct val="90000"/>
        </a:lnSpc>
        <a:defRPr sz="7200">
          <a:solidFill>
            <a:srgbClr val="558AAB"/>
          </a:solidFill>
          <a:latin typeface="+mn-lt"/>
          <a:ea typeface="+mn-ea"/>
          <a:cs typeface="+mn-cs"/>
          <a:sym typeface="Helvetica Neue Light"/>
        </a:defRPr>
      </a:lvl1pPr>
      <a:lvl2pPr indent="228600" defTabSz="584200">
        <a:lnSpc>
          <a:spcPct val="90000"/>
        </a:lnSpc>
        <a:defRPr sz="7200">
          <a:solidFill>
            <a:srgbClr val="558AAB"/>
          </a:solidFill>
          <a:latin typeface="+mn-lt"/>
          <a:ea typeface="+mn-ea"/>
          <a:cs typeface="+mn-cs"/>
          <a:sym typeface="Helvetica Neue Light"/>
        </a:defRPr>
      </a:lvl2pPr>
      <a:lvl3pPr indent="457200" defTabSz="584200">
        <a:lnSpc>
          <a:spcPct val="90000"/>
        </a:lnSpc>
        <a:defRPr sz="7200">
          <a:solidFill>
            <a:srgbClr val="558AAB"/>
          </a:solidFill>
          <a:latin typeface="+mn-lt"/>
          <a:ea typeface="+mn-ea"/>
          <a:cs typeface="+mn-cs"/>
          <a:sym typeface="Helvetica Neue Light"/>
        </a:defRPr>
      </a:lvl3pPr>
      <a:lvl4pPr indent="685800" defTabSz="584200">
        <a:lnSpc>
          <a:spcPct val="90000"/>
        </a:lnSpc>
        <a:defRPr sz="7200">
          <a:solidFill>
            <a:srgbClr val="558AAB"/>
          </a:solidFill>
          <a:latin typeface="+mn-lt"/>
          <a:ea typeface="+mn-ea"/>
          <a:cs typeface="+mn-cs"/>
          <a:sym typeface="Helvetica Neue Light"/>
        </a:defRPr>
      </a:lvl4pPr>
      <a:lvl5pPr indent="914400" defTabSz="584200">
        <a:lnSpc>
          <a:spcPct val="90000"/>
        </a:lnSpc>
        <a:defRPr sz="7200">
          <a:solidFill>
            <a:srgbClr val="558AAB"/>
          </a:solidFill>
          <a:latin typeface="+mn-lt"/>
          <a:ea typeface="+mn-ea"/>
          <a:cs typeface="+mn-cs"/>
          <a:sym typeface="Helvetica Neue Light"/>
        </a:defRPr>
      </a:lvl5pPr>
      <a:lvl6pPr indent="1143000" defTabSz="584200">
        <a:lnSpc>
          <a:spcPct val="90000"/>
        </a:lnSpc>
        <a:defRPr sz="7200">
          <a:solidFill>
            <a:srgbClr val="558AAB"/>
          </a:solidFill>
          <a:latin typeface="+mn-lt"/>
          <a:ea typeface="+mn-ea"/>
          <a:cs typeface="+mn-cs"/>
          <a:sym typeface="Helvetica Neue Light"/>
        </a:defRPr>
      </a:lvl6pPr>
      <a:lvl7pPr indent="1371600" defTabSz="584200">
        <a:lnSpc>
          <a:spcPct val="90000"/>
        </a:lnSpc>
        <a:defRPr sz="7200">
          <a:solidFill>
            <a:srgbClr val="558AAB"/>
          </a:solidFill>
          <a:latin typeface="+mn-lt"/>
          <a:ea typeface="+mn-ea"/>
          <a:cs typeface="+mn-cs"/>
          <a:sym typeface="Helvetica Neue Light"/>
        </a:defRPr>
      </a:lvl7pPr>
      <a:lvl8pPr indent="1600200" defTabSz="584200">
        <a:lnSpc>
          <a:spcPct val="90000"/>
        </a:lnSpc>
        <a:defRPr sz="7200">
          <a:solidFill>
            <a:srgbClr val="558AAB"/>
          </a:solidFill>
          <a:latin typeface="+mn-lt"/>
          <a:ea typeface="+mn-ea"/>
          <a:cs typeface="+mn-cs"/>
          <a:sym typeface="Helvetica Neue Light"/>
        </a:defRPr>
      </a:lvl8pPr>
      <a:lvl9pPr indent="1828800" defTabSz="584200">
        <a:lnSpc>
          <a:spcPct val="90000"/>
        </a:lnSpc>
        <a:defRPr sz="7200">
          <a:solidFill>
            <a:srgbClr val="558AAB"/>
          </a:solidFill>
          <a:latin typeface="+mn-lt"/>
          <a:ea typeface="+mn-ea"/>
          <a:cs typeface="+mn-cs"/>
          <a:sym typeface="Helvetica Neue Light"/>
        </a:defRPr>
      </a:lvl9pPr>
    </p:titleStyle>
    <p:bodyStyle>
      <a:lvl1pPr marL="444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1pPr>
      <a:lvl2pPr marL="889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2pPr>
      <a:lvl3pPr marL="1333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3pPr>
      <a:lvl4pPr marL="1778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4pPr>
      <a:lvl5pPr marL="2222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5pPr>
      <a:lvl6pPr marL="2667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6pPr>
      <a:lvl7pPr marL="3111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7pPr>
      <a:lvl8pPr marL="3556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8pPr>
      <a:lvl9pPr marL="4000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A5C6"/>
        </a:solidFill>
        <a:effectLst/>
      </p:bgPr>
    </p:bg>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cap="none">
                <a:solidFill>
                  <a:srgbClr val="000000"/>
                </a:solidFill>
              </a:defRPr>
            </a:pPr>
            <a:r>
              <a:rPr sz="7200" cap="all">
                <a:solidFill>
                  <a:srgbClr val="DEDEDE"/>
                </a:solidFill>
              </a:rPr>
              <a:t>THE FOX</a:t>
            </a:r>
          </a:p>
        </p:txBody>
      </p:sp>
      <p:sp>
        <p:nvSpPr>
          <p:cNvPr id="54" name="Shape 54"/>
          <p:cNvSpPr>
            <a:spLocks noGrp="1"/>
          </p:cNvSpPr>
          <p:nvPr>
            <p:ph type="body" idx="1"/>
          </p:nvPr>
        </p:nvSpPr>
        <p:spPr>
          <a:prstGeom prst="rect">
            <a:avLst/>
          </a:prstGeom>
        </p:spPr>
        <p:txBody>
          <a:bodyPr/>
          <a:lstStyle/>
          <a:p>
            <a:pPr lvl="0">
              <a:defRPr sz="1800" cap="none">
                <a:solidFill>
                  <a:srgbClr val="000000"/>
                </a:solidFill>
              </a:defRPr>
            </a:pPr>
            <a:r>
              <a:rPr sz="3600" cap="all">
                <a:solidFill>
                  <a:srgbClr val="558AAB"/>
                </a:solidFill>
              </a:rPr>
              <a:t>David herbert Lawrence</a:t>
            </a:r>
          </a:p>
        </p:txBody>
      </p:sp>
      <p:sp>
        <p:nvSpPr>
          <p:cNvPr id="55" name="Shape 55"/>
          <p:cNvSpPr/>
          <p:nvPr/>
        </p:nvSpPr>
        <p:spPr>
          <a:xfrm>
            <a:off x="5636088" y="8578200"/>
            <a:ext cx="6945407" cy="6287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spcBef>
                <a:spcPts val="3200"/>
              </a:spcBef>
              <a:defRPr sz="1700" b="1">
                <a:solidFill>
                  <a:srgbClr val="FFFFFF"/>
                </a:solidFill>
                <a:latin typeface="Helvetica Neue"/>
                <a:ea typeface="Helvetica Neue"/>
                <a:cs typeface="Helvetica Neue"/>
                <a:sym typeface="Helvetica Neue"/>
              </a:defRPr>
            </a:lvl1pPr>
          </a:lstStyle>
          <a:p>
            <a:pPr lvl="0">
              <a:defRPr sz="1800" b="0">
                <a:solidFill>
                  <a:srgbClr val="000000"/>
                </a:solidFill>
              </a:defRPr>
            </a:pPr>
            <a:r>
              <a:rPr sz="1700" b="1">
                <a:solidFill>
                  <a:srgbClr val="FFFFFF"/>
                </a:solidFill>
              </a:rPr>
              <a:t>E. Agolli, S. Carrara, F. Cicogna, F. Cisilino, A. Decorte, G. Fedrizzi. Liceo scientifico “A. Einstein”, Cervignano del Friuli</a:t>
            </a:r>
          </a:p>
        </p:txBody>
      </p:sp>
      <p:pic>
        <p:nvPicPr>
          <p:cNvPr id="56" name="Schermata 2015-11-09 alle 17.03.31.png"/>
          <p:cNvPicPr/>
          <p:nvPr/>
        </p:nvPicPr>
        <p:blipFill>
          <a:blip r:embed="rId2">
            <a:extLst/>
          </a:blip>
          <a:stretch>
            <a:fillRect/>
          </a:stretch>
        </p:blipFill>
        <p:spPr>
          <a:xfrm>
            <a:off x="6052002" y="693719"/>
            <a:ext cx="6113579" cy="564172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lvl1pPr algn="ctr">
              <a:defRPr>
                <a:solidFill>
                  <a:srgbClr val="577198"/>
                </a:solidFill>
              </a:defRPr>
            </a:lvl1pPr>
          </a:lstStyle>
          <a:p>
            <a:pPr lvl="0">
              <a:defRPr sz="1800">
                <a:solidFill>
                  <a:srgbClr val="000000"/>
                </a:solidFill>
              </a:defRPr>
            </a:pPr>
            <a:r>
              <a:rPr sz="7200">
                <a:solidFill>
                  <a:srgbClr val="577198"/>
                </a:solidFill>
              </a:rPr>
              <a:t>Relationships during the World War I</a:t>
            </a:r>
          </a:p>
        </p:txBody>
      </p:sp>
      <p:sp>
        <p:nvSpPr>
          <p:cNvPr id="88" name="Shape 88"/>
          <p:cNvSpPr/>
          <p:nvPr/>
        </p:nvSpPr>
        <p:spPr>
          <a:xfrm>
            <a:off x="672846" y="2804083"/>
            <a:ext cx="11659108" cy="56440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might represent the patriarchy that the women in the novel should rise against. The two ladies are fearful because the society see women subdued to men. </a:t>
            </a:r>
          </a:p>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Since the two girls are so closed and do not need a male figure in their life, Henry feels menaced from their power so he asks March to get married. At first, the lady denied but when Henry became aggressive, March agreed. This highlights the women’s submission toward the male figure.  </a:t>
            </a:r>
          </a:p>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Henry is described in the story as sitting “silent, unconscious, with all the blood burning in all his veins, like fire in all the branches and twigs of him”. </a:t>
            </a:r>
          </a:p>
          <a:p>
            <a:pPr lvl="0" algn="just">
              <a:spcBef>
                <a:spcPts val="2800"/>
              </a:spcBef>
              <a:defRPr sz="1800">
                <a:solidFill>
                  <a:srgbClr val="000000"/>
                </a:solidFill>
              </a:defRPr>
            </a:pPr>
            <a:r>
              <a:rPr sz="2100">
                <a:solidFill>
                  <a:srgbClr val="53585F"/>
                </a:solidFill>
                <a:uFill>
                  <a:solidFill>
                    <a:srgbClr val="0E2233"/>
                  </a:solidFill>
                </a:uFill>
                <a:latin typeface="Helvetica Neue"/>
                <a:ea typeface="Helvetica Neue"/>
                <a:cs typeface="Helvetica Neue"/>
                <a:sym typeface="Helvetica Neue"/>
              </a:rPr>
              <a:t>The reader can understand men and women had a relationship of submission. Indeed, women had to do what their husband wanted them to do. However, since women started to be independent to men, the male figure lost his power and men were afraid to loose their influence. This is why Henry compelled March to marry him.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lvl1pPr>
              <a:defRPr>
                <a:solidFill>
                  <a:srgbClr val="577198"/>
                </a:solidFill>
              </a:defRPr>
            </a:lvl1pPr>
          </a:lstStyle>
          <a:p>
            <a:pPr lvl="0" algn="ctr">
              <a:defRPr sz="1800">
                <a:solidFill>
                  <a:srgbClr val="000000"/>
                </a:solidFill>
              </a:defRPr>
            </a:pPr>
            <a:r>
              <a:rPr sz="7200" cap="all" dirty="0">
                <a:solidFill>
                  <a:srgbClr val="577198"/>
                </a:solidFill>
              </a:rPr>
              <a:t>Message</a:t>
            </a:r>
          </a:p>
        </p:txBody>
      </p:sp>
      <p:sp>
        <p:nvSpPr>
          <p:cNvPr id="91" name="Shape 91"/>
          <p:cNvSpPr/>
          <p:nvPr/>
        </p:nvSpPr>
        <p:spPr>
          <a:xfrm>
            <a:off x="1227078" y="2859719"/>
            <a:ext cx="10182808" cy="21339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2800"/>
              </a:spcBef>
              <a:defRPr sz="3300">
                <a:solidFill>
                  <a:srgbClr val="53585F"/>
                </a:solidFill>
                <a:uFill>
                  <a:solidFill>
                    <a:srgbClr val="0E2233"/>
                  </a:solidFill>
                </a:uFill>
                <a:latin typeface="Helvetica Neue"/>
                <a:ea typeface="Helvetica Neue"/>
                <a:cs typeface="Helvetica Neue"/>
                <a:sym typeface="Helvetica Neue"/>
              </a:defRPr>
            </a:lvl1pPr>
          </a:lstStyle>
          <a:p>
            <a:pPr lvl="0">
              <a:defRPr sz="1800">
                <a:solidFill>
                  <a:srgbClr val="000000"/>
                </a:solidFill>
                <a:uFillTx/>
              </a:defRPr>
            </a:pPr>
            <a:r>
              <a:rPr sz="3300" dirty="0">
                <a:solidFill>
                  <a:srgbClr val="53585F"/>
                </a:solidFill>
                <a:uFill>
                  <a:solidFill>
                    <a:srgbClr val="0E2233"/>
                  </a:solidFill>
                </a:uFill>
              </a:rPr>
              <a:t>The novel makes the reader reflect on the First World War and on the role of women, focusing the attention on the relation between men and women and the role of the two </a:t>
            </a:r>
            <a:r>
              <a:rPr sz="3300" dirty="0" smtClean="0">
                <a:solidFill>
                  <a:srgbClr val="53585F"/>
                </a:solidFill>
                <a:uFill>
                  <a:solidFill>
                    <a:srgbClr val="0E2233"/>
                  </a:solidFill>
                </a:uFill>
              </a:rPr>
              <a:t>gender</a:t>
            </a:r>
            <a:r>
              <a:rPr lang="it-IT" sz="3300" dirty="0" smtClean="0">
                <a:solidFill>
                  <a:srgbClr val="53585F"/>
                </a:solidFill>
                <a:uFill>
                  <a:solidFill>
                    <a:srgbClr val="0E2233"/>
                  </a:solidFill>
                </a:uFill>
              </a:rPr>
              <a:t>s</a:t>
            </a:r>
            <a:r>
              <a:rPr sz="3300" dirty="0" smtClean="0">
                <a:solidFill>
                  <a:srgbClr val="53585F"/>
                </a:solidFill>
                <a:uFill>
                  <a:solidFill>
                    <a:srgbClr val="0E2233"/>
                  </a:solidFill>
                </a:uFill>
              </a:rPr>
              <a:t> in </a:t>
            </a:r>
            <a:r>
              <a:rPr sz="3300" dirty="0">
                <a:solidFill>
                  <a:srgbClr val="53585F"/>
                </a:solidFill>
                <a:uFill>
                  <a:solidFill>
                    <a:srgbClr val="0E2233"/>
                  </a:solidFill>
                </a:uFill>
              </a:rPr>
              <a:t>every-day life.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041400" y="254000"/>
            <a:ext cx="10861600" cy="1310432"/>
          </a:xfrm>
          <a:prstGeom prst="rect">
            <a:avLst/>
          </a:prstGeom>
        </p:spPr>
        <p:txBody>
          <a:bodyPr/>
          <a:lstStyle>
            <a:lvl1pPr>
              <a:defRPr b="1">
                <a:solidFill>
                  <a:srgbClr val="577198"/>
                </a:solidFill>
                <a:latin typeface="Helvetica Neue"/>
                <a:ea typeface="Helvetica Neue"/>
                <a:cs typeface="Helvetica Neue"/>
                <a:sym typeface="Helvetica Neue"/>
              </a:defRPr>
            </a:lvl1pPr>
          </a:lstStyle>
          <a:p>
            <a:pPr lvl="0">
              <a:defRPr sz="1800" b="0">
                <a:solidFill>
                  <a:srgbClr val="000000"/>
                </a:solidFill>
              </a:defRPr>
            </a:pPr>
            <a:r>
              <a:rPr sz="7200" b="1" cap="all" dirty="0">
                <a:solidFill>
                  <a:srgbClr val="577198"/>
                </a:solidFill>
              </a:rPr>
              <a:t>Index</a:t>
            </a:r>
          </a:p>
        </p:txBody>
      </p:sp>
      <p:sp>
        <p:nvSpPr>
          <p:cNvPr id="59" name="Shape 59"/>
          <p:cNvSpPr/>
          <p:nvPr/>
        </p:nvSpPr>
        <p:spPr>
          <a:xfrm>
            <a:off x="309712" y="2001997"/>
            <a:ext cx="4536504" cy="314958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About the novelist</a:t>
            </a: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About </a:t>
            </a:r>
            <a:r>
              <a:rPr dirty="0" smtClean="0">
                <a:solidFill>
                  <a:srgbClr val="577198"/>
                </a:solidFill>
                <a:latin typeface="Verdana" panose="020B0604030504040204" pitchFamily="34" charset="0"/>
                <a:ea typeface="Verdana" panose="020B0604030504040204" pitchFamily="34" charset="0"/>
                <a:cs typeface="Verdana" panose="020B0604030504040204" pitchFamily="34" charset="0"/>
              </a:rPr>
              <a:t>the</a:t>
            </a:r>
            <a:r>
              <a:rPr lang="it-IT" dirty="0" smtClean="0">
                <a:solidFill>
                  <a:srgbClr val="577198"/>
                </a:solidFill>
                <a:latin typeface="Verdana" panose="020B0604030504040204" pitchFamily="34" charset="0"/>
                <a:ea typeface="Verdana" panose="020B0604030504040204" pitchFamily="34" charset="0"/>
                <a:cs typeface="Verdana" panose="020B0604030504040204" pitchFamily="34" charset="0"/>
              </a:rPr>
              <a:t> novel</a:t>
            </a:r>
            <a:endParaRPr dirty="0">
              <a:solidFill>
                <a:srgbClr val="577198"/>
              </a:solidFill>
              <a:latin typeface="Verdana" panose="020B0604030504040204" pitchFamily="34" charset="0"/>
              <a:ea typeface="Verdana" panose="020B0604030504040204" pitchFamily="34" charset="0"/>
              <a:cs typeface="Verdana" panose="020B0604030504040204" pitchFamily="34" charset="0"/>
            </a:endParaRPr>
          </a:p>
          <a:p>
            <a:pPr marL="444500" lvl="0" indent="-444500" algn="l">
              <a:buSzPct val="40000"/>
              <a:buBlip>
                <a:blip r:embed="rId2"/>
              </a:buBlip>
              <a:defRPr sz="1800">
                <a:solidFill>
                  <a:srgbClr val="000000"/>
                </a:solidFill>
              </a:defRPr>
            </a:pPr>
            <a:r>
              <a:rPr dirty="0" smtClean="0">
                <a:solidFill>
                  <a:srgbClr val="577198"/>
                </a:solidFill>
                <a:latin typeface="Verdana" panose="020B0604030504040204" pitchFamily="34" charset="0"/>
                <a:ea typeface="Verdana" panose="020B0604030504040204" pitchFamily="34" charset="0"/>
                <a:cs typeface="Verdana" panose="020B0604030504040204" pitchFamily="34" charset="0"/>
              </a:rPr>
              <a:t>Characters</a:t>
            </a:r>
            <a:endParaRPr lang="it-IT" dirty="0" smtClean="0">
              <a:solidFill>
                <a:srgbClr val="577198"/>
              </a:solidFill>
              <a:latin typeface="Verdana" panose="020B0604030504040204" pitchFamily="34" charset="0"/>
              <a:ea typeface="Verdana" panose="020B0604030504040204" pitchFamily="34" charset="0"/>
              <a:cs typeface="Verdana" panose="020B0604030504040204" pitchFamily="34" charset="0"/>
            </a:endParaRPr>
          </a:p>
          <a:p>
            <a:pPr marL="444500" lvl="0" indent="-444500" algn="l">
              <a:buSzPct val="40000"/>
              <a:buBlip>
                <a:blip r:embed="rId2"/>
              </a:buBlip>
              <a:defRPr sz="1800">
                <a:solidFill>
                  <a:srgbClr val="000000"/>
                </a:solidFill>
              </a:defRPr>
            </a:pPr>
            <a:r>
              <a:rPr lang="it-IT" dirty="0" smtClean="0">
                <a:solidFill>
                  <a:srgbClr val="577198"/>
                </a:solidFill>
                <a:latin typeface="Verdana" panose="020B0604030504040204" pitchFamily="34" charset="0"/>
                <a:ea typeface="Verdana" panose="020B0604030504040204" pitchFamily="34" charset="0"/>
                <a:cs typeface="Verdana" panose="020B0604030504040204" pitchFamily="34" charset="0"/>
              </a:rPr>
              <a:t>Plot</a:t>
            </a:r>
            <a:endParaRPr dirty="0">
              <a:solidFill>
                <a:srgbClr val="577198"/>
              </a:solidFill>
              <a:latin typeface="Verdana" panose="020B0604030504040204" pitchFamily="34" charset="0"/>
              <a:ea typeface="Verdana" panose="020B0604030504040204" pitchFamily="34" charset="0"/>
              <a:cs typeface="Verdana" panose="020B0604030504040204" pitchFamily="34" charset="0"/>
            </a:endParaRP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Main themes </a:t>
            </a: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Historical context and setting</a:t>
            </a: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About the war</a:t>
            </a: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War and women </a:t>
            </a: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Relationships during the World War I</a:t>
            </a:r>
          </a:p>
          <a:p>
            <a:pPr marL="444500" lvl="0" indent="-444500" algn="l">
              <a:buSzPct val="40000"/>
              <a:buBlip>
                <a:blip r:embed="rId2"/>
              </a:buBlip>
              <a:defRPr sz="1800">
                <a:solidFill>
                  <a:srgbClr val="000000"/>
                </a:solidFill>
              </a:defRPr>
            </a:pPr>
            <a:r>
              <a:rPr dirty="0">
                <a:solidFill>
                  <a:srgbClr val="577198"/>
                </a:solidFill>
                <a:latin typeface="Verdana" panose="020B0604030504040204" pitchFamily="34" charset="0"/>
                <a:ea typeface="Verdana" panose="020B0604030504040204" pitchFamily="34" charset="0"/>
                <a:cs typeface="Verdana" panose="020B0604030504040204" pitchFamily="34" charset="0"/>
              </a:rPr>
              <a:t>Message</a:t>
            </a:r>
          </a:p>
        </p:txBody>
      </p:sp>
      <p:pic>
        <p:nvPicPr>
          <p:cNvPr id="60" name="IMG_6455.jpg"/>
          <p:cNvPicPr/>
          <p:nvPr/>
        </p:nvPicPr>
        <p:blipFill>
          <a:blip r:embed="rId3">
            <a:extLst/>
          </a:blip>
          <a:stretch>
            <a:fillRect/>
          </a:stretch>
        </p:blipFill>
        <p:spPr>
          <a:xfrm>
            <a:off x="5782320" y="1348408"/>
            <a:ext cx="5955953" cy="374441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1041399" y="-139090"/>
            <a:ext cx="10922001" cy="2438401"/>
          </a:xfrm>
          <a:prstGeom prst="rect">
            <a:avLst/>
          </a:prstGeom>
        </p:spPr>
        <p:txBody>
          <a:bodyPr/>
          <a:lstStyle>
            <a:lvl1pPr>
              <a:defRPr>
                <a:solidFill>
                  <a:srgbClr val="577198"/>
                </a:solidFill>
              </a:defRPr>
            </a:lvl1pPr>
          </a:lstStyle>
          <a:p>
            <a:pPr lvl="0">
              <a:defRPr sz="1800">
                <a:solidFill>
                  <a:srgbClr val="000000"/>
                </a:solidFill>
              </a:defRPr>
            </a:pPr>
            <a:r>
              <a:rPr sz="7200">
                <a:solidFill>
                  <a:srgbClr val="577198"/>
                </a:solidFill>
              </a:rPr>
              <a:t>About the novelist</a:t>
            </a:r>
          </a:p>
        </p:txBody>
      </p:sp>
      <p:sp>
        <p:nvSpPr>
          <p:cNvPr id="63" name="Shape 63"/>
          <p:cNvSpPr/>
          <p:nvPr/>
        </p:nvSpPr>
        <p:spPr>
          <a:xfrm>
            <a:off x="1041400" y="2315518"/>
            <a:ext cx="6423532" cy="19197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2800"/>
              </a:spcBef>
              <a:defRPr sz="3000">
                <a:solidFill>
                  <a:srgbClr val="53585F"/>
                </a:solidFill>
                <a:latin typeface="Helvetica Neue"/>
                <a:ea typeface="Helvetica Neue"/>
                <a:cs typeface="Helvetica Neue"/>
                <a:sym typeface="Helvetica Neue"/>
              </a:defRPr>
            </a:lvl1pPr>
          </a:lstStyle>
          <a:p>
            <a:pPr lvl="0">
              <a:defRPr sz="1800">
                <a:solidFill>
                  <a:srgbClr val="000000"/>
                </a:solidFill>
              </a:defRPr>
            </a:pPr>
            <a:r>
              <a:rPr sz="3000">
                <a:solidFill>
                  <a:srgbClr val="53585F"/>
                </a:solidFill>
              </a:rPr>
              <a:t>David Herbert Lawrence was born in 1885 in Eastwood, England. He was an English novelist, poet, playwright, essayist and literary critic. </a:t>
            </a:r>
          </a:p>
        </p:txBody>
      </p:sp>
      <p:sp>
        <p:nvSpPr>
          <p:cNvPr id="64" name="Shape 64"/>
          <p:cNvSpPr/>
          <p:nvPr/>
        </p:nvSpPr>
        <p:spPr>
          <a:xfrm>
            <a:off x="1041400" y="4652292"/>
            <a:ext cx="10922001" cy="2438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nSpc>
                <a:spcPct val="90000"/>
              </a:lnSpc>
              <a:defRPr sz="7200">
                <a:solidFill>
                  <a:srgbClr val="577198"/>
                </a:solidFill>
                <a:latin typeface="+mn-lt"/>
                <a:ea typeface="+mn-ea"/>
                <a:cs typeface="+mn-cs"/>
                <a:sym typeface="Helvetica Neue Light"/>
              </a:defRPr>
            </a:lvl1pPr>
          </a:lstStyle>
          <a:p>
            <a:pPr lvl="0">
              <a:defRPr sz="1800">
                <a:solidFill>
                  <a:srgbClr val="000000"/>
                </a:solidFill>
              </a:defRPr>
            </a:pPr>
            <a:r>
              <a:rPr sz="7200">
                <a:solidFill>
                  <a:srgbClr val="577198"/>
                </a:solidFill>
              </a:rPr>
              <a:t>About the book</a:t>
            </a:r>
          </a:p>
        </p:txBody>
      </p:sp>
      <p:sp>
        <p:nvSpPr>
          <p:cNvPr id="65" name="Shape 65"/>
          <p:cNvSpPr/>
          <p:nvPr/>
        </p:nvSpPr>
        <p:spPr>
          <a:xfrm>
            <a:off x="986872" y="7017913"/>
            <a:ext cx="11031056" cy="19492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3000" dirty="0">
                <a:solidFill>
                  <a:srgbClr val="53585F"/>
                </a:solidFill>
                <a:uFill>
                  <a:solidFill>
                    <a:srgbClr val="0E2233"/>
                  </a:solidFill>
                </a:uFill>
                <a:latin typeface="Helvetica Neue"/>
                <a:ea typeface="Helvetica Neue"/>
                <a:cs typeface="Helvetica Neue"/>
                <a:sym typeface="Helvetica Neue"/>
              </a:rPr>
              <a:t>“The </a:t>
            </a:r>
            <a:r>
              <a:rPr lang="it-IT" sz="3000" dirty="0" smtClean="0">
                <a:solidFill>
                  <a:srgbClr val="53585F"/>
                </a:solidFill>
                <a:uFill>
                  <a:solidFill>
                    <a:srgbClr val="0E2233"/>
                  </a:solidFill>
                </a:uFill>
                <a:latin typeface="Helvetica Neue"/>
                <a:ea typeface="Helvetica Neue"/>
                <a:cs typeface="Helvetica Neue"/>
                <a:sym typeface="Helvetica Neue"/>
              </a:rPr>
              <a:t>F</a:t>
            </a:r>
            <a:r>
              <a:rPr sz="3000" dirty="0" smtClean="0">
                <a:solidFill>
                  <a:srgbClr val="53585F"/>
                </a:solidFill>
                <a:uFill>
                  <a:solidFill>
                    <a:srgbClr val="0E2233"/>
                  </a:solidFill>
                </a:uFill>
                <a:latin typeface="Helvetica Neue"/>
                <a:ea typeface="Helvetica Neue"/>
                <a:cs typeface="Helvetica Neue"/>
                <a:sym typeface="Helvetica Neue"/>
              </a:rPr>
              <a:t>ox</a:t>
            </a:r>
            <a:r>
              <a:rPr sz="3000" dirty="0">
                <a:solidFill>
                  <a:srgbClr val="53585F"/>
                </a:solidFill>
                <a:uFill>
                  <a:solidFill>
                    <a:srgbClr val="0E2233"/>
                  </a:solidFill>
                </a:uFill>
                <a:latin typeface="Helvetica Neue"/>
                <a:ea typeface="Helvetica Neue"/>
                <a:cs typeface="Helvetica Neue"/>
                <a:sym typeface="Helvetica Neue"/>
              </a:rPr>
              <a:t>” is a novel that first appeared in </a:t>
            </a:r>
            <a:r>
              <a:rPr sz="3000" i="1" dirty="0">
                <a:solidFill>
                  <a:srgbClr val="53585F"/>
                </a:solidFill>
                <a:uFill>
                  <a:solidFill>
                    <a:srgbClr val="0E2233"/>
                  </a:solidFill>
                </a:uFill>
                <a:latin typeface="Helvetica Neue"/>
                <a:ea typeface="Helvetica Neue"/>
                <a:cs typeface="Helvetica Neue"/>
                <a:sym typeface="Helvetica Neue"/>
              </a:rPr>
              <a:t>The Dial</a:t>
            </a:r>
            <a:r>
              <a:rPr sz="3000" dirty="0">
                <a:solidFill>
                  <a:srgbClr val="53585F"/>
                </a:solidFill>
                <a:uFill>
                  <a:solidFill>
                    <a:srgbClr val="0E2233"/>
                  </a:solidFill>
                </a:uFill>
                <a:latin typeface="Helvetica Neue"/>
                <a:ea typeface="Helvetica Neue"/>
                <a:cs typeface="Helvetica Neue"/>
                <a:sym typeface="Helvetica Neue"/>
              </a:rPr>
              <a:t> in 1922. Set in Berkshire, England, during World War I, The Fox deals with the psychological relationships of three protagonists in a triangle of love and hatred.</a:t>
            </a:r>
          </a:p>
        </p:txBody>
      </p:sp>
      <p:pic>
        <p:nvPicPr>
          <p:cNvPr id="66" name="Schermata 2015-11-09 alle 17.05.34.png"/>
          <p:cNvPicPr/>
          <p:nvPr/>
        </p:nvPicPr>
        <p:blipFill>
          <a:blip r:embed="rId2">
            <a:extLst/>
          </a:blip>
          <a:stretch>
            <a:fillRect/>
          </a:stretch>
        </p:blipFill>
        <p:spPr>
          <a:xfrm>
            <a:off x="9401177" y="879695"/>
            <a:ext cx="2842000" cy="352646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957784" y="266700"/>
            <a:ext cx="11005616" cy="1513756"/>
          </a:xfrm>
          <a:prstGeom prst="rect">
            <a:avLst/>
          </a:prstGeom>
        </p:spPr>
        <p:txBody>
          <a:bodyPr/>
          <a:lstStyle>
            <a:lvl1pPr algn="ctr">
              <a:defRPr>
                <a:solidFill>
                  <a:srgbClr val="577198"/>
                </a:solidFill>
              </a:defRPr>
            </a:lvl1pPr>
          </a:lstStyle>
          <a:p>
            <a:pPr lvl="0">
              <a:defRPr sz="1800">
                <a:solidFill>
                  <a:srgbClr val="000000"/>
                </a:solidFill>
              </a:defRPr>
            </a:pPr>
            <a:r>
              <a:rPr sz="7200" cap="all" dirty="0">
                <a:solidFill>
                  <a:srgbClr val="577198"/>
                </a:solidFill>
              </a:rPr>
              <a:t>Characters</a:t>
            </a:r>
          </a:p>
        </p:txBody>
      </p:sp>
      <p:sp>
        <p:nvSpPr>
          <p:cNvPr id="69" name="Shape 69"/>
          <p:cNvSpPr/>
          <p:nvPr/>
        </p:nvSpPr>
        <p:spPr>
          <a:xfrm>
            <a:off x="1317824" y="1492424"/>
            <a:ext cx="10441159" cy="81560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59291" lvl="0" indent="-259291" algn="l">
              <a:spcBef>
                <a:spcPts val="2800"/>
              </a:spcBef>
              <a:buSzPct val="40000"/>
              <a:buBlip>
                <a:blip r:embed="rId2"/>
              </a:buBlip>
              <a:defRPr sz="1800">
                <a:solidFill>
                  <a:srgbClr val="000000"/>
                </a:solidFill>
              </a:defRPr>
            </a:pPr>
            <a:endParaRPr lang="it-IT" sz="2400" dirty="0" smtClean="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400" dirty="0" smtClean="0">
                <a:solidFill>
                  <a:srgbClr val="53585F"/>
                </a:solidFill>
                <a:uFill>
                  <a:solidFill>
                    <a:srgbClr val="0E2233"/>
                  </a:solidFill>
                </a:uFill>
                <a:latin typeface="Helvetica Neue"/>
                <a:ea typeface="Helvetica Neue"/>
                <a:cs typeface="Helvetica Neue"/>
                <a:sym typeface="Helvetica Neue"/>
              </a:rPr>
              <a:t>March </a:t>
            </a:r>
            <a:r>
              <a:rPr sz="2400" dirty="0">
                <a:solidFill>
                  <a:srgbClr val="53585F"/>
                </a:solidFill>
                <a:uFill>
                  <a:solidFill>
                    <a:srgbClr val="0E2233"/>
                  </a:solidFill>
                </a:uFill>
                <a:latin typeface="Helvetica Neue"/>
                <a:ea typeface="Helvetica Neue"/>
                <a:cs typeface="Helvetica Neue"/>
                <a:sym typeface="Helvetica Neue"/>
              </a:rPr>
              <a:t>and </a:t>
            </a:r>
            <a:r>
              <a:rPr sz="2400" dirty="0" err="1">
                <a:solidFill>
                  <a:srgbClr val="53585F"/>
                </a:solidFill>
                <a:uFill>
                  <a:solidFill>
                    <a:srgbClr val="0E2233"/>
                  </a:solidFill>
                </a:uFill>
                <a:latin typeface="Helvetica Neue"/>
                <a:ea typeface="Helvetica Neue"/>
                <a:cs typeface="Helvetica Neue"/>
                <a:sym typeface="Helvetica Neue"/>
              </a:rPr>
              <a:t>Bandford</a:t>
            </a:r>
            <a:r>
              <a:rPr sz="2400" dirty="0">
                <a:solidFill>
                  <a:srgbClr val="53585F"/>
                </a:solidFill>
                <a:uFill>
                  <a:solidFill>
                    <a:srgbClr val="0E2233"/>
                  </a:solidFill>
                </a:uFill>
                <a:latin typeface="Helvetica Neue"/>
                <a:ea typeface="Helvetica Neue"/>
                <a:cs typeface="Helvetica Neue"/>
                <a:sym typeface="Helvetica Neue"/>
              </a:rPr>
              <a:t>: </a:t>
            </a:r>
            <a:r>
              <a:rPr sz="2400" dirty="0" smtClean="0">
                <a:solidFill>
                  <a:srgbClr val="53585F"/>
                </a:solidFill>
                <a:uFill>
                  <a:solidFill>
                    <a:srgbClr val="0E2233"/>
                  </a:solidFill>
                </a:uFill>
                <a:latin typeface="Helvetica Neue"/>
                <a:ea typeface="Helvetica Neue"/>
                <a:cs typeface="Helvetica Neue"/>
                <a:sym typeface="Helvetica Neue"/>
              </a:rPr>
              <a:t>thirty-year-old ladies, farm owners. </a:t>
            </a:r>
            <a:endParaRPr lang="it-IT" sz="2400" dirty="0" smtClean="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400" b="1" dirty="0" smtClean="0">
                <a:solidFill>
                  <a:srgbClr val="53585F"/>
                </a:solidFill>
                <a:uFill>
                  <a:solidFill>
                    <a:srgbClr val="0E2233"/>
                  </a:solidFill>
                </a:uFill>
                <a:latin typeface="Helvetica Neue"/>
                <a:ea typeface="Helvetica Neue"/>
                <a:cs typeface="Helvetica Neue"/>
                <a:sym typeface="Helvetica Neue"/>
              </a:rPr>
              <a:t>March</a:t>
            </a:r>
            <a:r>
              <a:rPr sz="2400" dirty="0" smtClean="0">
                <a:solidFill>
                  <a:srgbClr val="53585F"/>
                </a:solidFill>
                <a:uFill>
                  <a:solidFill>
                    <a:srgbClr val="0E2233"/>
                  </a:solidFill>
                </a:uFill>
                <a:latin typeface="Helvetica Neue"/>
                <a:ea typeface="Helvetica Neue"/>
                <a:cs typeface="Helvetica Neue"/>
                <a:sym typeface="Helvetica Neue"/>
              </a:rPr>
              <a:t> is a worker as able as a man. </a:t>
            </a:r>
            <a:r>
              <a:rPr lang="it-IT" sz="2400" dirty="0">
                <a:solidFill>
                  <a:srgbClr val="53585F"/>
                </a:solidFill>
                <a:uFill>
                  <a:solidFill>
                    <a:srgbClr val="0E2233"/>
                  </a:solidFill>
                </a:uFill>
                <a:latin typeface="Helvetica Neue"/>
                <a:ea typeface="Helvetica Neue"/>
                <a:cs typeface="Helvetica Neue"/>
                <a:sym typeface="Helvetica Neue"/>
              </a:rPr>
              <a:t/>
            </a:r>
            <a:br>
              <a:rPr lang="it-IT" sz="2400" dirty="0">
                <a:solidFill>
                  <a:srgbClr val="53585F"/>
                </a:solidFill>
                <a:uFill>
                  <a:solidFill>
                    <a:srgbClr val="0E2233"/>
                  </a:solidFill>
                </a:uFill>
                <a:latin typeface="Helvetica Neue"/>
                <a:ea typeface="Helvetica Neue"/>
                <a:cs typeface="Helvetica Neue"/>
                <a:sym typeface="Helvetica Neue"/>
              </a:rPr>
            </a:br>
            <a:r>
              <a:rPr sz="2400" b="1" dirty="0" err="1" smtClean="0">
                <a:solidFill>
                  <a:srgbClr val="53585F"/>
                </a:solidFill>
                <a:uFill>
                  <a:solidFill>
                    <a:srgbClr val="0E2233"/>
                  </a:solidFill>
                </a:uFill>
                <a:latin typeface="Helvetica Neue"/>
                <a:ea typeface="Helvetica Neue"/>
                <a:cs typeface="Helvetica Neue"/>
                <a:sym typeface="Helvetica Neue"/>
              </a:rPr>
              <a:t>Bandford</a:t>
            </a:r>
            <a:r>
              <a:rPr sz="2400" dirty="0" smtClean="0">
                <a:solidFill>
                  <a:srgbClr val="53585F"/>
                </a:solidFill>
                <a:uFill>
                  <a:solidFill>
                    <a:srgbClr val="0E2233"/>
                  </a:solidFill>
                </a:uFill>
                <a:latin typeface="Helvetica Neue"/>
                <a:ea typeface="Helvetica Neue"/>
                <a:cs typeface="Helvetica Neue"/>
                <a:sym typeface="Helvetica Neue"/>
              </a:rPr>
              <a:t> </a:t>
            </a:r>
            <a:r>
              <a:rPr sz="2400" dirty="0">
                <a:solidFill>
                  <a:srgbClr val="53585F"/>
                </a:solidFill>
                <a:uFill>
                  <a:solidFill>
                    <a:srgbClr val="0E2233"/>
                  </a:solidFill>
                </a:uFill>
                <a:latin typeface="Helvetica Neue"/>
                <a:ea typeface="Helvetica Neue"/>
                <a:cs typeface="Helvetica Neue"/>
                <a:sym typeface="Helvetica Neue"/>
              </a:rPr>
              <a:t>is physically weak and gentle. </a:t>
            </a:r>
            <a:endParaRPr lang="it-IT" sz="2400" dirty="0" smtClean="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400" dirty="0" smtClean="0">
                <a:solidFill>
                  <a:srgbClr val="53585F"/>
                </a:solidFill>
                <a:uFill>
                  <a:solidFill>
                    <a:srgbClr val="0E2233"/>
                  </a:solidFill>
                </a:uFill>
                <a:latin typeface="Helvetica Neue"/>
                <a:ea typeface="Helvetica Neue"/>
                <a:cs typeface="Helvetica Neue"/>
                <a:sym typeface="Helvetica Neue"/>
              </a:rPr>
              <a:t>The </a:t>
            </a:r>
            <a:r>
              <a:rPr sz="2400" dirty="0">
                <a:solidFill>
                  <a:srgbClr val="53585F"/>
                </a:solidFill>
                <a:uFill>
                  <a:solidFill>
                    <a:srgbClr val="0E2233"/>
                  </a:solidFill>
                </a:uFill>
                <a:latin typeface="Helvetica Neue"/>
                <a:ea typeface="Helvetica Neue"/>
                <a:cs typeface="Helvetica Neue"/>
                <a:sym typeface="Helvetica Neue"/>
              </a:rPr>
              <a:t>two names are </a:t>
            </a:r>
            <a:r>
              <a:rPr lang="it-IT" sz="2400" dirty="0" err="1" smtClean="0">
                <a:solidFill>
                  <a:srgbClr val="53585F"/>
                </a:solidFill>
                <a:uFill>
                  <a:solidFill>
                    <a:srgbClr val="0E2233"/>
                  </a:solidFill>
                </a:uFill>
                <a:latin typeface="Helvetica Neue"/>
                <a:ea typeface="Helvetica Neue"/>
                <a:cs typeface="Helvetica Neue"/>
                <a:sym typeface="Helvetica Neue"/>
              </a:rPr>
              <a:t>symbolical</a:t>
            </a:r>
            <a:r>
              <a:rPr lang="it-IT" sz="2400" dirty="0" smtClean="0">
                <a:solidFill>
                  <a:srgbClr val="53585F"/>
                </a:solidFill>
                <a:uFill>
                  <a:solidFill>
                    <a:srgbClr val="0E2233"/>
                  </a:solidFill>
                </a:uFill>
                <a:latin typeface="Helvetica Neue"/>
                <a:ea typeface="Helvetica Neue"/>
                <a:cs typeface="Helvetica Neue"/>
                <a:sym typeface="Helvetica Neue"/>
              </a:rPr>
              <a:t>: </a:t>
            </a:r>
            <a:r>
              <a:rPr sz="2400" dirty="0" smtClean="0">
                <a:solidFill>
                  <a:srgbClr val="53585F"/>
                </a:solidFill>
                <a:uFill>
                  <a:solidFill>
                    <a:srgbClr val="0E2233"/>
                  </a:solidFill>
                </a:uFill>
                <a:latin typeface="Helvetica Neue"/>
                <a:ea typeface="Helvetica Neue"/>
                <a:cs typeface="Helvetica Neue"/>
                <a:sym typeface="Helvetica Neue"/>
              </a:rPr>
              <a:t>March </a:t>
            </a:r>
            <a:r>
              <a:rPr sz="2400" dirty="0">
                <a:solidFill>
                  <a:srgbClr val="53585F"/>
                </a:solidFill>
                <a:uFill>
                  <a:solidFill>
                    <a:srgbClr val="0E2233"/>
                  </a:solidFill>
                </a:uFill>
                <a:latin typeface="Helvetica Neue"/>
                <a:ea typeface="Helvetica Neue"/>
                <a:cs typeface="Helvetica Neue"/>
                <a:sym typeface="Helvetica Neue"/>
              </a:rPr>
              <a:t>refers to the month </a:t>
            </a:r>
            <a:r>
              <a:rPr lang="it-IT" sz="2400" dirty="0" err="1" smtClean="0">
                <a:solidFill>
                  <a:srgbClr val="53585F"/>
                </a:solidFill>
                <a:uFill>
                  <a:solidFill>
                    <a:srgbClr val="0E2233"/>
                  </a:solidFill>
                </a:uFill>
                <a:latin typeface="Helvetica Neue"/>
                <a:ea typeface="Helvetica Neue"/>
                <a:cs typeface="Helvetica Neue"/>
                <a:sym typeface="Helvetica Neue"/>
              </a:rPr>
              <a:t>when</a:t>
            </a:r>
            <a:r>
              <a:rPr lang="it-IT" sz="2400" dirty="0" smtClean="0">
                <a:solidFill>
                  <a:srgbClr val="53585F"/>
                </a:solidFill>
                <a:uFill>
                  <a:solidFill>
                    <a:srgbClr val="0E2233"/>
                  </a:solidFill>
                </a:uFill>
                <a:latin typeface="Helvetica Neue"/>
                <a:ea typeface="Helvetica Neue"/>
                <a:cs typeface="Helvetica Neue"/>
                <a:sym typeface="Helvetica Neue"/>
              </a:rPr>
              <a:t> </a:t>
            </a:r>
            <a:r>
              <a:rPr sz="2400" dirty="0" smtClean="0">
                <a:solidFill>
                  <a:srgbClr val="53585F"/>
                </a:solidFill>
                <a:uFill>
                  <a:solidFill>
                    <a:srgbClr val="0E2233"/>
                  </a:solidFill>
                </a:uFill>
                <a:latin typeface="Helvetica Neue"/>
                <a:ea typeface="Helvetica Neue"/>
                <a:cs typeface="Helvetica Neue"/>
                <a:sym typeface="Helvetica Neue"/>
              </a:rPr>
              <a:t>nature </a:t>
            </a:r>
            <a:r>
              <a:rPr sz="2400" dirty="0">
                <a:solidFill>
                  <a:srgbClr val="53585F"/>
                </a:solidFill>
                <a:uFill>
                  <a:solidFill>
                    <a:srgbClr val="0E2233"/>
                  </a:solidFill>
                </a:uFill>
                <a:latin typeface="Helvetica Neue"/>
                <a:ea typeface="Helvetica Neue"/>
                <a:cs typeface="Helvetica Neue"/>
                <a:sym typeface="Helvetica Neue"/>
              </a:rPr>
              <a:t>awakes </a:t>
            </a:r>
            <a:r>
              <a:rPr lang="it-IT" sz="2400" dirty="0" smtClean="0">
                <a:solidFill>
                  <a:srgbClr val="53585F"/>
                </a:solidFill>
                <a:uFill>
                  <a:solidFill>
                    <a:srgbClr val="0E2233"/>
                  </a:solidFill>
                </a:uFill>
                <a:latin typeface="Helvetica Neue"/>
                <a:ea typeface="Helvetica Neue"/>
                <a:cs typeface="Helvetica Neue"/>
                <a:sym typeface="Helvetica Neue"/>
              </a:rPr>
              <a:t/>
            </a:r>
            <a:br>
              <a:rPr lang="it-IT" sz="2400" dirty="0" smtClean="0">
                <a:solidFill>
                  <a:srgbClr val="53585F"/>
                </a:solidFill>
                <a:uFill>
                  <a:solidFill>
                    <a:srgbClr val="0E2233"/>
                  </a:solidFill>
                </a:uFill>
                <a:latin typeface="Helvetica Neue"/>
                <a:ea typeface="Helvetica Neue"/>
                <a:cs typeface="Helvetica Neue"/>
                <a:sym typeface="Helvetica Neue"/>
              </a:rPr>
            </a:br>
            <a:r>
              <a:rPr sz="2400" dirty="0" err="1" smtClean="0">
                <a:solidFill>
                  <a:srgbClr val="53585F"/>
                </a:solidFill>
                <a:uFill>
                  <a:solidFill>
                    <a:srgbClr val="0E2233"/>
                  </a:solidFill>
                </a:uFill>
                <a:latin typeface="Helvetica Neue"/>
                <a:ea typeface="Helvetica Neue"/>
                <a:cs typeface="Helvetica Neue"/>
                <a:sym typeface="Helvetica Neue"/>
              </a:rPr>
              <a:t>Bandford</a:t>
            </a:r>
            <a:r>
              <a:rPr sz="2400" dirty="0" smtClean="0">
                <a:solidFill>
                  <a:srgbClr val="53585F"/>
                </a:solidFill>
                <a:uFill>
                  <a:solidFill>
                    <a:srgbClr val="0E2233"/>
                  </a:solidFill>
                </a:uFill>
                <a:latin typeface="Helvetica Neue"/>
                <a:ea typeface="Helvetica Neue"/>
                <a:cs typeface="Helvetica Neue"/>
                <a:sym typeface="Helvetica Neue"/>
              </a:rPr>
              <a:t> </a:t>
            </a:r>
            <a:r>
              <a:rPr sz="2400" dirty="0">
                <a:solidFill>
                  <a:srgbClr val="53585F"/>
                </a:solidFill>
                <a:uFill>
                  <a:solidFill>
                    <a:srgbClr val="0E2233"/>
                  </a:solidFill>
                </a:uFill>
                <a:latin typeface="Helvetica Neue"/>
                <a:ea typeface="Helvetica Neue"/>
                <a:cs typeface="Helvetica Neue"/>
                <a:sym typeface="Helvetica Neue"/>
              </a:rPr>
              <a:t>refers to something distant (to band) and strong. </a:t>
            </a:r>
            <a:r>
              <a:rPr lang="it-IT" sz="2400" dirty="0">
                <a:solidFill>
                  <a:srgbClr val="53585F"/>
                </a:solidFill>
                <a:uFill>
                  <a:solidFill>
                    <a:srgbClr val="0E2233"/>
                  </a:solidFill>
                </a:uFill>
                <a:latin typeface="Helvetica Neue"/>
                <a:ea typeface="Helvetica Neue"/>
                <a:cs typeface="Helvetica Neue"/>
                <a:sym typeface="Helvetica Neue"/>
              </a:rPr>
              <a:t/>
            </a:r>
            <a:br>
              <a:rPr lang="it-IT" sz="2400" dirty="0">
                <a:solidFill>
                  <a:srgbClr val="53585F"/>
                </a:solidFill>
                <a:uFill>
                  <a:solidFill>
                    <a:srgbClr val="0E2233"/>
                  </a:solidFill>
                </a:uFill>
                <a:latin typeface="Helvetica Neue"/>
                <a:ea typeface="Helvetica Neue"/>
                <a:cs typeface="Helvetica Neue"/>
                <a:sym typeface="Helvetica Neue"/>
              </a:rPr>
            </a:br>
            <a:r>
              <a:rPr sz="2400" dirty="0" smtClean="0">
                <a:solidFill>
                  <a:srgbClr val="53585F"/>
                </a:solidFill>
                <a:uFill>
                  <a:solidFill>
                    <a:srgbClr val="0E2233"/>
                  </a:solidFill>
                </a:uFill>
                <a:latin typeface="Helvetica Neue"/>
                <a:ea typeface="Helvetica Neue"/>
                <a:cs typeface="Helvetica Neue"/>
                <a:sym typeface="Helvetica Neue"/>
              </a:rPr>
              <a:t>The names communicate</a:t>
            </a:r>
            <a:r>
              <a:rPr lang="it-IT" sz="2400" dirty="0" smtClean="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aspects</a:t>
            </a:r>
            <a:r>
              <a:rPr lang="it-IT" sz="2400" dirty="0" smtClean="0">
                <a:solidFill>
                  <a:srgbClr val="53585F"/>
                </a:solidFill>
                <a:uFill>
                  <a:solidFill>
                    <a:srgbClr val="0E2233"/>
                  </a:solidFill>
                </a:uFill>
                <a:latin typeface="Helvetica Neue"/>
                <a:ea typeface="Helvetica Neue"/>
                <a:cs typeface="Helvetica Neue"/>
                <a:sym typeface="Helvetica Neue"/>
              </a:rPr>
              <a:t> of the </a:t>
            </a:r>
            <a:r>
              <a:rPr lang="it-IT" sz="2400" dirty="0" err="1" smtClean="0">
                <a:solidFill>
                  <a:srgbClr val="53585F"/>
                </a:solidFill>
                <a:uFill>
                  <a:solidFill>
                    <a:srgbClr val="0E2233"/>
                  </a:solidFill>
                </a:uFill>
                <a:latin typeface="Helvetica Neue"/>
                <a:ea typeface="Helvetica Neue"/>
                <a:cs typeface="Helvetica Neue"/>
                <a:sym typeface="Helvetica Neue"/>
              </a:rPr>
              <a:t>two</a:t>
            </a:r>
            <a:r>
              <a:rPr lang="it-IT" sz="2400" dirty="0" smtClean="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characters</a:t>
            </a:r>
            <a:r>
              <a:rPr lang="it-IT" sz="2400" dirty="0" smtClean="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personalities</a:t>
            </a:r>
            <a:r>
              <a:rPr lang="it-IT" sz="2400" dirty="0" smtClean="0">
                <a:solidFill>
                  <a:srgbClr val="53585F"/>
                </a:solidFill>
                <a:uFill>
                  <a:solidFill>
                    <a:srgbClr val="0E2233"/>
                  </a:solidFill>
                </a:uFill>
                <a:latin typeface="Helvetica Neue"/>
                <a:ea typeface="Helvetica Neue"/>
                <a:cs typeface="Helvetica Neue"/>
                <a:sym typeface="Helvetica Neue"/>
              </a:rPr>
              <a:t>.</a:t>
            </a:r>
            <a:r>
              <a:rPr sz="2400" dirty="0" smtClean="0">
                <a:solidFill>
                  <a:srgbClr val="53585F"/>
                </a:solidFill>
                <a:uFill>
                  <a:solidFill>
                    <a:srgbClr val="0E2233"/>
                  </a:solidFill>
                </a:uFill>
                <a:latin typeface="Helvetica Neue"/>
                <a:ea typeface="Helvetica Neue"/>
                <a:cs typeface="Helvetica Neue"/>
                <a:sym typeface="Helvetica Neue"/>
              </a:rPr>
              <a:t> </a:t>
            </a:r>
            <a:endParaRPr sz="2400" dirty="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400" b="1" dirty="0">
                <a:solidFill>
                  <a:srgbClr val="53585F"/>
                </a:solidFill>
                <a:uFill>
                  <a:solidFill>
                    <a:srgbClr val="0E2233"/>
                  </a:solidFill>
                </a:uFill>
                <a:latin typeface="Helvetica Neue"/>
                <a:ea typeface="Helvetica Neue"/>
                <a:cs typeface="Helvetica Neue"/>
                <a:sym typeface="Helvetica Neue"/>
              </a:rPr>
              <a:t>Henry</a:t>
            </a:r>
            <a:r>
              <a:rPr sz="2400" dirty="0">
                <a:solidFill>
                  <a:srgbClr val="53585F"/>
                </a:solidFill>
                <a:uFill>
                  <a:solidFill>
                    <a:srgbClr val="0E2233"/>
                  </a:solidFill>
                </a:uFill>
                <a:latin typeface="Helvetica Neue"/>
                <a:ea typeface="Helvetica Neue"/>
                <a:cs typeface="Helvetica Neue"/>
                <a:sym typeface="Helvetica Neue"/>
              </a:rPr>
              <a:t>: a soldier </a:t>
            </a:r>
            <a:r>
              <a:rPr lang="it-IT" sz="2400" dirty="0" err="1" smtClean="0">
                <a:solidFill>
                  <a:srgbClr val="53585F"/>
                </a:solidFill>
                <a:uFill>
                  <a:solidFill>
                    <a:srgbClr val="0E2233"/>
                  </a:solidFill>
                </a:uFill>
                <a:latin typeface="Helvetica Neue"/>
                <a:ea typeface="Helvetica Neue"/>
                <a:cs typeface="Helvetica Neue"/>
                <a:sym typeface="Helvetica Neue"/>
              </a:rPr>
              <a:t>who</a:t>
            </a:r>
            <a:r>
              <a:rPr lang="it-IT" sz="2400" dirty="0" smtClean="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appeared</a:t>
            </a:r>
            <a:r>
              <a:rPr lang="it-IT" sz="2400" dirty="0" smtClean="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at</a:t>
            </a:r>
            <a:r>
              <a:rPr lang="it-IT" sz="2400" dirty="0" smtClean="0">
                <a:solidFill>
                  <a:srgbClr val="53585F"/>
                </a:solidFill>
                <a:uFill>
                  <a:solidFill>
                    <a:srgbClr val="0E2233"/>
                  </a:solidFill>
                </a:uFill>
                <a:latin typeface="Helvetica Neue"/>
                <a:ea typeface="Helvetica Neue"/>
                <a:cs typeface="Helvetica Neue"/>
                <a:sym typeface="Helvetica Neue"/>
              </a:rPr>
              <a:t> </a:t>
            </a:r>
            <a:r>
              <a:rPr sz="2400" dirty="0" smtClean="0">
                <a:solidFill>
                  <a:srgbClr val="53585F"/>
                </a:solidFill>
                <a:uFill>
                  <a:solidFill>
                    <a:srgbClr val="0E2233"/>
                  </a:solidFill>
                </a:uFill>
                <a:latin typeface="Helvetica Neue"/>
                <a:ea typeface="Helvetica Neue"/>
                <a:cs typeface="Helvetica Neue"/>
                <a:sym typeface="Helvetica Neue"/>
              </a:rPr>
              <a:t>the </a:t>
            </a:r>
            <a:r>
              <a:rPr sz="2400" dirty="0">
                <a:solidFill>
                  <a:srgbClr val="53585F"/>
                </a:solidFill>
                <a:uFill>
                  <a:solidFill>
                    <a:srgbClr val="0E2233"/>
                  </a:solidFill>
                </a:uFill>
                <a:latin typeface="Helvetica Neue"/>
                <a:ea typeface="Helvetica Neue"/>
                <a:cs typeface="Helvetica Neue"/>
                <a:sym typeface="Helvetica Neue"/>
              </a:rPr>
              <a:t>farm. He is seen like a fox by March and like an obstacle by </a:t>
            </a:r>
            <a:r>
              <a:rPr sz="2400" dirty="0" err="1">
                <a:solidFill>
                  <a:srgbClr val="53585F"/>
                </a:solidFill>
                <a:uFill>
                  <a:solidFill>
                    <a:srgbClr val="0E2233"/>
                  </a:solidFill>
                </a:uFill>
                <a:latin typeface="Helvetica Neue"/>
                <a:ea typeface="Helvetica Neue"/>
                <a:cs typeface="Helvetica Neue"/>
                <a:sym typeface="Helvetica Neue"/>
              </a:rPr>
              <a:t>Bandford</a:t>
            </a:r>
            <a:r>
              <a:rPr sz="2400" dirty="0">
                <a:solidFill>
                  <a:srgbClr val="53585F"/>
                </a:solidFill>
                <a:uFill>
                  <a:solidFill>
                    <a:srgbClr val="0E2233"/>
                  </a:solidFill>
                </a:uFill>
                <a:latin typeface="Helvetica Neue"/>
                <a:ea typeface="Helvetica Neue"/>
                <a:cs typeface="Helvetica Neue"/>
                <a:sym typeface="Helvetica Neue"/>
              </a:rPr>
              <a:t>. </a:t>
            </a:r>
            <a:endParaRPr lang="it-IT" sz="2400" dirty="0" smtClean="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lang="it-IT" sz="2400" b="1" dirty="0">
                <a:solidFill>
                  <a:srgbClr val="53585F"/>
                </a:solidFill>
                <a:uFill>
                  <a:solidFill>
                    <a:srgbClr val="0E2233"/>
                  </a:solidFill>
                </a:uFill>
                <a:latin typeface="Helvetica Neue"/>
                <a:ea typeface="Helvetica Neue"/>
                <a:cs typeface="Helvetica Neue"/>
                <a:sym typeface="Helvetica Neue"/>
              </a:rPr>
              <a:t>t</a:t>
            </a:r>
            <a:r>
              <a:rPr sz="2400" b="1" dirty="0" smtClean="0">
                <a:solidFill>
                  <a:srgbClr val="53585F"/>
                </a:solidFill>
                <a:uFill>
                  <a:solidFill>
                    <a:srgbClr val="0E2233"/>
                  </a:solidFill>
                </a:uFill>
                <a:latin typeface="Helvetica Neue"/>
                <a:ea typeface="Helvetica Neue"/>
                <a:cs typeface="Helvetica Neue"/>
                <a:sym typeface="Helvetica Neue"/>
              </a:rPr>
              <a:t>he </a:t>
            </a:r>
            <a:r>
              <a:rPr lang="it-IT" sz="2400" b="1" dirty="0">
                <a:solidFill>
                  <a:srgbClr val="53585F"/>
                </a:solidFill>
                <a:uFill>
                  <a:solidFill>
                    <a:srgbClr val="0E2233"/>
                  </a:solidFill>
                </a:uFill>
                <a:latin typeface="Helvetica Neue"/>
                <a:ea typeface="Helvetica Neue"/>
                <a:cs typeface="Helvetica Neue"/>
                <a:sym typeface="Helvetica Neue"/>
              </a:rPr>
              <a:t>f</a:t>
            </a:r>
            <a:r>
              <a:rPr sz="2400" b="1" dirty="0" smtClean="0">
                <a:solidFill>
                  <a:srgbClr val="53585F"/>
                </a:solidFill>
                <a:uFill>
                  <a:solidFill>
                    <a:srgbClr val="0E2233"/>
                  </a:solidFill>
                </a:uFill>
                <a:latin typeface="Helvetica Neue"/>
                <a:ea typeface="Helvetica Neue"/>
                <a:cs typeface="Helvetica Neue"/>
                <a:sym typeface="Helvetica Neue"/>
              </a:rPr>
              <a:t>ox</a:t>
            </a:r>
            <a:r>
              <a:rPr sz="2400" dirty="0">
                <a:solidFill>
                  <a:srgbClr val="53585F"/>
                </a:solidFill>
                <a:uFill>
                  <a:solidFill>
                    <a:srgbClr val="0E2233"/>
                  </a:solidFill>
                </a:uFill>
                <a:latin typeface="Helvetica Neue"/>
                <a:ea typeface="Helvetica Neue"/>
                <a:cs typeface="Helvetica Neue"/>
                <a:sym typeface="Helvetica Neue"/>
              </a:rPr>
              <a:t>: </a:t>
            </a:r>
            <a:r>
              <a:rPr sz="2400" dirty="0" smtClean="0">
                <a:solidFill>
                  <a:srgbClr val="53585F"/>
                </a:solidFill>
                <a:uFill>
                  <a:solidFill>
                    <a:srgbClr val="0E2233"/>
                  </a:solidFill>
                </a:uFill>
                <a:latin typeface="Helvetica Neue"/>
                <a:ea typeface="Helvetica Neue"/>
                <a:cs typeface="Helvetica Neue"/>
                <a:sym typeface="Helvetica Neue"/>
              </a:rPr>
              <a:t>the fist male figure that appears in the novel March</a:t>
            </a:r>
            <a:r>
              <a:rPr lang="it-IT" sz="2400" dirty="0" smtClean="0">
                <a:solidFill>
                  <a:srgbClr val="53585F"/>
                </a:solidFill>
                <a:uFill>
                  <a:solidFill>
                    <a:srgbClr val="0E2233"/>
                  </a:solidFill>
                </a:uFill>
                <a:latin typeface="Helvetica Neue"/>
                <a:ea typeface="Helvetica Neue"/>
                <a:cs typeface="Helvetica Neue"/>
                <a:sym typeface="Helvetica Neue"/>
              </a:rPr>
              <a:t> </a:t>
            </a:r>
            <a:r>
              <a:rPr sz="2400" dirty="0" err="1" smtClean="0">
                <a:solidFill>
                  <a:srgbClr val="53585F"/>
                </a:solidFill>
                <a:uFill>
                  <a:solidFill>
                    <a:srgbClr val="0E2233"/>
                  </a:solidFill>
                </a:uFill>
                <a:latin typeface="Helvetica Neue"/>
                <a:ea typeface="Helvetica Neue"/>
                <a:cs typeface="Helvetica Neue"/>
                <a:sym typeface="Helvetica Neue"/>
              </a:rPr>
              <a:t>identifie</a:t>
            </a:r>
            <a:r>
              <a:rPr lang="it-IT" sz="2400" dirty="0" smtClean="0">
                <a:solidFill>
                  <a:srgbClr val="53585F"/>
                </a:solidFill>
                <a:uFill>
                  <a:solidFill>
                    <a:srgbClr val="0E2233"/>
                  </a:solidFill>
                </a:uFill>
                <a:latin typeface="Helvetica Neue"/>
                <a:ea typeface="Helvetica Neue"/>
                <a:cs typeface="Helvetica Neue"/>
                <a:sym typeface="Helvetica Neue"/>
              </a:rPr>
              <a:t>s </a:t>
            </a:r>
            <a:r>
              <a:rPr lang="it-IT" sz="2400" dirty="0" err="1" smtClean="0">
                <a:solidFill>
                  <a:srgbClr val="53585F"/>
                </a:solidFill>
                <a:uFill>
                  <a:solidFill>
                    <a:srgbClr val="0E2233"/>
                  </a:solidFill>
                </a:uFill>
                <a:latin typeface="Helvetica Neue"/>
                <a:ea typeface="Helvetica Neue"/>
                <a:cs typeface="Helvetica Neue"/>
                <a:sym typeface="Helvetica Neue"/>
              </a:rPr>
              <a:t>it</a:t>
            </a:r>
            <a:r>
              <a:rPr lang="it-IT" sz="2400" dirty="0" smtClean="0">
                <a:solidFill>
                  <a:srgbClr val="53585F"/>
                </a:solidFill>
                <a:uFill>
                  <a:solidFill>
                    <a:srgbClr val="0E2233"/>
                  </a:solidFill>
                </a:uFill>
                <a:latin typeface="Helvetica Neue"/>
                <a:ea typeface="Helvetica Neue"/>
                <a:cs typeface="Helvetica Neue"/>
                <a:sym typeface="Helvetica Neue"/>
              </a:rPr>
              <a:t> with </a:t>
            </a:r>
            <a:r>
              <a:rPr sz="2400" dirty="0" smtClean="0">
                <a:solidFill>
                  <a:srgbClr val="53585F"/>
                </a:solidFill>
                <a:uFill>
                  <a:solidFill>
                    <a:srgbClr val="0E2233"/>
                  </a:solidFill>
                </a:uFill>
                <a:latin typeface="Helvetica Neue"/>
                <a:ea typeface="Helvetica Neue"/>
                <a:cs typeface="Helvetica Neue"/>
                <a:sym typeface="Helvetica Neue"/>
              </a:rPr>
              <a:t>Henry</a:t>
            </a:r>
            <a:r>
              <a:rPr sz="2400" dirty="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It</a:t>
            </a:r>
            <a:r>
              <a:rPr lang="it-IT" sz="2400" dirty="0" smtClean="0">
                <a:solidFill>
                  <a:srgbClr val="53585F"/>
                </a:solidFill>
                <a:uFill>
                  <a:solidFill>
                    <a:srgbClr val="0E2233"/>
                  </a:solidFill>
                </a:uFill>
                <a:latin typeface="Helvetica Neue"/>
                <a:ea typeface="Helvetica Neue"/>
                <a:cs typeface="Helvetica Neue"/>
                <a:sym typeface="Helvetica Neue"/>
              </a:rPr>
              <a:t> </a:t>
            </a:r>
            <a:r>
              <a:rPr sz="2400" dirty="0" smtClean="0">
                <a:solidFill>
                  <a:srgbClr val="53585F"/>
                </a:solidFill>
                <a:uFill>
                  <a:solidFill>
                    <a:srgbClr val="0E2233"/>
                  </a:solidFill>
                </a:uFill>
                <a:latin typeface="Helvetica Neue"/>
                <a:ea typeface="Helvetica Neue"/>
                <a:cs typeface="Helvetica Neue"/>
                <a:sym typeface="Helvetica Neue"/>
              </a:rPr>
              <a:t>touch</a:t>
            </a:r>
            <a:r>
              <a:rPr lang="it-IT" sz="2400" dirty="0" smtClean="0">
                <a:solidFill>
                  <a:srgbClr val="53585F"/>
                </a:solidFill>
                <a:uFill>
                  <a:solidFill>
                    <a:srgbClr val="0E2233"/>
                  </a:solidFill>
                </a:uFill>
                <a:latin typeface="Helvetica Neue"/>
                <a:ea typeface="Helvetica Neue"/>
                <a:cs typeface="Helvetica Neue"/>
                <a:sym typeface="Helvetica Neue"/>
              </a:rPr>
              <a:t>es</a:t>
            </a:r>
            <a:r>
              <a:rPr sz="2400" dirty="0" smtClean="0">
                <a:solidFill>
                  <a:srgbClr val="53585F"/>
                </a:solidFill>
                <a:uFill>
                  <a:solidFill>
                    <a:srgbClr val="0E2233"/>
                  </a:solidFill>
                </a:uFill>
                <a:latin typeface="Helvetica Neue"/>
                <a:ea typeface="Helvetica Neue"/>
                <a:cs typeface="Helvetica Neue"/>
                <a:sym typeface="Helvetica Neue"/>
              </a:rPr>
              <a:t> </a:t>
            </a:r>
            <a:r>
              <a:rPr sz="2400" dirty="0">
                <a:solidFill>
                  <a:srgbClr val="53585F"/>
                </a:solidFill>
                <a:uFill>
                  <a:solidFill>
                    <a:srgbClr val="0E2233"/>
                  </a:solidFill>
                </a:uFill>
                <a:latin typeface="Helvetica Neue"/>
                <a:ea typeface="Helvetica Neue"/>
                <a:cs typeface="Helvetica Neue"/>
                <a:sym typeface="Helvetica Neue"/>
              </a:rPr>
              <a:t>March </a:t>
            </a:r>
            <a:r>
              <a:rPr sz="2400" dirty="0" smtClean="0">
                <a:solidFill>
                  <a:srgbClr val="53585F"/>
                </a:solidFill>
                <a:uFill>
                  <a:solidFill>
                    <a:srgbClr val="0E2233"/>
                  </a:solidFill>
                </a:uFill>
                <a:latin typeface="Helvetica Neue"/>
                <a:ea typeface="Helvetica Neue"/>
                <a:cs typeface="Helvetica Neue"/>
                <a:sym typeface="Helvetica Neue"/>
              </a:rPr>
              <a:t>deeply</a:t>
            </a:r>
            <a:r>
              <a:rPr lang="it-IT" sz="2400" dirty="0" smtClean="0">
                <a:solidFill>
                  <a:srgbClr val="53585F"/>
                </a:solidFill>
                <a:uFill>
                  <a:solidFill>
                    <a:srgbClr val="0E2233"/>
                  </a:solidFill>
                </a:uFill>
                <a:latin typeface="Helvetica Neue"/>
                <a:ea typeface="Helvetica Neue"/>
                <a:cs typeface="Helvetica Neue"/>
                <a:sym typeface="Helvetica Neue"/>
              </a:rPr>
              <a:t> and </a:t>
            </a:r>
            <a:r>
              <a:rPr sz="2400" dirty="0" smtClean="0">
                <a:solidFill>
                  <a:srgbClr val="53585F"/>
                </a:solidFill>
                <a:uFill>
                  <a:solidFill>
                    <a:srgbClr val="0E2233"/>
                  </a:solidFill>
                </a:uFill>
                <a:latin typeface="Helvetica Neue"/>
                <a:ea typeface="Helvetica Neue"/>
                <a:cs typeface="Helvetica Neue"/>
                <a:sym typeface="Helvetica Neue"/>
              </a:rPr>
              <a:t>becomes a</a:t>
            </a:r>
            <a:r>
              <a:rPr lang="it-IT" sz="2400" dirty="0" smtClean="0">
                <a:solidFill>
                  <a:srgbClr val="53585F"/>
                </a:solidFill>
                <a:uFill>
                  <a:solidFill>
                    <a:srgbClr val="0E2233"/>
                  </a:solidFill>
                </a:uFill>
                <a:latin typeface="Helvetica Neue"/>
                <a:ea typeface="Helvetica Neue"/>
                <a:cs typeface="Helvetica Neue"/>
                <a:sym typeface="Helvetica Neue"/>
              </a:rPr>
              <a:t> narrative </a:t>
            </a:r>
            <a:r>
              <a:rPr sz="2400" dirty="0" smtClean="0">
                <a:solidFill>
                  <a:srgbClr val="53585F"/>
                </a:solidFill>
                <a:uFill>
                  <a:solidFill>
                    <a:srgbClr val="0E2233"/>
                  </a:solidFill>
                </a:uFill>
                <a:latin typeface="Helvetica Neue"/>
                <a:ea typeface="Helvetica Neue"/>
                <a:cs typeface="Helvetica Neue"/>
                <a:sym typeface="Helvetica Neue"/>
              </a:rPr>
              <a:t> focus</a:t>
            </a:r>
            <a:r>
              <a:rPr lang="it-IT" sz="2400" dirty="0" smtClean="0">
                <a:solidFill>
                  <a:srgbClr val="53585F"/>
                </a:solidFill>
                <a:uFill>
                  <a:solidFill>
                    <a:srgbClr val="0E2233"/>
                  </a:solidFill>
                </a:uFill>
                <a:latin typeface="Helvetica Neue"/>
                <a:ea typeface="Helvetica Neue"/>
                <a:cs typeface="Helvetica Neue"/>
                <a:sym typeface="Helvetica Neue"/>
              </a:rPr>
              <a:t>.</a:t>
            </a:r>
          </a:p>
          <a:p>
            <a:pPr marL="259291" lvl="0" indent="-259291" algn="l">
              <a:spcBef>
                <a:spcPts val="2800"/>
              </a:spcBef>
              <a:buSzPct val="40000"/>
              <a:buBlip>
                <a:blip r:embed="rId2"/>
              </a:buBlip>
              <a:defRPr sz="1800">
                <a:solidFill>
                  <a:srgbClr val="000000"/>
                </a:solidFill>
              </a:defRPr>
            </a:pPr>
            <a:r>
              <a:rPr lang="it-IT" sz="2400" dirty="0" smtClean="0">
                <a:solidFill>
                  <a:srgbClr val="53585F"/>
                </a:solidFill>
                <a:uFill>
                  <a:solidFill>
                    <a:srgbClr val="0E2233"/>
                  </a:solidFill>
                </a:uFill>
                <a:latin typeface="Helvetica Neue"/>
                <a:ea typeface="Helvetica Neue"/>
                <a:cs typeface="Helvetica Neue"/>
                <a:sym typeface="Helvetica Neue"/>
              </a:rPr>
              <a:t>The </a:t>
            </a:r>
            <a:r>
              <a:rPr lang="it-IT" sz="2400" dirty="0" err="1">
                <a:solidFill>
                  <a:srgbClr val="53585F"/>
                </a:solidFill>
                <a:uFill>
                  <a:solidFill>
                    <a:srgbClr val="0E2233"/>
                  </a:solidFill>
                </a:uFill>
                <a:latin typeface="Helvetica Neue"/>
                <a:ea typeface="Helvetica Neue"/>
                <a:cs typeface="Helvetica Neue"/>
                <a:sym typeface="Helvetica Neue"/>
              </a:rPr>
              <a:t>reader</a:t>
            </a:r>
            <a:r>
              <a:rPr lang="it-IT" sz="2400" dirty="0">
                <a:solidFill>
                  <a:srgbClr val="53585F"/>
                </a:solidFill>
                <a:uFill>
                  <a:solidFill>
                    <a:srgbClr val="0E2233"/>
                  </a:solidFill>
                </a:uFill>
                <a:latin typeface="Helvetica Neue"/>
                <a:ea typeface="Helvetica Neue"/>
                <a:cs typeface="Helvetica Neue"/>
                <a:sym typeface="Helvetica Neue"/>
              </a:rPr>
              <a:t> </a:t>
            </a:r>
            <a:r>
              <a:rPr lang="it-IT" sz="2400" dirty="0" err="1">
                <a:solidFill>
                  <a:srgbClr val="53585F"/>
                </a:solidFill>
                <a:uFill>
                  <a:solidFill>
                    <a:srgbClr val="0E2233"/>
                  </a:solidFill>
                </a:uFill>
                <a:latin typeface="Helvetica Neue"/>
                <a:ea typeface="Helvetica Neue"/>
                <a:cs typeface="Helvetica Neue"/>
                <a:sym typeface="Helvetica Neue"/>
              </a:rPr>
              <a:t>is</a:t>
            </a:r>
            <a:r>
              <a:rPr lang="it-IT" sz="2400" dirty="0">
                <a:solidFill>
                  <a:srgbClr val="53585F"/>
                </a:solidFill>
                <a:uFill>
                  <a:solidFill>
                    <a:srgbClr val="0E2233"/>
                  </a:solidFill>
                </a:uFill>
                <a:latin typeface="Helvetica Neue"/>
                <a:ea typeface="Helvetica Neue"/>
                <a:cs typeface="Helvetica Neue"/>
                <a:sym typeface="Helvetica Neue"/>
              </a:rPr>
              <a:t> </a:t>
            </a:r>
            <a:r>
              <a:rPr lang="it-IT" sz="2400" dirty="0" err="1">
                <a:solidFill>
                  <a:srgbClr val="53585F"/>
                </a:solidFill>
                <a:uFill>
                  <a:solidFill>
                    <a:srgbClr val="0E2233"/>
                  </a:solidFill>
                </a:uFill>
                <a:latin typeface="Helvetica Neue"/>
                <a:ea typeface="Helvetica Neue"/>
                <a:cs typeface="Helvetica Neue"/>
                <a:sym typeface="Helvetica Neue"/>
              </a:rPr>
              <a:t>provided</a:t>
            </a:r>
            <a:r>
              <a:rPr lang="it-IT" sz="2400" dirty="0">
                <a:solidFill>
                  <a:srgbClr val="53585F"/>
                </a:solidFill>
                <a:uFill>
                  <a:solidFill>
                    <a:srgbClr val="0E2233"/>
                  </a:solidFill>
                </a:uFill>
                <a:latin typeface="Helvetica Neue"/>
                <a:ea typeface="Helvetica Neue"/>
                <a:cs typeface="Helvetica Neue"/>
                <a:sym typeface="Helvetica Neue"/>
              </a:rPr>
              <a:t> the </a:t>
            </a:r>
            <a:r>
              <a:rPr lang="it-IT" sz="2400" dirty="0" err="1">
                <a:solidFill>
                  <a:srgbClr val="53585F"/>
                </a:solidFill>
                <a:uFill>
                  <a:solidFill>
                    <a:srgbClr val="0E2233"/>
                  </a:solidFill>
                </a:uFill>
                <a:latin typeface="Helvetica Neue"/>
                <a:ea typeface="Helvetica Neue"/>
                <a:cs typeface="Helvetica Neue"/>
                <a:sym typeface="Helvetica Neue"/>
              </a:rPr>
              <a:t>opportunity</a:t>
            </a:r>
            <a:r>
              <a:rPr lang="it-IT" sz="2400" dirty="0">
                <a:solidFill>
                  <a:srgbClr val="53585F"/>
                </a:solidFill>
                <a:uFill>
                  <a:solidFill>
                    <a:srgbClr val="0E2233"/>
                  </a:solidFill>
                </a:uFill>
                <a:latin typeface="Helvetica Neue"/>
                <a:ea typeface="Helvetica Neue"/>
                <a:cs typeface="Helvetica Neue"/>
                <a:sym typeface="Helvetica Neue"/>
              </a:rPr>
              <a:t> to </a:t>
            </a:r>
            <a:r>
              <a:rPr lang="it-IT" sz="2400" dirty="0" err="1">
                <a:solidFill>
                  <a:srgbClr val="53585F"/>
                </a:solidFill>
                <a:uFill>
                  <a:solidFill>
                    <a:srgbClr val="0E2233"/>
                  </a:solidFill>
                </a:uFill>
                <a:latin typeface="Helvetica Neue"/>
                <a:ea typeface="Helvetica Neue"/>
                <a:cs typeface="Helvetica Neue"/>
                <a:sym typeface="Helvetica Neue"/>
              </a:rPr>
              <a:t>make</a:t>
            </a:r>
            <a:r>
              <a:rPr lang="it-IT" sz="2400" dirty="0">
                <a:solidFill>
                  <a:srgbClr val="53585F"/>
                </a:solidFill>
                <a:uFill>
                  <a:solidFill>
                    <a:srgbClr val="0E2233"/>
                  </a:solidFill>
                </a:uFill>
                <a:latin typeface="Helvetica Neue"/>
                <a:ea typeface="Helvetica Neue"/>
                <a:cs typeface="Helvetica Neue"/>
                <a:sym typeface="Helvetica Neue"/>
              </a:rPr>
              <a:t> up a personal idea of the </a:t>
            </a:r>
            <a:r>
              <a:rPr lang="it-IT" sz="2400" dirty="0" err="1" smtClean="0">
                <a:solidFill>
                  <a:srgbClr val="53585F"/>
                </a:solidFill>
                <a:uFill>
                  <a:solidFill>
                    <a:srgbClr val="0E2233"/>
                  </a:solidFill>
                </a:uFill>
                <a:latin typeface="Helvetica Neue"/>
                <a:ea typeface="Helvetica Neue"/>
                <a:cs typeface="Helvetica Neue"/>
                <a:sym typeface="Helvetica Neue"/>
              </a:rPr>
              <a:t>characters</a:t>
            </a:r>
            <a:r>
              <a:rPr lang="it-IT" sz="2400" dirty="0" smtClean="0">
                <a:solidFill>
                  <a:srgbClr val="53585F"/>
                </a:solidFill>
                <a:uFill>
                  <a:solidFill>
                    <a:srgbClr val="0E2233"/>
                  </a:solidFill>
                </a:uFill>
                <a:latin typeface="Helvetica Neue"/>
                <a:ea typeface="Helvetica Neue"/>
                <a:cs typeface="Helvetica Neue"/>
                <a:sym typeface="Helvetica Neue"/>
              </a:rPr>
              <a:t> </a:t>
            </a:r>
            <a:r>
              <a:rPr lang="it-IT" sz="2400" dirty="0" err="1" smtClean="0">
                <a:solidFill>
                  <a:srgbClr val="53585F"/>
                </a:solidFill>
                <a:uFill>
                  <a:solidFill>
                    <a:srgbClr val="0E2233"/>
                  </a:solidFill>
                </a:uFill>
                <a:latin typeface="Helvetica Neue"/>
                <a:ea typeface="Helvetica Neue"/>
                <a:cs typeface="Helvetica Neue"/>
                <a:sym typeface="Helvetica Neue"/>
              </a:rPr>
              <a:t>thanks</a:t>
            </a:r>
            <a:r>
              <a:rPr lang="it-IT" sz="2400" dirty="0" smtClean="0">
                <a:solidFill>
                  <a:srgbClr val="53585F"/>
                </a:solidFill>
                <a:uFill>
                  <a:solidFill>
                    <a:srgbClr val="0E2233"/>
                  </a:solidFill>
                </a:uFill>
                <a:latin typeface="Helvetica Neue"/>
                <a:ea typeface="Helvetica Neue"/>
                <a:cs typeface="Helvetica Neue"/>
                <a:sym typeface="Helvetica Neue"/>
              </a:rPr>
              <a:t> to the </a:t>
            </a:r>
            <a:r>
              <a:rPr lang="it-IT" sz="2400" dirty="0" err="1" smtClean="0">
                <a:solidFill>
                  <a:srgbClr val="53585F"/>
                </a:solidFill>
                <a:uFill>
                  <a:solidFill>
                    <a:srgbClr val="0E2233"/>
                  </a:solidFill>
                </a:uFill>
                <a:latin typeface="Helvetica Neue"/>
                <a:ea typeface="Helvetica Neue"/>
                <a:cs typeface="Helvetica Neue"/>
                <a:sym typeface="Helvetica Neue"/>
              </a:rPr>
              <a:t>handling</a:t>
            </a:r>
            <a:r>
              <a:rPr lang="it-IT" sz="2400" dirty="0" smtClean="0">
                <a:solidFill>
                  <a:srgbClr val="53585F"/>
                </a:solidFill>
                <a:uFill>
                  <a:solidFill>
                    <a:srgbClr val="0E2233"/>
                  </a:solidFill>
                </a:uFill>
                <a:latin typeface="Helvetica Neue"/>
                <a:ea typeface="Helvetica Neue"/>
                <a:cs typeface="Helvetica Neue"/>
                <a:sym typeface="Helvetica Neue"/>
              </a:rPr>
              <a:t> of </a:t>
            </a:r>
            <a:r>
              <a:rPr lang="it-IT" sz="2400" dirty="0" err="1" smtClean="0">
                <a:solidFill>
                  <a:srgbClr val="53585F"/>
                </a:solidFill>
                <a:uFill>
                  <a:solidFill>
                    <a:srgbClr val="0E2233"/>
                  </a:solidFill>
                </a:uFill>
                <a:latin typeface="Helvetica Neue"/>
                <a:ea typeface="Helvetica Neue"/>
                <a:cs typeface="Helvetica Neue"/>
                <a:sym typeface="Helvetica Neue"/>
              </a:rPr>
              <a:t>point</a:t>
            </a:r>
            <a:r>
              <a:rPr lang="it-IT" sz="2400" dirty="0" smtClean="0">
                <a:solidFill>
                  <a:srgbClr val="53585F"/>
                </a:solidFill>
                <a:uFill>
                  <a:solidFill>
                    <a:srgbClr val="0E2233"/>
                  </a:solidFill>
                </a:uFill>
                <a:latin typeface="Helvetica Neue"/>
                <a:ea typeface="Helvetica Neue"/>
                <a:cs typeface="Helvetica Neue"/>
                <a:sym typeface="Helvetica Neue"/>
              </a:rPr>
              <a:t> of </a:t>
            </a:r>
            <a:r>
              <a:rPr lang="it-IT" sz="2400" dirty="0" err="1" smtClean="0">
                <a:solidFill>
                  <a:srgbClr val="53585F"/>
                </a:solidFill>
                <a:uFill>
                  <a:solidFill>
                    <a:srgbClr val="0E2233"/>
                  </a:solidFill>
                </a:uFill>
                <a:latin typeface="Helvetica Neue"/>
                <a:ea typeface="Helvetica Neue"/>
                <a:cs typeface="Helvetica Neue"/>
                <a:sym typeface="Helvetica Neue"/>
              </a:rPr>
              <a:t>view</a:t>
            </a:r>
            <a:r>
              <a:rPr lang="it-IT" sz="2400" dirty="0" smtClean="0">
                <a:solidFill>
                  <a:srgbClr val="53585F"/>
                </a:solidFill>
                <a:uFill>
                  <a:solidFill>
                    <a:srgbClr val="0E2233"/>
                  </a:solidFill>
                </a:uFill>
                <a:latin typeface="Helvetica Neue"/>
                <a:ea typeface="Helvetica Neue"/>
                <a:cs typeface="Helvetica Neue"/>
                <a:sym typeface="Helvetica Neue"/>
              </a:rPr>
              <a:t>.</a:t>
            </a:r>
            <a:endParaRPr lang="it-IT" sz="2400" dirty="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endParaRPr sz="2400" dirty="0">
              <a:solidFill>
                <a:srgbClr val="53585F"/>
              </a:solidFill>
              <a:uFill>
                <a:solidFill>
                  <a:srgbClr val="0E2233"/>
                </a:solidFill>
              </a:uFill>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885776" y="266700"/>
            <a:ext cx="11077624" cy="1081708"/>
          </a:xfrm>
          <a:prstGeom prst="rect">
            <a:avLst/>
          </a:prstGeom>
        </p:spPr>
        <p:txBody>
          <a:bodyPr/>
          <a:lstStyle>
            <a:lvl1pPr algn="ctr">
              <a:defRPr>
                <a:solidFill>
                  <a:srgbClr val="577198"/>
                </a:solidFill>
              </a:defRPr>
            </a:lvl1pPr>
          </a:lstStyle>
          <a:p>
            <a:pPr lvl="0">
              <a:defRPr sz="1800">
                <a:solidFill>
                  <a:srgbClr val="000000"/>
                </a:solidFill>
              </a:defRPr>
            </a:pPr>
            <a:r>
              <a:rPr sz="7200" dirty="0">
                <a:solidFill>
                  <a:srgbClr val="577198"/>
                </a:solidFill>
              </a:rPr>
              <a:t>The plot</a:t>
            </a:r>
          </a:p>
        </p:txBody>
      </p:sp>
      <p:sp>
        <p:nvSpPr>
          <p:cNvPr id="72" name="Shape 72"/>
          <p:cNvSpPr/>
          <p:nvPr/>
        </p:nvSpPr>
        <p:spPr>
          <a:xfrm>
            <a:off x="1041400" y="1874797"/>
            <a:ext cx="10922000" cy="706860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100" dirty="0">
                <a:solidFill>
                  <a:srgbClr val="53585F"/>
                </a:solidFill>
                <a:uFill>
                  <a:solidFill>
                    <a:srgbClr val="0E2233"/>
                  </a:solidFill>
                </a:uFill>
                <a:latin typeface="Helvetica Neue"/>
                <a:ea typeface="Helvetica Neue"/>
                <a:cs typeface="Helvetica Neue"/>
                <a:sym typeface="Helvetica Neue"/>
              </a:rPr>
              <a:t>Nellie March and Jill </a:t>
            </a:r>
            <a:r>
              <a:rPr sz="2100" dirty="0" err="1">
                <a:solidFill>
                  <a:srgbClr val="53585F"/>
                </a:solidFill>
                <a:uFill>
                  <a:solidFill>
                    <a:srgbClr val="0E2233"/>
                  </a:solidFill>
                </a:uFill>
                <a:latin typeface="Helvetica Neue"/>
                <a:ea typeface="Helvetica Neue"/>
                <a:cs typeface="Helvetica Neue"/>
                <a:sym typeface="Helvetica Neue"/>
              </a:rPr>
              <a:t>Bandford</a:t>
            </a:r>
            <a:r>
              <a:rPr sz="2100" dirty="0">
                <a:solidFill>
                  <a:srgbClr val="53585F"/>
                </a:solidFill>
                <a:uFill>
                  <a:solidFill>
                    <a:srgbClr val="0E2233"/>
                  </a:solidFill>
                </a:uFill>
                <a:latin typeface="Helvetica Neue"/>
                <a:ea typeface="Helvetica Neue"/>
                <a:cs typeface="Helvetica Neue"/>
                <a:sym typeface="Helvetica Neue"/>
              </a:rPr>
              <a:t> struggle to maintain a marginal livelihood at the Bailey Farm. A fox has raged through the poultry, and although the women have tried to shoot the intruder, he seems always to elude traps or gunshot. The fox appears in Nellie’s nightmares as a dominating and sexually threatening force that both attracts and repels her. </a:t>
            </a:r>
          </a:p>
          <a:p>
            <a:pPr lvl="0" algn="l">
              <a:spcBef>
                <a:spcPts val="2800"/>
              </a:spcBef>
              <a:defRPr sz="1800">
                <a:solidFill>
                  <a:srgbClr val="000000"/>
                </a:solidFill>
              </a:defRPr>
            </a:pPr>
            <a:r>
              <a:rPr sz="2100" dirty="0">
                <a:solidFill>
                  <a:srgbClr val="53585F"/>
                </a:solidFill>
                <a:uFill>
                  <a:solidFill>
                    <a:srgbClr val="0E2233"/>
                  </a:solidFill>
                </a:uFill>
                <a:latin typeface="Helvetica Neue"/>
                <a:ea typeface="Helvetica Neue"/>
                <a:cs typeface="Helvetica Neue"/>
                <a:sym typeface="Helvetica Neue"/>
              </a:rPr>
              <a:t>Henry </a:t>
            </a:r>
            <a:r>
              <a:rPr sz="2100" dirty="0" err="1">
                <a:solidFill>
                  <a:srgbClr val="53585F"/>
                </a:solidFill>
                <a:uFill>
                  <a:solidFill>
                    <a:srgbClr val="0E2233"/>
                  </a:solidFill>
                </a:uFill>
                <a:latin typeface="Helvetica Neue"/>
                <a:ea typeface="Helvetica Neue"/>
                <a:cs typeface="Helvetica Neue"/>
                <a:sym typeface="Helvetica Neue"/>
              </a:rPr>
              <a:t>Grenfel</a:t>
            </a:r>
            <a:r>
              <a:rPr sz="2100" dirty="0">
                <a:solidFill>
                  <a:srgbClr val="53585F"/>
                </a:solidFill>
                <a:uFill>
                  <a:solidFill>
                    <a:srgbClr val="0E2233"/>
                  </a:solidFill>
                </a:uFill>
                <a:latin typeface="Helvetica Neue"/>
                <a:ea typeface="Helvetica Neue"/>
                <a:cs typeface="Helvetica Neue"/>
                <a:sym typeface="Helvetica Neue"/>
              </a:rPr>
              <a:t>, a soldier who worked in the military forces in Canada, returns to the farm, </a:t>
            </a:r>
            <a:r>
              <a:rPr sz="2100" dirty="0" smtClean="0">
                <a:solidFill>
                  <a:srgbClr val="53585F"/>
                </a:solidFill>
                <a:uFill>
                  <a:solidFill>
                    <a:srgbClr val="0E2233"/>
                  </a:solidFill>
                </a:uFill>
                <a:latin typeface="Helvetica Neue"/>
                <a:ea typeface="Helvetica Neue"/>
                <a:cs typeface="Helvetica Neue"/>
                <a:sym typeface="Helvetica Neue"/>
              </a:rPr>
              <a:t>once </a:t>
            </a:r>
            <a:r>
              <a:rPr sz="2100" dirty="0">
                <a:solidFill>
                  <a:srgbClr val="53585F"/>
                </a:solidFill>
                <a:uFill>
                  <a:solidFill>
                    <a:srgbClr val="0E2233"/>
                  </a:solidFill>
                </a:uFill>
                <a:latin typeface="Helvetica Neue"/>
                <a:ea typeface="Helvetica Neue"/>
                <a:cs typeface="Helvetica Neue"/>
                <a:sym typeface="Helvetica Neue"/>
              </a:rPr>
              <a:t>owned by his grandfather. </a:t>
            </a:r>
            <a:r>
              <a:rPr sz="2100" dirty="0" err="1" smtClean="0">
                <a:solidFill>
                  <a:srgbClr val="53585F"/>
                </a:solidFill>
                <a:uFill>
                  <a:solidFill>
                    <a:srgbClr val="0E2233"/>
                  </a:solidFill>
                </a:uFill>
                <a:latin typeface="Helvetica Neue"/>
                <a:ea typeface="Helvetica Neue"/>
                <a:cs typeface="Helvetica Neue"/>
                <a:sym typeface="Helvetica Neue"/>
              </a:rPr>
              <a:t>Bandford</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allows him to stay with them for some days, until he finds another place to live.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Both </a:t>
            </a:r>
            <a:r>
              <a:rPr lang="it-IT" sz="2100" dirty="0" err="1" smtClean="0">
                <a:solidFill>
                  <a:srgbClr val="53585F"/>
                </a:solidFill>
                <a:uFill>
                  <a:solidFill>
                    <a:srgbClr val="0E2233"/>
                  </a:solidFill>
                </a:uFill>
                <a:latin typeface="Helvetica Neue"/>
                <a:ea typeface="Helvetica Neue"/>
                <a:cs typeface="Helvetica Neue"/>
                <a:sym typeface="Helvetica Neue"/>
              </a:rPr>
              <a:t>young</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women</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are </a:t>
            </a:r>
            <a:r>
              <a:rPr sz="2100" dirty="0">
                <a:solidFill>
                  <a:srgbClr val="53585F"/>
                </a:solidFill>
                <a:uFill>
                  <a:solidFill>
                    <a:srgbClr val="0E2233"/>
                  </a:solidFill>
                </a:uFill>
                <a:latin typeface="Helvetica Neue"/>
                <a:ea typeface="Helvetica Neue"/>
                <a:cs typeface="Helvetica Neue"/>
                <a:sym typeface="Helvetica Neue"/>
              </a:rPr>
              <a:t>charmed by his boyish vigor, but Nellie, in particular, identifies him with the fox.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Henry ask</a:t>
            </a:r>
            <a:r>
              <a:rPr lang="it-IT" sz="2100" dirty="0" smtClean="0">
                <a:solidFill>
                  <a:srgbClr val="53585F"/>
                </a:solidFill>
                <a:uFill>
                  <a:solidFill>
                    <a:srgbClr val="0E2233"/>
                  </a:solidFill>
                </a:uFill>
                <a:latin typeface="Helvetica Neue"/>
                <a:ea typeface="Helvetica Neue"/>
                <a:cs typeface="Helvetica Neue"/>
                <a:sym typeface="Helvetica Neue"/>
              </a:rPr>
              <a:t>s</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March to marry him, she </a:t>
            </a:r>
            <a:r>
              <a:rPr sz="2100" dirty="0" smtClean="0">
                <a:solidFill>
                  <a:srgbClr val="53585F"/>
                </a:solidFill>
                <a:uFill>
                  <a:solidFill>
                    <a:srgbClr val="0E2233"/>
                  </a:solidFill>
                </a:uFill>
                <a:latin typeface="Helvetica Neue"/>
                <a:ea typeface="Helvetica Neue"/>
                <a:cs typeface="Helvetica Neue"/>
                <a:sym typeface="Helvetica Neue"/>
              </a:rPr>
              <a:t>agree</a:t>
            </a:r>
            <a:r>
              <a:rPr lang="it-IT" sz="2100" dirty="0" smtClean="0">
                <a:solidFill>
                  <a:srgbClr val="53585F"/>
                </a:solidFill>
                <a:uFill>
                  <a:solidFill>
                    <a:srgbClr val="0E2233"/>
                  </a:solidFill>
                </a:uFill>
                <a:latin typeface="Helvetica Neue"/>
                <a:ea typeface="Helvetica Neue"/>
                <a:cs typeface="Helvetica Neue"/>
                <a:sym typeface="Helvetica Neue"/>
              </a:rPr>
              <a:t>s</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and </a:t>
            </a:r>
            <a:r>
              <a:rPr sz="2100" dirty="0" err="1">
                <a:solidFill>
                  <a:srgbClr val="53585F"/>
                </a:solidFill>
                <a:uFill>
                  <a:solidFill>
                    <a:srgbClr val="0E2233"/>
                  </a:solidFill>
                </a:uFill>
                <a:latin typeface="Helvetica Neue"/>
                <a:ea typeface="Helvetica Neue"/>
                <a:cs typeface="Helvetica Neue"/>
                <a:sym typeface="Helvetica Neue"/>
              </a:rPr>
              <a:t>Bandford</a:t>
            </a:r>
            <a:r>
              <a:rPr sz="2100" dirty="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ha</a:t>
            </a:r>
            <a:r>
              <a:rPr lang="it-IT" sz="2100" dirty="0" smtClean="0">
                <a:solidFill>
                  <a:srgbClr val="53585F"/>
                </a:solidFill>
                <a:uFill>
                  <a:solidFill>
                    <a:srgbClr val="0E2233"/>
                  </a:solidFill>
                </a:uFill>
                <a:latin typeface="Helvetica Neue"/>
                <a:ea typeface="Helvetica Neue"/>
                <a:cs typeface="Helvetica Neue"/>
                <a:sym typeface="Helvetica Neue"/>
              </a:rPr>
              <a:t>s</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to deal with </a:t>
            </a:r>
            <a:r>
              <a:rPr sz="2100" dirty="0" err="1" smtClean="0">
                <a:solidFill>
                  <a:srgbClr val="53585F"/>
                </a:solidFill>
                <a:uFill>
                  <a:solidFill>
                    <a:srgbClr val="0E2233"/>
                  </a:solidFill>
                </a:uFill>
                <a:latin typeface="Helvetica Neue"/>
                <a:ea typeface="Helvetica Neue"/>
                <a:cs typeface="Helvetica Neue"/>
                <a:sym typeface="Helvetica Neue"/>
              </a:rPr>
              <a:t>th</a:t>
            </a:r>
            <a:r>
              <a:rPr lang="it-IT" sz="2100" dirty="0" smtClean="0">
                <a:solidFill>
                  <a:srgbClr val="53585F"/>
                </a:solidFill>
                <a:uFill>
                  <a:solidFill>
                    <a:srgbClr val="0E2233"/>
                  </a:solidFill>
                </a:uFill>
                <a:latin typeface="Helvetica Neue"/>
                <a:ea typeface="Helvetica Neue"/>
                <a:cs typeface="Helvetica Neue"/>
                <a:sym typeface="Helvetica Neue"/>
              </a:rPr>
              <a:t>e</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unwanted piece of news. The lady tries to make March </a:t>
            </a:r>
            <a:r>
              <a:rPr sz="2100" dirty="0" smtClean="0">
                <a:solidFill>
                  <a:srgbClr val="53585F"/>
                </a:solidFill>
                <a:uFill>
                  <a:solidFill>
                    <a:srgbClr val="0E2233"/>
                  </a:solidFill>
                </a:uFill>
                <a:latin typeface="Helvetica Neue"/>
                <a:ea typeface="Helvetica Neue"/>
                <a:cs typeface="Helvetica Neue"/>
                <a:sym typeface="Helvetica Neue"/>
              </a:rPr>
              <a:t>change </a:t>
            </a:r>
            <a:r>
              <a:rPr sz="2100" dirty="0">
                <a:solidFill>
                  <a:srgbClr val="53585F"/>
                </a:solidFill>
                <a:uFill>
                  <a:solidFill>
                    <a:srgbClr val="0E2233"/>
                  </a:solidFill>
                </a:uFill>
                <a:latin typeface="Helvetica Neue"/>
                <a:ea typeface="Helvetica Neue"/>
                <a:cs typeface="Helvetica Neue"/>
                <a:sym typeface="Helvetica Neue"/>
              </a:rPr>
              <a:t>her idea and behaves rudely to make the boy leave.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Henry </a:t>
            </a:r>
            <a:r>
              <a:rPr sz="2100" dirty="0">
                <a:solidFill>
                  <a:srgbClr val="53585F"/>
                </a:solidFill>
                <a:uFill>
                  <a:solidFill>
                    <a:srgbClr val="0E2233"/>
                  </a:solidFill>
                </a:uFill>
                <a:latin typeface="Helvetica Neue"/>
                <a:ea typeface="Helvetica Neue"/>
                <a:cs typeface="Helvetica Neue"/>
                <a:sym typeface="Helvetica Neue"/>
              </a:rPr>
              <a:t>kills the fox and </a:t>
            </a:r>
            <a:r>
              <a:rPr sz="2100" dirty="0" smtClean="0">
                <a:solidFill>
                  <a:srgbClr val="53585F"/>
                </a:solidFill>
                <a:uFill>
                  <a:solidFill>
                    <a:srgbClr val="0E2233"/>
                  </a:solidFill>
                </a:uFill>
                <a:latin typeface="Helvetica Neue"/>
                <a:ea typeface="Helvetica Neue"/>
                <a:cs typeface="Helvetica Neue"/>
                <a:sym typeface="Helvetica Neue"/>
              </a:rPr>
              <a:t>goes </a:t>
            </a:r>
            <a:r>
              <a:rPr sz="2100" dirty="0">
                <a:solidFill>
                  <a:srgbClr val="53585F"/>
                </a:solidFill>
                <a:uFill>
                  <a:solidFill>
                    <a:srgbClr val="0E2233"/>
                  </a:solidFill>
                </a:uFill>
                <a:latin typeface="Helvetica Neue"/>
                <a:ea typeface="Helvetica Neue"/>
                <a:cs typeface="Helvetica Neue"/>
                <a:sym typeface="Helvetica Neue"/>
              </a:rPr>
              <a:t>back to war. After </a:t>
            </a:r>
            <a:r>
              <a:rPr lang="it-IT" sz="2100" dirty="0" smtClean="0">
                <a:solidFill>
                  <a:srgbClr val="53585F"/>
                </a:solidFill>
                <a:uFill>
                  <a:solidFill>
                    <a:srgbClr val="0E2233"/>
                  </a:solidFill>
                </a:uFill>
                <a:latin typeface="Helvetica Neue"/>
                <a:ea typeface="Helvetica Neue"/>
                <a:cs typeface="Helvetica Neue"/>
                <a:sym typeface="Helvetica Neue"/>
              </a:rPr>
              <a:t>a </a:t>
            </a:r>
            <a:r>
              <a:rPr sz="2100" dirty="0" smtClean="0">
                <a:solidFill>
                  <a:srgbClr val="53585F"/>
                </a:solidFill>
                <a:uFill>
                  <a:solidFill>
                    <a:srgbClr val="0E2233"/>
                  </a:solidFill>
                </a:uFill>
                <a:latin typeface="Helvetica Neue"/>
                <a:ea typeface="Helvetica Neue"/>
                <a:cs typeface="Helvetica Neue"/>
                <a:sym typeface="Helvetica Neue"/>
              </a:rPr>
              <a:t>few </a:t>
            </a:r>
            <a:r>
              <a:rPr sz="2100" dirty="0">
                <a:solidFill>
                  <a:srgbClr val="53585F"/>
                </a:solidFill>
                <a:uFill>
                  <a:solidFill>
                    <a:srgbClr val="0E2233"/>
                  </a:solidFill>
                </a:uFill>
                <a:latin typeface="Helvetica Neue"/>
                <a:ea typeface="Helvetica Neue"/>
                <a:cs typeface="Helvetica Neue"/>
                <a:sym typeface="Helvetica Neue"/>
              </a:rPr>
              <a:t>days he receives a letter from March, where she writes she cannot marry him because she loves </a:t>
            </a:r>
            <a:r>
              <a:rPr sz="2100" dirty="0" err="1">
                <a:solidFill>
                  <a:srgbClr val="53585F"/>
                </a:solidFill>
                <a:uFill>
                  <a:solidFill>
                    <a:srgbClr val="0E2233"/>
                  </a:solidFill>
                </a:uFill>
                <a:latin typeface="Helvetica Neue"/>
                <a:ea typeface="Helvetica Neue"/>
                <a:cs typeface="Helvetica Neue"/>
                <a:sym typeface="Helvetica Neue"/>
              </a:rPr>
              <a:t>Bandford</a:t>
            </a:r>
            <a:r>
              <a:rPr sz="2100" dirty="0">
                <a:solidFill>
                  <a:srgbClr val="53585F"/>
                </a:solidFill>
                <a:uFill>
                  <a:solidFill>
                    <a:srgbClr val="0E2233"/>
                  </a:solidFill>
                </a:uFill>
                <a:latin typeface="Helvetica Neue"/>
                <a:ea typeface="Helvetica Neue"/>
                <a:cs typeface="Helvetica Neue"/>
                <a:sym typeface="Helvetica Neue"/>
              </a:rPr>
              <a:t>. He asks </a:t>
            </a:r>
            <a:r>
              <a:rPr sz="2100" dirty="0" smtClean="0">
                <a:solidFill>
                  <a:srgbClr val="53585F"/>
                </a:solidFill>
                <a:uFill>
                  <a:solidFill>
                    <a:srgbClr val="0E2233"/>
                  </a:solidFill>
                </a:uFill>
                <a:latin typeface="Helvetica Neue"/>
                <a:ea typeface="Helvetica Neue"/>
                <a:cs typeface="Helvetica Neue"/>
                <a:sym typeface="Helvetica Neue"/>
              </a:rPr>
              <a:t>his captain</a:t>
            </a:r>
            <a:r>
              <a:rPr lang="it-IT" sz="2100" dirty="0" smtClean="0">
                <a:solidFill>
                  <a:srgbClr val="53585F"/>
                </a:solidFill>
                <a:uFill>
                  <a:solidFill>
                    <a:srgbClr val="0E2233"/>
                  </a:solidFill>
                </a:uFill>
                <a:latin typeface="Helvetica Neue"/>
                <a:ea typeface="Helvetica Neue"/>
                <a:cs typeface="Helvetica Neue"/>
                <a:sym typeface="Helvetica Neue"/>
              </a:rPr>
              <a:t> for </a:t>
            </a:r>
            <a:r>
              <a:rPr lang="it-IT" sz="2100" dirty="0" err="1" smtClean="0">
                <a:solidFill>
                  <a:srgbClr val="53585F"/>
                </a:solidFill>
                <a:uFill>
                  <a:solidFill>
                    <a:srgbClr val="0E2233"/>
                  </a:solidFill>
                </a:uFill>
                <a:latin typeface="Helvetica Neue"/>
                <a:ea typeface="Helvetica Neue"/>
                <a:cs typeface="Helvetica Neue"/>
                <a:sym typeface="Helvetica Neue"/>
              </a:rPr>
              <a:t>permission</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to return to the farm.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lang="it-IT" sz="2100" dirty="0" smtClean="0">
                <a:solidFill>
                  <a:srgbClr val="53585F"/>
                </a:solidFill>
                <a:uFill>
                  <a:solidFill>
                    <a:srgbClr val="0E2233"/>
                  </a:solidFill>
                </a:uFill>
                <a:latin typeface="Helvetica Neue"/>
                <a:ea typeface="Helvetica Neue"/>
                <a:cs typeface="Helvetica Neue"/>
                <a:sym typeface="Helvetica Neue"/>
              </a:rPr>
              <a:t>Once </a:t>
            </a:r>
            <a:r>
              <a:rPr lang="it-IT" sz="2100" dirty="0" err="1" smtClean="0">
                <a:solidFill>
                  <a:srgbClr val="53585F"/>
                </a:solidFill>
                <a:uFill>
                  <a:solidFill>
                    <a:srgbClr val="0E2233"/>
                  </a:solidFill>
                </a:uFill>
                <a:latin typeface="Helvetica Neue"/>
                <a:ea typeface="Helvetica Neue"/>
                <a:cs typeface="Helvetica Neue"/>
                <a:sym typeface="Helvetica Neue"/>
              </a:rPr>
              <a:t>there</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he </a:t>
            </a:r>
            <a:r>
              <a:rPr sz="2100" dirty="0">
                <a:solidFill>
                  <a:srgbClr val="53585F"/>
                </a:solidFill>
                <a:uFill>
                  <a:solidFill>
                    <a:srgbClr val="0E2233"/>
                  </a:solidFill>
                </a:uFill>
                <a:latin typeface="Helvetica Neue"/>
                <a:ea typeface="Helvetica Neue"/>
                <a:cs typeface="Helvetica Neue"/>
                <a:sym typeface="Helvetica Neue"/>
              </a:rPr>
              <a:t>kills </a:t>
            </a:r>
            <a:r>
              <a:rPr sz="2100" dirty="0" err="1">
                <a:solidFill>
                  <a:srgbClr val="53585F"/>
                </a:solidFill>
                <a:uFill>
                  <a:solidFill>
                    <a:srgbClr val="0E2233"/>
                  </a:solidFill>
                </a:uFill>
                <a:latin typeface="Helvetica Neue"/>
                <a:ea typeface="Helvetica Neue"/>
                <a:cs typeface="Helvetica Neue"/>
                <a:sym typeface="Helvetica Neue"/>
              </a:rPr>
              <a:t>Bandford</a:t>
            </a:r>
            <a:r>
              <a:rPr sz="2100" dirty="0">
                <a:solidFill>
                  <a:srgbClr val="53585F"/>
                </a:solidFill>
                <a:uFill>
                  <a:solidFill>
                    <a:srgbClr val="0E2233"/>
                  </a:solidFill>
                </a:uFill>
                <a:latin typeface="Helvetica Neue"/>
                <a:ea typeface="Helvetica Neue"/>
                <a:cs typeface="Helvetica Neue"/>
                <a:sym typeface="Helvetica Neue"/>
              </a:rPr>
              <a:t> and </a:t>
            </a:r>
            <a:r>
              <a:rPr sz="2100" dirty="0" err="1" smtClean="0">
                <a:solidFill>
                  <a:srgbClr val="53585F"/>
                </a:solidFill>
                <a:uFill>
                  <a:solidFill>
                    <a:srgbClr val="0E2233"/>
                  </a:solidFill>
                </a:uFill>
                <a:latin typeface="Helvetica Neue"/>
                <a:ea typeface="Helvetica Neue"/>
                <a:cs typeface="Helvetica Neue"/>
                <a:sym typeface="Helvetica Neue"/>
              </a:rPr>
              <a:t>marr</a:t>
            </a:r>
            <a:r>
              <a:rPr lang="it-IT" sz="2100" dirty="0" err="1" smtClean="0">
                <a:solidFill>
                  <a:srgbClr val="53585F"/>
                </a:solidFill>
                <a:uFill>
                  <a:solidFill>
                    <a:srgbClr val="0E2233"/>
                  </a:solidFill>
                </a:uFill>
                <a:latin typeface="Helvetica Neue"/>
                <a:ea typeface="Helvetica Neue"/>
                <a:cs typeface="Helvetica Neue"/>
                <a:sym typeface="Helvetica Neue"/>
              </a:rPr>
              <a:t>ies</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March.</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1029792" y="266700"/>
            <a:ext cx="10933608" cy="1441748"/>
          </a:xfrm>
          <a:prstGeom prst="rect">
            <a:avLst/>
          </a:prstGeom>
        </p:spPr>
        <p:txBody>
          <a:bodyPr/>
          <a:lstStyle>
            <a:lvl1pPr algn="ctr">
              <a:defRPr>
                <a:solidFill>
                  <a:srgbClr val="577198"/>
                </a:solidFill>
              </a:defRPr>
            </a:lvl1pPr>
          </a:lstStyle>
          <a:p>
            <a:pPr lvl="0">
              <a:defRPr sz="1800">
                <a:solidFill>
                  <a:srgbClr val="000000"/>
                </a:solidFill>
              </a:defRPr>
            </a:pPr>
            <a:r>
              <a:rPr sz="7200" cap="all" dirty="0">
                <a:solidFill>
                  <a:srgbClr val="577198"/>
                </a:solidFill>
              </a:rPr>
              <a:t>Main themes</a:t>
            </a:r>
          </a:p>
        </p:txBody>
      </p:sp>
      <p:sp>
        <p:nvSpPr>
          <p:cNvPr id="75" name="Shape 75"/>
          <p:cNvSpPr/>
          <p:nvPr/>
        </p:nvSpPr>
        <p:spPr>
          <a:xfrm>
            <a:off x="638421" y="1870563"/>
            <a:ext cx="11727958" cy="71045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59291" lvl="0" indent="-259291" algn="l">
              <a:spcBef>
                <a:spcPts val="2800"/>
              </a:spcBef>
              <a:buSzPct val="40000"/>
              <a:buBlip>
                <a:blip r:embed="rId2"/>
              </a:buBlip>
              <a:defRPr sz="1800">
                <a:solidFill>
                  <a:srgbClr val="000000"/>
                </a:solidFill>
              </a:defRPr>
            </a:pPr>
            <a:r>
              <a:rPr sz="2100" i="1" dirty="0">
                <a:solidFill>
                  <a:srgbClr val="53585F"/>
                </a:solidFill>
                <a:uFill>
                  <a:solidFill>
                    <a:srgbClr val="0E2233"/>
                  </a:solidFill>
                </a:uFill>
                <a:latin typeface="Helvetica Neue"/>
                <a:ea typeface="Helvetica Neue"/>
                <a:cs typeface="Helvetica Neue"/>
                <a:sym typeface="Helvetica Neue"/>
              </a:rPr>
              <a:t>Love and friendship</a:t>
            </a:r>
            <a:r>
              <a:rPr sz="2100" dirty="0">
                <a:solidFill>
                  <a:srgbClr val="53585F"/>
                </a:solidFill>
                <a:uFill>
                  <a:solidFill>
                    <a:srgbClr val="0E2233"/>
                  </a:solidFill>
                </a:uFill>
                <a:latin typeface="Helvetica Neue"/>
                <a:ea typeface="Helvetica Neue"/>
                <a:cs typeface="Helvetica Neue"/>
                <a:sym typeface="Helvetica Neue"/>
              </a:rPr>
              <a:t>: the novel makes the reader think about interpersonal relationships, based on jealousy, loyalty, fidelity, submission and more;</a:t>
            </a:r>
          </a:p>
          <a:p>
            <a:pPr marL="259291" lvl="0" indent="-259291" algn="l">
              <a:spcBef>
                <a:spcPts val="2800"/>
              </a:spcBef>
              <a:buSzPct val="40000"/>
              <a:buBlip>
                <a:blip r:embed="rId2"/>
              </a:buBlip>
              <a:defRPr sz="1800">
                <a:solidFill>
                  <a:srgbClr val="000000"/>
                </a:solidFill>
              </a:defRPr>
            </a:pPr>
            <a:r>
              <a:rPr sz="2100" i="1" dirty="0">
                <a:solidFill>
                  <a:srgbClr val="53585F"/>
                </a:solidFill>
                <a:uFill>
                  <a:solidFill>
                    <a:srgbClr val="0E2233"/>
                  </a:solidFill>
                </a:uFill>
                <a:latin typeface="Helvetica Neue"/>
                <a:ea typeface="Helvetica Neue"/>
                <a:cs typeface="Helvetica Neue"/>
                <a:sym typeface="Helvetica Neue"/>
              </a:rPr>
              <a:t>Female emancipation</a:t>
            </a:r>
            <a:r>
              <a:rPr sz="2100" dirty="0">
                <a:solidFill>
                  <a:srgbClr val="53585F"/>
                </a:solidFill>
                <a:uFill>
                  <a:solidFill>
                    <a:srgbClr val="0E2233"/>
                  </a:solidFill>
                </a:uFill>
                <a:latin typeface="Helvetica Neue"/>
                <a:ea typeface="Helvetica Neue"/>
                <a:cs typeface="Helvetica Neue"/>
                <a:sym typeface="Helvetica Neue"/>
              </a:rPr>
              <a:t>: March and Bedford </a:t>
            </a:r>
            <a:r>
              <a:rPr lang="it-IT" sz="2100" dirty="0" err="1" smtClean="0">
                <a:solidFill>
                  <a:srgbClr val="53585F"/>
                </a:solidFill>
                <a:uFill>
                  <a:solidFill>
                    <a:srgbClr val="0E2233"/>
                  </a:solidFill>
                </a:uFill>
                <a:latin typeface="Helvetica Neue"/>
                <a:ea typeface="Helvetica Neue"/>
                <a:cs typeface="Helvetica Neue"/>
                <a:sym typeface="Helvetica Neue"/>
              </a:rPr>
              <a:t>think</a:t>
            </a:r>
            <a:r>
              <a:rPr lang="it-IT" sz="2100" dirty="0" smtClean="0">
                <a:solidFill>
                  <a:srgbClr val="53585F"/>
                </a:solidFill>
                <a:uFill>
                  <a:solidFill>
                    <a:srgbClr val="0E2233"/>
                  </a:solidFill>
                </a:uFill>
                <a:latin typeface="Helvetica Neue"/>
                <a:ea typeface="Helvetica Neue"/>
                <a:cs typeface="Helvetica Neue"/>
                <a:sym typeface="Helvetica Neue"/>
              </a:rPr>
              <a:t> they </a:t>
            </a:r>
            <a:r>
              <a:rPr sz="2100" dirty="0" smtClean="0">
                <a:solidFill>
                  <a:srgbClr val="53585F"/>
                </a:solidFill>
                <a:uFill>
                  <a:solidFill>
                    <a:srgbClr val="0E2233"/>
                  </a:solidFill>
                </a:uFill>
                <a:latin typeface="Helvetica Neue"/>
                <a:ea typeface="Helvetica Neue"/>
                <a:cs typeface="Helvetica Neue"/>
                <a:sym typeface="Helvetica Neue"/>
              </a:rPr>
              <a:t>do </a:t>
            </a:r>
            <a:r>
              <a:rPr sz="2100" dirty="0">
                <a:solidFill>
                  <a:srgbClr val="53585F"/>
                </a:solidFill>
                <a:uFill>
                  <a:solidFill>
                    <a:srgbClr val="0E2233"/>
                  </a:solidFill>
                </a:uFill>
                <a:latin typeface="Helvetica Neue"/>
                <a:ea typeface="Helvetica Neue"/>
                <a:cs typeface="Helvetica Neue"/>
                <a:sym typeface="Helvetica Neue"/>
              </a:rPr>
              <a:t>not need any male figure in their life because they are able to do what they need to survive on their own;</a:t>
            </a:r>
          </a:p>
          <a:p>
            <a:pPr marL="259291" lvl="0" indent="-259291" algn="l">
              <a:spcBef>
                <a:spcPts val="2800"/>
              </a:spcBef>
              <a:buSzPct val="40000"/>
              <a:buBlip>
                <a:blip r:embed="rId2"/>
              </a:buBlip>
              <a:defRPr sz="1800">
                <a:solidFill>
                  <a:srgbClr val="000000"/>
                </a:solidFill>
              </a:defRPr>
            </a:pPr>
            <a:r>
              <a:rPr sz="2100" i="1" dirty="0">
                <a:solidFill>
                  <a:srgbClr val="53585F"/>
                </a:solidFill>
                <a:uFill>
                  <a:solidFill>
                    <a:srgbClr val="0E2233"/>
                  </a:solidFill>
                </a:uFill>
                <a:latin typeface="Helvetica Neue"/>
                <a:ea typeface="Helvetica Neue"/>
                <a:cs typeface="Helvetica Neue"/>
                <a:sym typeface="Helvetica Neue"/>
              </a:rPr>
              <a:t>Gender</a:t>
            </a:r>
            <a:r>
              <a:rPr sz="2100" dirty="0">
                <a:solidFill>
                  <a:srgbClr val="53585F"/>
                </a:solidFill>
                <a:uFill>
                  <a:solidFill>
                    <a:srgbClr val="0E2233"/>
                  </a:solidFill>
                </a:uFill>
                <a:latin typeface="Helvetica Neue"/>
                <a:ea typeface="Helvetica Neue"/>
                <a:cs typeface="Helvetica Neue"/>
                <a:sym typeface="Helvetica Neue"/>
              </a:rPr>
              <a:t>: there is a female environment. The two ladies, living without male company, suggest particular qualities. </a:t>
            </a:r>
            <a:r>
              <a:rPr lang="it-IT" sz="2100" dirty="0">
                <a:solidFill>
                  <a:srgbClr val="53585F"/>
                </a:solidFill>
                <a:uFill>
                  <a:solidFill>
                    <a:srgbClr val="0E2233"/>
                  </a:solidFill>
                </a:uFill>
                <a:latin typeface="Helvetica Neue"/>
                <a:ea typeface="Helvetica Neue"/>
                <a:cs typeface="Helvetica Neue"/>
                <a:sym typeface="Helvetica Neue"/>
              </a:rPr>
              <a:t/>
            </a:r>
            <a:br>
              <a:rPr lang="it-IT" sz="2100" dirty="0">
                <a:solidFill>
                  <a:srgbClr val="53585F"/>
                </a:solidFill>
                <a:uFill>
                  <a:solidFill>
                    <a:srgbClr val="0E2233"/>
                  </a:solidFill>
                </a:uFill>
                <a:latin typeface="Helvetica Neue"/>
                <a:ea typeface="Helvetica Neue"/>
                <a:cs typeface="Helvetica Neue"/>
                <a:sym typeface="Helvetica Neue"/>
              </a:rPr>
            </a:br>
            <a:r>
              <a:rPr sz="2100" dirty="0" smtClean="0">
                <a:solidFill>
                  <a:srgbClr val="53585F"/>
                </a:solidFill>
                <a:uFill>
                  <a:solidFill>
                    <a:srgbClr val="0E2233"/>
                  </a:solidFill>
                </a:uFill>
                <a:latin typeface="Helvetica Neue"/>
                <a:ea typeface="Helvetica Neue"/>
                <a:cs typeface="Helvetica Neue"/>
                <a:sym typeface="Helvetica Neue"/>
              </a:rPr>
              <a:t>Firstly</a:t>
            </a:r>
            <a:r>
              <a:rPr sz="2100" dirty="0">
                <a:solidFill>
                  <a:srgbClr val="53585F"/>
                </a:solidFill>
                <a:uFill>
                  <a:solidFill>
                    <a:srgbClr val="0E2233"/>
                  </a:solidFill>
                </a:uFill>
                <a:latin typeface="Helvetica Neue"/>
                <a:ea typeface="Helvetica Neue"/>
                <a:cs typeface="Helvetica Neue"/>
                <a:sym typeface="Helvetica Neue"/>
              </a:rPr>
              <a:t>, the reader </a:t>
            </a:r>
            <a:r>
              <a:rPr sz="2100" dirty="0" smtClean="0">
                <a:solidFill>
                  <a:srgbClr val="53585F"/>
                </a:solidFill>
                <a:uFill>
                  <a:solidFill>
                    <a:srgbClr val="0E2233"/>
                  </a:solidFill>
                </a:uFill>
                <a:latin typeface="Helvetica Neue"/>
                <a:ea typeface="Helvetica Neue"/>
                <a:cs typeface="Helvetica Neue"/>
                <a:sym typeface="Helvetica Neue"/>
              </a:rPr>
              <a:t>can</a:t>
            </a:r>
            <a:r>
              <a:rPr lang="it-IT" sz="2100" dirty="0">
                <a:solidFill>
                  <a:srgbClr val="53585F"/>
                </a:solidFill>
                <a:uFill>
                  <a:solidFill>
                    <a:srgbClr val="0E2233"/>
                  </a:solidFill>
                </a:uFill>
                <a:latin typeface="Helvetica Neue"/>
                <a:ea typeface="Helvetica Neue"/>
                <a:cs typeface="Helvetica Neue"/>
                <a:sym typeface="Helvetica Neue"/>
              </a:rPr>
              <a:t> understand</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there are different roles (March </a:t>
            </a:r>
            <a:r>
              <a:rPr lang="it-IT" sz="2100" dirty="0" smtClean="0">
                <a:solidFill>
                  <a:srgbClr val="53585F"/>
                </a:solidFill>
                <a:uFill>
                  <a:solidFill>
                    <a:srgbClr val="0E2233"/>
                  </a:solidFill>
                </a:uFill>
                <a:latin typeface="Helvetica Neue"/>
                <a:ea typeface="Helvetica Neue"/>
                <a:cs typeface="Helvetica Neue"/>
                <a:sym typeface="Helvetica Neue"/>
              </a:rPr>
              <a:t>en</a:t>
            </a:r>
            <a:r>
              <a:rPr sz="2100" dirty="0" smtClean="0">
                <a:solidFill>
                  <a:srgbClr val="53585F"/>
                </a:solidFill>
                <a:uFill>
                  <a:solidFill>
                    <a:srgbClr val="0E2233"/>
                  </a:solidFill>
                </a:uFill>
                <a:latin typeface="Helvetica Neue"/>
                <a:ea typeface="Helvetica Neue"/>
                <a:cs typeface="Helvetica Neue"/>
                <a:sym typeface="Helvetica Neue"/>
              </a:rPr>
              <a:t>bodies </a:t>
            </a:r>
            <a:r>
              <a:rPr sz="2100" dirty="0">
                <a:solidFill>
                  <a:srgbClr val="53585F"/>
                </a:solidFill>
                <a:uFill>
                  <a:solidFill>
                    <a:srgbClr val="0E2233"/>
                  </a:solidFill>
                </a:uFill>
                <a:latin typeface="Helvetica Neue"/>
                <a:ea typeface="Helvetica Neue"/>
                <a:cs typeface="Helvetica Neue"/>
                <a:sym typeface="Helvetica Neue"/>
              </a:rPr>
              <a:t>the male figure, </a:t>
            </a:r>
            <a:r>
              <a:rPr sz="2100" dirty="0" err="1">
                <a:solidFill>
                  <a:srgbClr val="53585F"/>
                </a:solidFill>
                <a:uFill>
                  <a:solidFill>
                    <a:srgbClr val="0E2233"/>
                  </a:solidFill>
                </a:uFill>
                <a:latin typeface="Helvetica Neue"/>
                <a:ea typeface="Helvetica Neue"/>
                <a:cs typeface="Helvetica Neue"/>
                <a:sym typeface="Helvetica Neue"/>
              </a:rPr>
              <a:t>Bandford</a:t>
            </a:r>
            <a:r>
              <a:rPr sz="2100" dirty="0">
                <a:solidFill>
                  <a:srgbClr val="53585F"/>
                </a:solidFill>
                <a:uFill>
                  <a:solidFill>
                    <a:srgbClr val="0E2233"/>
                  </a:solidFill>
                </a:uFill>
                <a:latin typeface="Helvetica Neue"/>
                <a:ea typeface="Helvetica Neue"/>
                <a:cs typeface="Helvetica Neue"/>
                <a:sym typeface="Helvetica Neue"/>
              </a:rPr>
              <a:t> is the house-lady</a:t>
            </a:r>
            <a:r>
              <a:rPr sz="2100" dirty="0" smtClean="0">
                <a:solidFill>
                  <a:srgbClr val="53585F"/>
                </a:solidFill>
                <a:uFill>
                  <a:solidFill>
                    <a:srgbClr val="0E2233"/>
                  </a:solidFill>
                </a:uFill>
                <a:latin typeface="Helvetica Neue"/>
                <a:ea typeface="Helvetica Neue"/>
                <a:cs typeface="Helvetica Neue"/>
                <a:sym typeface="Helvetica Neue"/>
              </a:rPr>
              <a:t>)</a:t>
            </a:r>
            <a:r>
              <a:rPr lang="it-IT" sz="2100" dirty="0">
                <a:solidFill>
                  <a:srgbClr val="53585F"/>
                </a:solidFill>
                <a:uFill>
                  <a:solidFill>
                    <a:srgbClr val="0E2233"/>
                  </a:solidFill>
                </a:uFill>
                <a:latin typeface="Helvetica Neue"/>
                <a:ea typeface="Helvetica Neue"/>
                <a:cs typeface="Helvetica Neue"/>
                <a:sym typeface="Helvetica Neue"/>
              </a:rPr>
              <a:t> </a:t>
            </a:r>
            <a:r>
              <a:rPr lang="it-IT" sz="2100" dirty="0" smtClean="0">
                <a:solidFill>
                  <a:srgbClr val="53585F"/>
                </a:solidFill>
                <a:uFill>
                  <a:solidFill>
                    <a:srgbClr val="0E2233"/>
                  </a:solidFill>
                </a:uFill>
                <a:latin typeface="Helvetica Neue"/>
                <a:ea typeface="Helvetica Neue"/>
                <a:cs typeface="Helvetica Neue"/>
                <a:sym typeface="Helvetica Neue"/>
              </a:rPr>
              <a:t>inside </a:t>
            </a:r>
            <a:r>
              <a:rPr lang="it-IT" sz="2100" dirty="0">
                <a:solidFill>
                  <a:srgbClr val="53585F"/>
                </a:solidFill>
                <a:uFill>
                  <a:solidFill>
                    <a:srgbClr val="0E2233"/>
                  </a:solidFill>
                </a:uFill>
                <a:latin typeface="Helvetica Neue"/>
                <a:ea typeface="Helvetica Neue"/>
                <a:cs typeface="Helvetica Neue"/>
                <a:sym typeface="Helvetica Neue"/>
              </a:rPr>
              <a:t>the </a:t>
            </a:r>
            <a:r>
              <a:rPr lang="it-IT" sz="2100" dirty="0" err="1">
                <a:solidFill>
                  <a:srgbClr val="53585F"/>
                </a:solidFill>
                <a:uFill>
                  <a:solidFill>
                    <a:srgbClr val="0E2233"/>
                  </a:solidFill>
                </a:uFill>
                <a:latin typeface="Helvetica Neue"/>
                <a:ea typeface="Helvetica Neue"/>
                <a:cs typeface="Helvetica Neue"/>
                <a:sym typeface="Helvetica Neue"/>
              </a:rPr>
              <a:t>female</a:t>
            </a:r>
            <a:r>
              <a:rPr lang="it-IT" sz="2100" dirty="0">
                <a:solidFill>
                  <a:srgbClr val="53585F"/>
                </a:solidFill>
                <a:uFill>
                  <a:solidFill>
                    <a:srgbClr val="0E2233"/>
                  </a:solidFill>
                </a:uFill>
                <a:latin typeface="Helvetica Neue"/>
                <a:ea typeface="Helvetica Neue"/>
                <a:cs typeface="Helvetica Neue"/>
                <a:sym typeface="Helvetica Neue"/>
              </a:rPr>
              <a:t> gender</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The two ladies </a:t>
            </a:r>
            <a:r>
              <a:rPr lang="it-IT" sz="2100" dirty="0" err="1" smtClean="0">
                <a:solidFill>
                  <a:srgbClr val="53585F"/>
                </a:solidFill>
                <a:uFill>
                  <a:solidFill>
                    <a:srgbClr val="0E2233"/>
                  </a:solidFill>
                </a:uFill>
                <a:latin typeface="Helvetica Neue"/>
                <a:ea typeface="Helvetica Neue"/>
                <a:cs typeface="Helvetica Neue"/>
                <a:sym typeface="Helvetica Neue"/>
              </a:rPr>
              <a:t>may</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represent</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two</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opposing</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aspects competing </a:t>
            </a:r>
            <a:r>
              <a:rPr sz="2100" dirty="0">
                <a:solidFill>
                  <a:srgbClr val="53585F"/>
                </a:solidFill>
                <a:uFill>
                  <a:solidFill>
                    <a:srgbClr val="0E2233"/>
                  </a:solidFill>
                </a:uFill>
                <a:latin typeface="Helvetica Neue"/>
                <a:ea typeface="Helvetica Neue"/>
                <a:cs typeface="Helvetica Neue"/>
                <a:sym typeface="Helvetica Neue"/>
              </a:rPr>
              <a:t>in </a:t>
            </a:r>
            <a:r>
              <a:rPr lang="it-IT" sz="2100" dirty="0" err="1" smtClean="0">
                <a:solidFill>
                  <a:srgbClr val="53585F"/>
                </a:solidFill>
                <a:uFill>
                  <a:solidFill>
                    <a:srgbClr val="0E2233"/>
                  </a:solidFill>
                </a:uFill>
                <a:latin typeface="Helvetica Neue"/>
                <a:ea typeface="Helvetica Neue"/>
                <a:cs typeface="Helvetica Neue"/>
                <a:sym typeface="Helvetica Neue"/>
              </a:rPr>
              <a:t>women</a:t>
            </a:r>
            <a:r>
              <a:rPr sz="2100" dirty="0" smtClean="0">
                <a:solidFill>
                  <a:srgbClr val="53585F"/>
                </a:solidFill>
                <a:uFill>
                  <a:solidFill>
                    <a:srgbClr val="0E2233"/>
                  </a:solidFill>
                </a:uFill>
                <a:latin typeface="Helvetica Neue"/>
                <a:ea typeface="Helvetica Neue"/>
                <a:cs typeface="Helvetica Neue"/>
                <a:sym typeface="Helvetica Neue"/>
              </a:rPr>
              <a:t>. </a:t>
            </a:r>
            <a:endParaRPr lang="it-IT" sz="2100" dirty="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lang="it-IT" sz="2100" dirty="0" smtClean="0">
                <a:solidFill>
                  <a:srgbClr val="53585F"/>
                </a:solidFill>
                <a:uFill>
                  <a:solidFill>
                    <a:srgbClr val="0E2233"/>
                  </a:solidFill>
                </a:uFill>
                <a:latin typeface="Helvetica Neue"/>
                <a:ea typeface="Helvetica Neue"/>
                <a:cs typeface="Helvetica Neue"/>
                <a:sym typeface="Helvetica Neue"/>
              </a:rPr>
              <a:t>W</a:t>
            </a:r>
            <a:r>
              <a:rPr sz="2100" dirty="0" smtClean="0">
                <a:solidFill>
                  <a:srgbClr val="53585F"/>
                </a:solidFill>
                <a:uFill>
                  <a:solidFill>
                    <a:srgbClr val="0E2233"/>
                  </a:solidFill>
                </a:uFill>
                <a:latin typeface="Helvetica Neue"/>
                <a:ea typeface="Helvetica Neue"/>
                <a:cs typeface="Helvetica Neue"/>
                <a:sym typeface="Helvetica Neue"/>
              </a:rPr>
              <a:t>hen </a:t>
            </a:r>
            <a:r>
              <a:rPr sz="2100" dirty="0">
                <a:solidFill>
                  <a:srgbClr val="53585F"/>
                </a:solidFill>
                <a:uFill>
                  <a:solidFill>
                    <a:srgbClr val="0E2233"/>
                  </a:solidFill>
                </a:uFill>
                <a:latin typeface="Helvetica Neue"/>
                <a:ea typeface="Helvetica Neue"/>
                <a:cs typeface="Helvetica Neue"/>
                <a:sym typeface="Helvetica Neue"/>
              </a:rPr>
              <a:t>Henry goes to the </a:t>
            </a:r>
            <a:r>
              <a:rPr sz="2100" dirty="0" smtClean="0">
                <a:solidFill>
                  <a:srgbClr val="53585F"/>
                </a:solidFill>
                <a:uFill>
                  <a:solidFill>
                    <a:srgbClr val="0E2233"/>
                  </a:solidFill>
                </a:uFill>
                <a:latin typeface="Helvetica Neue"/>
                <a:ea typeface="Helvetica Neue"/>
                <a:cs typeface="Helvetica Neue"/>
                <a:sym typeface="Helvetica Neue"/>
              </a:rPr>
              <a:t>farm</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a </a:t>
            </a:r>
            <a:r>
              <a:rPr sz="2100" dirty="0">
                <a:solidFill>
                  <a:srgbClr val="53585F"/>
                </a:solidFill>
                <a:uFill>
                  <a:solidFill>
                    <a:srgbClr val="0E2233"/>
                  </a:solidFill>
                </a:uFill>
                <a:latin typeface="Helvetica Neue"/>
                <a:ea typeface="Helvetica Neue"/>
                <a:cs typeface="Helvetica Neue"/>
                <a:sym typeface="Helvetica Neue"/>
              </a:rPr>
              <a:t>contrast between the </a:t>
            </a:r>
            <a:r>
              <a:rPr sz="2100" dirty="0" smtClean="0">
                <a:solidFill>
                  <a:srgbClr val="53585F"/>
                </a:solidFill>
                <a:uFill>
                  <a:solidFill>
                    <a:srgbClr val="0E2233"/>
                  </a:solidFill>
                </a:uFill>
                <a:latin typeface="Helvetica Neue"/>
                <a:ea typeface="Helvetica Neue"/>
                <a:cs typeface="Helvetica Neue"/>
                <a:sym typeface="Helvetica Neue"/>
              </a:rPr>
              <a:t>two</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aspects</a:t>
            </a:r>
            <a:r>
              <a:rPr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come</a:t>
            </a:r>
            <a:r>
              <a:rPr lang="it-IT" sz="2100" dirty="0" err="1">
                <a:solidFill>
                  <a:srgbClr val="53585F"/>
                </a:solidFill>
                <a:uFill>
                  <a:solidFill>
                    <a:srgbClr val="0E2233"/>
                  </a:solidFill>
                </a:uFill>
                <a:latin typeface="Helvetica Neue"/>
                <a:ea typeface="Helvetica Neue"/>
                <a:cs typeface="Helvetica Neue"/>
                <a:sym typeface="Helvetica Neue"/>
              </a:rPr>
              <a:t>s</a:t>
            </a:r>
            <a:r>
              <a:rPr lang="it-IT" sz="2100" dirty="0" smtClean="0">
                <a:solidFill>
                  <a:srgbClr val="53585F"/>
                </a:solidFill>
                <a:uFill>
                  <a:solidFill>
                    <a:srgbClr val="0E2233"/>
                  </a:solidFill>
                </a:uFill>
                <a:latin typeface="Helvetica Neue"/>
                <a:ea typeface="Helvetica Neue"/>
                <a:cs typeface="Helvetica Neue"/>
                <a:sym typeface="Helvetica Neue"/>
              </a:rPr>
              <a:t> to life</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Henry feels menaced by the </a:t>
            </a:r>
            <a:r>
              <a:rPr sz="2100" dirty="0" smtClean="0">
                <a:solidFill>
                  <a:srgbClr val="53585F"/>
                </a:solidFill>
                <a:uFill>
                  <a:solidFill>
                    <a:srgbClr val="0E2233"/>
                  </a:solidFill>
                </a:uFill>
                <a:latin typeface="Helvetica Neue"/>
                <a:ea typeface="Helvetica Neue"/>
                <a:cs typeface="Helvetica Neue"/>
                <a:sym typeface="Helvetica Neue"/>
              </a:rPr>
              <a:t>lad</a:t>
            </a:r>
            <a:r>
              <a:rPr lang="it-IT" sz="2100" dirty="0" err="1" smtClean="0">
                <a:solidFill>
                  <a:srgbClr val="53585F"/>
                </a:solidFill>
                <a:uFill>
                  <a:solidFill>
                    <a:srgbClr val="0E2233"/>
                  </a:solidFill>
                </a:uFill>
                <a:latin typeface="Helvetica Neue"/>
                <a:ea typeface="Helvetica Neue"/>
                <a:cs typeface="Helvetica Neue"/>
                <a:sym typeface="Helvetica Neue"/>
              </a:rPr>
              <a:t>ie</a:t>
            </a:r>
            <a:r>
              <a:rPr sz="2100" dirty="0" smtClean="0">
                <a:solidFill>
                  <a:srgbClr val="53585F"/>
                </a:solidFill>
                <a:uFill>
                  <a:solidFill>
                    <a:srgbClr val="0E2233"/>
                  </a:solidFill>
                </a:uFill>
                <a:latin typeface="Helvetica Neue"/>
                <a:ea typeface="Helvetica Neue"/>
                <a:cs typeface="Helvetica Neue"/>
                <a:sym typeface="Helvetica Neue"/>
              </a:rPr>
              <a:t>s</a:t>
            </a:r>
            <a:r>
              <a:rPr sz="2100" dirty="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independence</a:t>
            </a:r>
            <a:endParaRPr sz="2100" dirty="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100" i="1" dirty="0">
                <a:solidFill>
                  <a:srgbClr val="53585F"/>
                </a:solidFill>
                <a:uFill>
                  <a:solidFill>
                    <a:srgbClr val="0E2233"/>
                  </a:solidFill>
                </a:uFill>
                <a:latin typeface="Helvetica Neue"/>
                <a:ea typeface="Helvetica Neue"/>
                <a:cs typeface="Helvetica Neue"/>
                <a:sym typeface="Helvetica Neue"/>
              </a:rPr>
              <a:t>Sexuality</a:t>
            </a:r>
            <a:r>
              <a:rPr sz="2100" dirty="0">
                <a:solidFill>
                  <a:srgbClr val="53585F"/>
                </a:solidFill>
                <a:uFill>
                  <a:solidFill>
                    <a:srgbClr val="0E2233"/>
                  </a:solidFill>
                </a:uFill>
                <a:latin typeface="Helvetica Neue"/>
                <a:ea typeface="Helvetica Neue"/>
                <a:cs typeface="Helvetica Neue"/>
                <a:sym typeface="Helvetica Neue"/>
              </a:rPr>
              <a:t>: when March hunts the fox, she thinks she is hunting a </a:t>
            </a:r>
            <a:r>
              <a:rPr sz="2100" dirty="0" smtClean="0">
                <a:solidFill>
                  <a:srgbClr val="53585F"/>
                </a:solidFill>
                <a:uFill>
                  <a:solidFill>
                    <a:srgbClr val="0E2233"/>
                  </a:solidFill>
                </a:uFill>
                <a:latin typeface="Helvetica Neue"/>
                <a:ea typeface="Helvetica Neue"/>
                <a:cs typeface="Helvetica Neue"/>
                <a:sym typeface="Helvetica Neue"/>
              </a:rPr>
              <a:t>ma</a:t>
            </a:r>
            <a:r>
              <a:rPr lang="it-IT" sz="2100" dirty="0" smtClean="0">
                <a:solidFill>
                  <a:srgbClr val="53585F"/>
                </a:solidFill>
                <a:uFill>
                  <a:solidFill>
                    <a:srgbClr val="0E2233"/>
                  </a:solidFill>
                </a:uFill>
                <a:latin typeface="Helvetica Neue"/>
                <a:ea typeface="Helvetica Neue"/>
                <a:cs typeface="Helvetica Neue"/>
                <a:sym typeface="Helvetica Neue"/>
              </a:rPr>
              <a:t>n</a:t>
            </a:r>
            <a:r>
              <a:rPr sz="2100" dirty="0" smtClean="0">
                <a:solidFill>
                  <a:srgbClr val="53585F"/>
                </a:solidFill>
                <a:uFill>
                  <a:solidFill>
                    <a:srgbClr val="0E2233"/>
                  </a:solidFill>
                </a:uFill>
                <a:latin typeface="Helvetica Neue"/>
                <a:ea typeface="Helvetica Neue"/>
                <a:cs typeface="Helvetica Neue"/>
                <a:sym typeface="Helvetica Neue"/>
              </a:rPr>
              <a:t>.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March’s </a:t>
            </a:r>
            <a:r>
              <a:rPr sz="2100" dirty="0">
                <a:solidFill>
                  <a:srgbClr val="53585F"/>
                </a:solidFill>
                <a:uFill>
                  <a:solidFill>
                    <a:srgbClr val="0E2233"/>
                  </a:solidFill>
                </a:uFill>
                <a:latin typeface="Helvetica Neue"/>
                <a:ea typeface="Helvetica Neue"/>
                <a:cs typeface="Helvetica Neue"/>
                <a:sym typeface="Helvetica Neue"/>
              </a:rPr>
              <a:t>sexuality </a:t>
            </a:r>
            <a:r>
              <a:rPr sz="2100" dirty="0" smtClean="0">
                <a:solidFill>
                  <a:srgbClr val="53585F"/>
                </a:solidFill>
                <a:uFill>
                  <a:solidFill>
                    <a:srgbClr val="0E2233"/>
                  </a:solidFill>
                </a:uFill>
                <a:latin typeface="Helvetica Neue"/>
                <a:ea typeface="Helvetica Neue"/>
                <a:cs typeface="Helvetica Neue"/>
                <a:sym typeface="Helvetica Neue"/>
              </a:rPr>
              <a:t>and</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her</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attitude</a:t>
            </a:r>
            <a:r>
              <a:rPr lang="it-IT" sz="2100" dirty="0" smtClean="0">
                <a:solidFill>
                  <a:srgbClr val="53585F"/>
                </a:solidFill>
                <a:uFill>
                  <a:solidFill>
                    <a:srgbClr val="0E2233"/>
                  </a:solidFill>
                </a:uFill>
                <a:latin typeface="Helvetica Neue"/>
                <a:ea typeface="Helvetica Neue"/>
                <a:cs typeface="Helvetica Neue"/>
                <a:sym typeface="Helvetica Neue"/>
              </a:rPr>
              <a:t> to </a:t>
            </a:r>
            <a:r>
              <a:rPr lang="it-IT" sz="2100" dirty="0" err="1" smtClean="0">
                <a:solidFill>
                  <a:srgbClr val="53585F"/>
                </a:solidFill>
                <a:uFill>
                  <a:solidFill>
                    <a:srgbClr val="0E2233"/>
                  </a:solidFill>
                </a:uFill>
                <a:latin typeface="Helvetica Neue"/>
                <a:ea typeface="Helvetica Neue"/>
                <a:cs typeface="Helvetica Neue"/>
                <a:sym typeface="Helvetica Neue"/>
              </a:rPr>
              <a:t>it</a:t>
            </a:r>
            <a:r>
              <a:rPr lang="it-IT" sz="2100" dirty="0" smtClean="0">
                <a:solidFill>
                  <a:srgbClr val="53585F"/>
                </a:solidFill>
                <a:uFill>
                  <a:solidFill>
                    <a:srgbClr val="0E2233"/>
                  </a:solidFill>
                </a:uFill>
                <a:latin typeface="Helvetica Neue"/>
                <a:ea typeface="Helvetica Neue"/>
                <a:cs typeface="Helvetica Neue"/>
                <a:sym typeface="Helvetica Neue"/>
              </a:rPr>
              <a:t>  come to </a:t>
            </a:r>
            <a:r>
              <a:rPr lang="it-IT" sz="2100" dirty="0" err="1" smtClean="0">
                <a:solidFill>
                  <a:srgbClr val="53585F"/>
                </a:solidFill>
                <a:uFill>
                  <a:solidFill>
                    <a:srgbClr val="0E2233"/>
                  </a:solidFill>
                </a:uFill>
                <a:latin typeface="Helvetica Neue"/>
                <a:ea typeface="Helvetica Neue"/>
                <a:cs typeface="Helvetica Neue"/>
                <a:sym typeface="Helvetica Neue"/>
              </a:rPr>
              <a:t>surface</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She is uncertain if she wants </a:t>
            </a:r>
            <a:r>
              <a:rPr lang="it-IT" sz="2100" dirty="0" smtClean="0">
                <a:solidFill>
                  <a:srgbClr val="53585F"/>
                </a:solidFill>
                <a:uFill>
                  <a:solidFill>
                    <a:srgbClr val="0E2233"/>
                  </a:solidFill>
                </a:uFill>
                <a:latin typeface="Helvetica Neue"/>
                <a:ea typeface="Helvetica Neue"/>
                <a:cs typeface="Helvetica Neue"/>
                <a:sym typeface="Helvetica Neue"/>
              </a:rPr>
              <a:t>the fox </a:t>
            </a:r>
            <a:r>
              <a:rPr sz="2100" dirty="0" smtClean="0">
                <a:solidFill>
                  <a:srgbClr val="53585F"/>
                </a:solidFill>
                <a:uFill>
                  <a:solidFill>
                    <a:srgbClr val="0E2233"/>
                  </a:solidFill>
                </a:uFill>
                <a:latin typeface="Helvetica Neue"/>
                <a:ea typeface="Helvetica Neue"/>
                <a:cs typeface="Helvetica Neue"/>
                <a:sym typeface="Helvetica Neue"/>
              </a:rPr>
              <a:t>to </a:t>
            </a:r>
            <a:r>
              <a:rPr sz="2100" dirty="0">
                <a:solidFill>
                  <a:srgbClr val="53585F"/>
                </a:solidFill>
                <a:uFill>
                  <a:solidFill>
                    <a:srgbClr val="0E2233"/>
                  </a:solidFill>
                </a:uFill>
                <a:latin typeface="Helvetica Neue"/>
                <a:ea typeface="Helvetica Neue"/>
                <a:cs typeface="Helvetica Neue"/>
                <a:sym typeface="Helvetica Neue"/>
              </a:rPr>
              <a:t>die or to live.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marL="259291" lvl="0" indent="-259291" algn="l">
              <a:spcBef>
                <a:spcPts val="2800"/>
              </a:spcBef>
              <a:buSzPct val="40000"/>
              <a:buBlip>
                <a:blip r:embed="rId2"/>
              </a:buBlip>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When </a:t>
            </a:r>
            <a:r>
              <a:rPr sz="2100" dirty="0">
                <a:solidFill>
                  <a:srgbClr val="53585F"/>
                </a:solidFill>
                <a:uFill>
                  <a:solidFill>
                    <a:srgbClr val="0E2233"/>
                  </a:solidFill>
                </a:uFill>
                <a:latin typeface="Helvetica Neue"/>
                <a:ea typeface="Helvetica Neue"/>
                <a:cs typeface="Helvetica Neue"/>
                <a:sym typeface="Helvetica Neue"/>
              </a:rPr>
              <a:t>she is in front of the fox, she does not raise her gun till it has casually run away.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normAutofit/>
          </a:bodyPr>
          <a:lstStyle>
            <a:lvl1pPr algn="ctr">
              <a:defRPr>
                <a:solidFill>
                  <a:srgbClr val="577198"/>
                </a:solidFill>
              </a:defRPr>
            </a:lvl1pPr>
          </a:lstStyle>
          <a:p>
            <a:pPr lvl="0">
              <a:defRPr sz="1800">
                <a:solidFill>
                  <a:srgbClr val="000000"/>
                </a:solidFill>
              </a:defRPr>
            </a:pPr>
            <a:r>
              <a:rPr sz="6500" cap="all" dirty="0">
                <a:solidFill>
                  <a:srgbClr val="577198"/>
                </a:solidFill>
              </a:rPr>
              <a:t>Historical context </a:t>
            </a:r>
            <a:r>
              <a:rPr sz="6500" cap="all" dirty="0" smtClean="0">
                <a:solidFill>
                  <a:srgbClr val="577198"/>
                </a:solidFill>
              </a:rPr>
              <a:t>settings</a:t>
            </a:r>
            <a:endParaRPr sz="6500" cap="all" dirty="0">
              <a:solidFill>
                <a:srgbClr val="577198"/>
              </a:solidFill>
            </a:endParaRPr>
          </a:p>
        </p:txBody>
      </p:sp>
      <p:sp>
        <p:nvSpPr>
          <p:cNvPr id="78" name="Shape 78"/>
          <p:cNvSpPr/>
          <p:nvPr/>
        </p:nvSpPr>
        <p:spPr>
          <a:xfrm>
            <a:off x="390810" y="2902277"/>
            <a:ext cx="6478663" cy="54476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700" dirty="0">
                <a:solidFill>
                  <a:srgbClr val="53585F"/>
                </a:solidFill>
                <a:uFill>
                  <a:solidFill>
                    <a:srgbClr val="0E2233"/>
                  </a:solidFill>
                </a:uFill>
                <a:latin typeface="Helvetica Neue"/>
                <a:ea typeface="Helvetica Neue"/>
                <a:cs typeface="Helvetica Neue"/>
                <a:sym typeface="Helvetica Neue"/>
              </a:rPr>
              <a:t>The novel is set during the aftermath of the First World War. Great Britain took part in the conflict in 1914. It was allied with France, Russia and USA. </a:t>
            </a:r>
            <a:r>
              <a:rPr sz="2700" dirty="0" smtClean="0">
                <a:solidFill>
                  <a:srgbClr val="53585F"/>
                </a:solidFill>
                <a:uFill>
                  <a:solidFill>
                    <a:srgbClr val="0E2233"/>
                  </a:solidFill>
                </a:uFill>
                <a:latin typeface="Helvetica Neue"/>
                <a:ea typeface="Helvetica Neue"/>
                <a:cs typeface="Helvetica Neue"/>
                <a:sym typeface="Helvetica Neue"/>
              </a:rPr>
              <a:t>At </a:t>
            </a:r>
            <a:r>
              <a:rPr sz="2700" dirty="0">
                <a:solidFill>
                  <a:srgbClr val="53585F"/>
                </a:solidFill>
                <a:uFill>
                  <a:solidFill>
                    <a:srgbClr val="0E2233"/>
                  </a:solidFill>
                </a:uFill>
                <a:latin typeface="Helvetica Neue"/>
                <a:ea typeface="Helvetica Neue"/>
                <a:cs typeface="Helvetica Neue"/>
                <a:sym typeface="Helvetica Neue"/>
              </a:rPr>
              <a:t>the end of the war (1818) it was one of the winners. </a:t>
            </a:r>
          </a:p>
          <a:p>
            <a:pPr lvl="0" algn="l">
              <a:spcBef>
                <a:spcPts val="2800"/>
              </a:spcBef>
              <a:defRPr sz="1800">
                <a:solidFill>
                  <a:srgbClr val="000000"/>
                </a:solidFill>
              </a:defRPr>
            </a:pPr>
            <a:r>
              <a:rPr sz="2700" dirty="0">
                <a:solidFill>
                  <a:srgbClr val="53585F"/>
                </a:solidFill>
                <a:uFill>
                  <a:solidFill>
                    <a:srgbClr val="0E2233"/>
                  </a:solidFill>
                </a:uFill>
                <a:latin typeface="Helvetica Neue"/>
                <a:ea typeface="Helvetica Neue"/>
                <a:cs typeface="Helvetica Neue"/>
                <a:sym typeface="Helvetica Neue"/>
              </a:rPr>
              <a:t>Even if Great Britain wasn’t the place </a:t>
            </a:r>
            <a:r>
              <a:rPr lang="it-IT" sz="2700" dirty="0" smtClean="0">
                <a:solidFill>
                  <a:srgbClr val="53585F"/>
                </a:solidFill>
                <a:uFill>
                  <a:solidFill>
                    <a:srgbClr val="0E2233"/>
                  </a:solidFill>
                </a:uFill>
                <a:latin typeface="Helvetica Neue"/>
                <a:ea typeface="Helvetica Neue"/>
                <a:cs typeface="Helvetica Neue"/>
                <a:sym typeface="Helvetica Neue"/>
              </a:rPr>
              <a:t>where </a:t>
            </a:r>
            <a:r>
              <a:rPr sz="2700" dirty="0" smtClean="0">
                <a:solidFill>
                  <a:srgbClr val="53585F"/>
                </a:solidFill>
                <a:uFill>
                  <a:solidFill>
                    <a:srgbClr val="0E2233"/>
                  </a:solidFill>
                </a:uFill>
                <a:latin typeface="Helvetica Neue"/>
                <a:ea typeface="Helvetica Neue"/>
                <a:cs typeface="Helvetica Neue"/>
                <a:sym typeface="Helvetica Neue"/>
              </a:rPr>
              <a:t>the </a:t>
            </a:r>
            <a:r>
              <a:rPr sz="2700" dirty="0">
                <a:solidFill>
                  <a:srgbClr val="53585F"/>
                </a:solidFill>
                <a:uFill>
                  <a:solidFill>
                    <a:srgbClr val="0E2233"/>
                  </a:solidFill>
                </a:uFill>
                <a:latin typeface="Helvetica Neue"/>
                <a:ea typeface="Helvetica Neue"/>
                <a:cs typeface="Helvetica Neue"/>
                <a:sym typeface="Helvetica Neue"/>
              </a:rPr>
              <a:t>conflict was fought, the country was highly damaged. Since it was the main investor of the war, there was inflation </a:t>
            </a:r>
            <a:r>
              <a:rPr lang="it-IT" sz="2700" dirty="0" smtClean="0">
                <a:solidFill>
                  <a:srgbClr val="53585F"/>
                </a:solidFill>
                <a:uFill>
                  <a:solidFill>
                    <a:srgbClr val="0E2233"/>
                  </a:solidFill>
                </a:uFill>
                <a:latin typeface="Helvetica Neue"/>
                <a:ea typeface="Helvetica Neue"/>
                <a:cs typeface="Helvetica Neue"/>
                <a:sym typeface="Helvetica Neue"/>
              </a:rPr>
              <a:t>and </a:t>
            </a:r>
            <a:r>
              <a:rPr sz="2700" dirty="0" smtClean="0">
                <a:solidFill>
                  <a:srgbClr val="53585F"/>
                </a:solidFill>
                <a:uFill>
                  <a:solidFill>
                    <a:srgbClr val="0E2233"/>
                  </a:solidFill>
                </a:uFill>
                <a:latin typeface="Helvetica Neue"/>
                <a:ea typeface="Helvetica Neue"/>
                <a:cs typeface="Helvetica Neue"/>
                <a:sym typeface="Helvetica Neue"/>
              </a:rPr>
              <a:t>so </a:t>
            </a:r>
            <a:r>
              <a:rPr sz="2700" dirty="0">
                <a:solidFill>
                  <a:srgbClr val="53585F"/>
                </a:solidFill>
                <a:uFill>
                  <a:solidFill>
                    <a:srgbClr val="0E2233"/>
                  </a:solidFill>
                </a:uFill>
                <a:latin typeface="Helvetica Neue"/>
                <a:ea typeface="Helvetica Neue"/>
                <a:cs typeface="Helvetica Neue"/>
                <a:sym typeface="Helvetica Neue"/>
              </a:rPr>
              <a:t>people </a:t>
            </a:r>
            <a:r>
              <a:rPr lang="it-IT" sz="2700" dirty="0" err="1" smtClean="0">
                <a:solidFill>
                  <a:srgbClr val="53585F"/>
                </a:solidFill>
                <a:uFill>
                  <a:solidFill>
                    <a:srgbClr val="0E2233"/>
                  </a:solidFill>
                </a:uFill>
                <a:latin typeface="Helvetica Neue"/>
                <a:ea typeface="Helvetica Neue"/>
                <a:cs typeface="Helvetica Neue"/>
                <a:sym typeface="Helvetica Neue"/>
              </a:rPr>
              <a:t>had</a:t>
            </a:r>
            <a:r>
              <a:rPr lang="it-IT" sz="2700" dirty="0" smtClean="0">
                <a:solidFill>
                  <a:srgbClr val="53585F"/>
                </a:solidFill>
                <a:uFill>
                  <a:solidFill>
                    <a:srgbClr val="0E2233"/>
                  </a:solidFill>
                </a:uFill>
                <a:latin typeface="Helvetica Neue"/>
                <a:ea typeface="Helvetica Neue"/>
                <a:cs typeface="Helvetica Neue"/>
                <a:sym typeface="Helvetica Neue"/>
              </a:rPr>
              <a:t> to face difficulties to </a:t>
            </a:r>
            <a:r>
              <a:rPr sz="2700" dirty="0" smtClean="0">
                <a:solidFill>
                  <a:srgbClr val="53585F"/>
                </a:solidFill>
                <a:uFill>
                  <a:solidFill>
                    <a:srgbClr val="0E2233"/>
                  </a:solidFill>
                </a:uFill>
                <a:latin typeface="Helvetica Neue"/>
                <a:ea typeface="Helvetica Neue"/>
                <a:cs typeface="Helvetica Neue"/>
                <a:sym typeface="Helvetica Neue"/>
              </a:rPr>
              <a:t>to </a:t>
            </a:r>
            <a:r>
              <a:rPr sz="2700" dirty="0">
                <a:solidFill>
                  <a:srgbClr val="53585F"/>
                </a:solidFill>
                <a:uFill>
                  <a:solidFill>
                    <a:srgbClr val="0E2233"/>
                  </a:solidFill>
                </a:uFill>
                <a:latin typeface="Helvetica Neue"/>
                <a:ea typeface="Helvetica Neue"/>
                <a:cs typeface="Helvetica Neue"/>
                <a:sym typeface="Helvetica Neue"/>
              </a:rPr>
              <a:t>survive.</a:t>
            </a:r>
          </a:p>
        </p:txBody>
      </p:sp>
      <p:pic>
        <p:nvPicPr>
          <p:cNvPr id="79" name="Schermata 2015-11-09 alle 17.07.15.png"/>
          <p:cNvPicPr/>
          <p:nvPr/>
        </p:nvPicPr>
        <p:blipFill>
          <a:blip r:embed="rId2">
            <a:extLst/>
          </a:blip>
          <a:stretch>
            <a:fillRect/>
          </a:stretch>
        </p:blipFill>
        <p:spPr>
          <a:xfrm>
            <a:off x="7051689" y="3555072"/>
            <a:ext cx="5664201" cy="38608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739218" y="556321"/>
            <a:ext cx="11224181" cy="1080120"/>
          </a:xfrm>
          <a:prstGeom prst="rect">
            <a:avLst/>
          </a:prstGeom>
        </p:spPr>
        <p:txBody>
          <a:bodyPr/>
          <a:lstStyle>
            <a:lvl1pPr algn="ctr">
              <a:defRPr>
                <a:solidFill>
                  <a:srgbClr val="577198"/>
                </a:solidFill>
              </a:defRPr>
            </a:lvl1pPr>
          </a:lstStyle>
          <a:p>
            <a:pPr lvl="0">
              <a:defRPr sz="1800">
                <a:solidFill>
                  <a:srgbClr val="000000"/>
                </a:solidFill>
              </a:defRPr>
            </a:pPr>
            <a:r>
              <a:rPr sz="7200" cap="all" dirty="0" smtClean="0">
                <a:solidFill>
                  <a:srgbClr val="577198"/>
                </a:solidFill>
                <a:latin typeface="Verdana" panose="020B0604030504040204" pitchFamily="34" charset="0"/>
                <a:ea typeface="Verdana" panose="020B0604030504040204" pitchFamily="34" charset="0"/>
                <a:cs typeface="Verdana" panose="020B0604030504040204" pitchFamily="34" charset="0"/>
              </a:rPr>
              <a:t>the war</a:t>
            </a:r>
            <a:endParaRPr sz="7200" cap="all" dirty="0">
              <a:solidFill>
                <a:srgbClr val="577198"/>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Shape 82"/>
          <p:cNvSpPr/>
          <p:nvPr/>
        </p:nvSpPr>
        <p:spPr>
          <a:xfrm>
            <a:off x="769937" y="1539926"/>
            <a:ext cx="11526363" cy="57400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100" dirty="0">
                <a:solidFill>
                  <a:srgbClr val="53585F"/>
                </a:solidFill>
                <a:uFill>
                  <a:solidFill>
                    <a:srgbClr val="0E2233"/>
                  </a:solidFill>
                </a:uFill>
                <a:latin typeface="Helvetica Neue"/>
                <a:ea typeface="Helvetica Neue"/>
                <a:cs typeface="Helvetica Neue"/>
                <a:sym typeface="Helvetica Neue"/>
              </a:rPr>
              <a:t>Henry might represent the patriarchy </a:t>
            </a:r>
            <a:r>
              <a:rPr lang="it-IT" sz="2100" dirty="0" smtClean="0">
                <a:solidFill>
                  <a:srgbClr val="53585F"/>
                </a:solidFill>
                <a:uFill>
                  <a:solidFill>
                    <a:srgbClr val="0E2233"/>
                  </a:solidFill>
                </a:uFill>
                <a:latin typeface="Helvetica Neue"/>
                <a:ea typeface="Helvetica Neue"/>
                <a:cs typeface="Helvetica Neue"/>
                <a:sym typeface="Helvetica Neue"/>
              </a:rPr>
              <a:t>t</a:t>
            </a:r>
            <a:r>
              <a:rPr sz="2100" dirty="0" smtClean="0">
                <a:solidFill>
                  <a:srgbClr val="53585F"/>
                </a:solidFill>
                <a:uFill>
                  <a:solidFill>
                    <a:srgbClr val="0E2233"/>
                  </a:solidFill>
                </a:uFill>
                <a:latin typeface="Helvetica Neue"/>
                <a:ea typeface="Helvetica Neue"/>
                <a:cs typeface="Helvetica Neue"/>
                <a:sym typeface="Helvetica Neue"/>
              </a:rPr>
              <a:t>he </a:t>
            </a:r>
            <a:r>
              <a:rPr sz="2100" dirty="0">
                <a:solidFill>
                  <a:srgbClr val="53585F"/>
                </a:solidFill>
                <a:uFill>
                  <a:solidFill>
                    <a:srgbClr val="0E2233"/>
                  </a:solidFill>
                </a:uFill>
                <a:latin typeface="Helvetica Neue"/>
                <a:ea typeface="Helvetica Neue"/>
                <a:cs typeface="Helvetica Neue"/>
                <a:sym typeface="Helvetica Neue"/>
              </a:rPr>
              <a:t>women </a:t>
            </a:r>
            <a:r>
              <a:rPr lang="it-IT" sz="2100" dirty="0" err="1" smtClean="0">
                <a:solidFill>
                  <a:srgbClr val="53585F"/>
                </a:solidFill>
                <a:uFill>
                  <a:solidFill>
                    <a:srgbClr val="0E2233"/>
                  </a:solidFill>
                </a:uFill>
                <a:latin typeface="Helvetica Neue"/>
                <a:ea typeface="Helvetica Neue"/>
                <a:cs typeface="Helvetica Neue"/>
                <a:sym typeface="Helvetica Neue"/>
              </a:rPr>
              <a:t>want</a:t>
            </a:r>
            <a:r>
              <a:rPr lang="it-IT" sz="2100" dirty="0" smtClean="0">
                <a:solidFill>
                  <a:srgbClr val="53585F"/>
                </a:solidFill>
                <a:uFill>
                  <a:solidFill>
                    <a:srgbClr val="0E2233"/>
                  </a:solidFill>
                </a:uFill>
                <a:latin typeface="Helvetica Neue"/>
                <a:ea typeface="Helvetica Neue"/>
                <a:cs typeface="Helvetica Neue"/>
                <a:sym typeface="Helvetica Neue"/>
              </a:rPr>
              <a:t> to </a:t>
            </a:r>
            <a:r>
              <a:rPr sz="2100" dirty="0" smtClean="0">
                <a:solidFill>
                  <a:srgbClr val="53585F"/>
                </a:solidFill>
                <a:uFill>
                  <a:solidFill>
                    <a:srgbClr val="0E2233"/>
                  </a:solidFill>
                </a:uFill>
                <a:latin typeface="Helvetica Neue"/>
                <a:ea typeface="Helvetica Neue"/>
                <a:cs typeface="Helvetica Neue"/>
                <a:sym typeface="Helvetica Neue"/>
              </a:rPr>
              <a:t>rise </a:t>
            </a:r>
            <a:r>
              <a:rPr sz="2100" dirty="0">
                <a:solidFill>
                  <a:srgbClr val="53585F"/>
                </a:solidFill>
                <a:uFill>
                  <a:solidFill>
                    <a:srgbClr val="0E2233"/>
                  </a:solidFill>
                </a:uFill>
                <a:latin typeface="Helvetica Neue"/>
                <a:ea typeface="Helvetica Neue"/>
                <a:cs typeface="Helvetica Neue"/>
                <a:sym typeface="Helvetica Neue"/>
              </a:rPr>
              <a:t>against. The two ladies </a:t>
            </a:r>
            <a:r>
              <a:rPr lang="it-IT" sz="2100" dirty="0" smtClean="0">
                <a:solidFill>
                  <a:srgbClr val="53585F"/>
                </a:solidFill>
                <a:uFill>
                  <a:solidFill>
                    <a:srgbClr val="0E2233"/>
                  </a:solidFill>
                </a:uFill>
                <a:latin typeface="Helvetica Neue"/>
                <a:ea typeface="Helvetica Neue"/>
                <a:cs typeface="Helvetica Neue"/>
                <a:sym typeface="Helvetica Neue"/>
              </a:rPr>
              <a:t> do </a:t>
            </a:r>
            <a:r>
              <a:rPr lang="it-IT" sz="2100" dirty="0" err="1" smtClean="0">
                <a:solidFill>
                  <a:srgbClr val="53585F"/>
                </a:solidFill>
                <a:uFill>
                  <a:solidFill>
                    <a:srgbClr val="0E2233"/>
                  </a:solidFill>
                </a:uFill>
                <a:latin typeface="Helvetica Neue"/>
                <a:ea typeface="Helvetica Neue"/>
                <a:cs typeface="Helvetica Neue"/>
                <a:sym typeface="Helvetica Neue"/>
              </a:rPr>
              <a:t>not</a:t>
            </a:r>
            <a:r>
              <a:rPr lang="it-IT" sz="2100" dirty="0" smtClean="0">
                <a:solidFill>
                  <a:srgbClr val="53585F"/>
                </a:solidFill>
                <a:uFill>
                  <a:solidFill>
                    <a:srgbClr val="0E2233"/>
                  </a:solidFill>
                </a:uFill>
                <a:latin typeface="Helvetica Neue"/>
                <a:ea typeface="Helvetica Neue"/>
                <a:cs typeface="Helvetica Neue"/>
                <a:sym typeface="Helvetica Neue"/>
              </a:rPr>
              <a:t> feel </a:t>
            </a:r>
            <a:r>
              <a:rPr lang="it-IT" sz="2100" dirty="0" err="1" smtClean="0">
                <a:solidFill>
                  <a:srgbClr val="53585F"/>
                </a:solidFill>
                <a:uFill>
                  <a:solidFill>
                    <a:srgbClr val="0E2233"/>
                  </a:solidFill>
                </a:uFill>
                <a:latin typeface="Helvetica Neue"/>
                <a:ea typeface="Helvetica Neue"/>
                <a:cs typeface="Helvetica Neue"/>
                <a:sym typeface="Helvetica Neue"/>
              </a:rPr>
              <a:t>at</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ease</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because </a:t>
            </a:r>
            <a:r>
              <a:rPr lang="it-IT" sz="2100" dirty="0" smtClean="0">
                <a:solidFill>
                  <a:srgbClr val="53585F"/>
                </a:solidFill>
                <a:uFill>
                  <a:solidFill>
                    <a:srgbClr val="0E2233"/>
                  </a:solidFill>
                </a:uFill>
                <a:latin typeface="Helvetica Neue"/>
                <a:ea typeface="Helvetica Neue"/>
                <a:cs typeface="Helvetica Neue"/>
                <a:sym typeface="Helvetica Neue"/>
              </a:rPr>
              <a:t>the </a:t>
            </a:r>
            <a:r>
              <a:rPr sz="2100" dirty="0" smtClean="0">
                <a:solidFill>
                  <a:srgbClr val="53585F"/>
                </a:solidFill>
                <a:uFill>
                  <a:solidFill>
                    <a:srgbClr val="0E2233"/>
                  </a:solidFill>
                </a:uFill>
                <a:latin typeface="Helvetica Neue"/>
                <a:ea typeface="Helvetica Neue"/>
                <a:cs typeface="Helvetica Neue"/>
                <a:sym typeface="Helvetica Neue"/>
              </a:rPr>
              <a:t>society </a:t>
            </a:r>
            <a:r>
              <a:rPr lang="it-IT" sz="2100" dirty="0" smtClean="0">
                <a:solidFill>
                  <a:srgbClr val="53585F"/>
                </a:solidFill>
                <a:uFill>
                  <a:solidFill>
                    <a:srgbClr val="0E2233"/>
                  </a:solidFill>
                </a:uFill>
                <a:latin typeface="Helvetica Neue"/>
                <a:ea typeface="Helvetica Neue"/>
                <a:cs typeface="Helvetica Neue"/>
                <a:sym typeface="Helvetica Neue"/>
              </a:rPr>
              <a:t>of the time </a:t>
            </a:r>
            <a:r>
              <a:rPr lang="it-IT" sz="2100" dirty="0" err="1" smtClean="0">
                <a:solidFill>
                  <a:srgbClr val="53585F"/>
                </a:solidFill>
                <a:uFill>
                  <a:solidFill>
                    <a:srgbClr val="0E2233"/>
                  </a:solidFill>
                </a:uFill>
                <a:latin typeface="Helvetica Neue"/>
                <a:ea typeface="Helvetica Neue"/>
                <a:cs typeface="Helvetica Neue"/>
                <a:sym typeface="Helvetica Neue"/>
              </a:rPr>
              <a:t>expected</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women </a:t>
            </a:r>
            <a:r>
              <a:rPr lang="it-IT" sz="2100" dirty="0" smtClean="0">
                <a:solidFill>
                  <a:srgbClr val="53585F"/>
                </a:solidFill>
                <a:uFill>
                  <a:solidFill>
                    <a:srgbClr val="0E2233"/>
                  </a:solidFill>
                </a:uFill>
                <a:latin typeface="Helvetica Neue"/>
                <a:ea typeface="Helvetica Neue"/>
                <a:cs typeface="Helvetica Neue"/>
                <a:sym typeface="Helvetica Neue"/>
              </a:rPr>
              <a:t>to be </a:t>
            </a:r>
            <a:r>
              <a:rPr sz="2100" dirty="0" smtClean="0">
                <a:solidFill>
                  <a:srgbClr val="53585F"/>
                </a:solidFill>
                <a:uFill>
                  <a:solidFill>
                    <a:srgbClr val="0E2233"/>
                  </a:solidFill>
                </a:uFill>
                <a:latin typeface="Helvetica Neue"/>
                <a:ea typeface="Helvetica Neue"/>
                <a:cs typeface="Helvetica Neue"/>
                <a:sym typeface="Helvetica Neue"/>
              </a:rPr>
              <a:t>subdued </a:t>
            </a:r>
            <a:r>
              <a:rPr sz="2100" dirty="0">
                <a:solidFill>
                  <a:srgbClr val="53585F"/>
                </a:solidFill>
                <a:uFill>
                  <a:solidFill>
                    <a:srgbClr val="0E2233"/>
                  </a:solidFill>
                </a:uFill>
                <a:latin typeface="Helvetica Neue"/>
                <a:ea typeface="Helvetica Neue"/>
                <a:cs typeface="Helvetica Neue"/>
                <a:sym typeface="Helvetica Neue"/>
              </a:rPr>
              <a:t>to men.</a:t>
            </a:r>
          </a:p>
          <a:p>
            <a:pPr lvl="0" algn="l">
              <a:spcBef>
                <a:spcPts val="2800"/>
              </a:spcBef>
              <a:defRPr sz="1800">
                <a:solidFill>
                  <a:srgbClr val="000000"/>
                </a:solidFill>
              </a:defRPr>
            </a:pPr>
            <a:r>
              <a:rPr lang="it-IT" sz="2100" dirty="0" smtClean="0">
                <a:solidFill>
                  <a:srgbClr val="53585F"/>
                </a:solidFill>
                <a:uFill>
                  <a:solidFill>
                    <a:srgbClr val="0E2233"/>
                  </a:solidFill>
                </a:uFill>
                <a:latin typeface="Helvetica Neue"/>
                <a:ea typeface="Helvetica Neue"/>
                <a:cs typeface="Helvetica Neue"/>
                <a:sym typeface="Helvetica Neue"/>
              </a:rPr>
              <a:t>At first t</a:t>
            </a:r>
            <a:r>
              <a:rPr sz="2100" dirty="0" smtClean="0">
                <a:solidFill>
                  <a:srgbClr val="53585F"/>
                </a:solidFill>
                <a:uFill>
                  <a:solidFill>
                    <a:srgbClr val="0E2233"/>
                  </a:solidFill>
                </a:uFill>
                <a:latin typeface="Helvetica Neue"/>
                <a:ea typeface="Helvetica Neue"/>
                <a:cs typeface="Helvetica Neue"/>
                <a:sym typeface="Helvetica Neue"/>
              </a:rPr>
              <a:t>he </a:t>
            </a:r>
            <a:r>
              <a:rPr sz="2100" dirty="0">
                <a:solidFill>
                  <a:srgbClr val="53585F"/>
                </a:solidFill>
                <a:uFill>
                  <a:solidFill>
                    <a:srgbClr val="0E2233"/>
                  </a:solidFill>
                </a:uFill>
                <a:latin typeface="Helvetica Neue"/>
                <a:ea typeface="Helvetica Neue"/>
                <a:cs typeface="Helvetica Neue"/>
                <a:sym typeface="Helvetica Neue"/>
              </a:rPr>
              <a:t>two girls </a:t>
            </a:r>
            <a:r>
              <a:rPr lang="it-IT" sz="2100" dirty="0" smtClean="0">
                <a:solidFill>
                  <a:srgbClr val="53585F"/>
                </a:solidFill>
                <a:uFill>
                  <a:solidFill>
                    <a:srgbClr val="0E2233"/>
                  </a:solidFill>
                </a:uFill>
                <a:latin typeface="Helvetica Neue"/>
                <a:ea typeface="Helvetica Neue"/>
                <a:cs typeface="Helvetica Neue"/>
                <a:sym typeface="Helvetica Neue"/>
              </a:rPr>
              <a:t>feel they </a:t>
            </a:r>
            <a:r>
              <a:rPr sz="2100" dirty="0" smtClean="0">
                <a:solidFill>
                  <a:srgbClr val="53585F"/>
                </a:solidFill>
                <a:uFill>
                  <a:solidFill>
                    <a:srgbClr val="0E2233"/>
                  </a:solidFill>
                </a:uFill>
                <a:latin typeface="Helvetica Neue"/>
                <a:ea typeface="Helvetica Neue"/>
                <a:cs typeface="Helvetica Neue"/>
                <a:sym typeface="Helvetica Neue"/>
              </a:rPr>
              <a:t>do </a:t>
            </a:r>
            <a:r>
              <a:rPr sz="2100" dirty="0">
                <a:solidFill>
                  <a:srgbClr val="53585F"/>
                </a:solidFill>
                <a:uFill>
                  <a:solidFill>
                    <a:srgbClr val="0E2233"/>
                  </a:solidFill>
                </a:uFill>
                <a:latin typeface="Helvetica Neue"/>
                <a:ea typeface="Helvetica Neue"/>
                <a:cs typeface="Helvetica Neue"/>
                <a:sym typeface="Helvetica Neue"/>
              </a:rPr>
              <a:t>not need a male figure in their life, Henry feels menaced from their power </a:t>
            </a:r>
            <a:r>
              <a:rPr lang="it-IT" sz="2100" dirty="0" smtClean="0">
                <a:solidFill>
                  <a:srgbClr val="53585F"/>
                </a:solidFill>
                <a:uFill>
                  <a:solidFill>
                    <a:srgbClr val="0E2233"/>
                  </a:solidFill>
                </a:uFill>
                <a:latin typeface="Helvetica Neue"/>
                <a:ea typeface="Helvetica Neue"/>
                <a:cs typeface="Helvetica Neue"/>
                <a:sym typeface="Helvetica Neue"/>
              </a:rPr>
              <a:t>and </a:t>
            </a:r>
            <a:r>
              <a:rPr sz="2100" dirty="0" smtClean="0">
                <a:solidFill>
                  <a:srgbClr val="53585F"/>
                </a:solidFill>
                <a:uFill>
                  <a:solidFill>
                    <a:srgbClr val="0E2233"/>
                  </a:solidFill>
                </a:uFill>
                <a:latin typeface="Helvetica Neue"/>
                <a:ea typeface="Helvetica Neue"/>
                <a:cs typeface="Helvetica Neue"/>
                <a:sym typeface="Helvetica Neue"/>
              </a:rPr>
              <a:t> asks </a:t>
            </a:r>
            <a:r>
              <a:rPr sz="2100" dirty="0">
                <a:solidFill>
                  <a:srgbClr val="53585F"/>
                </a:solidFill>
                <a:uFill>
                  <a:solidFill>
                    <a:srgbClr val="0E2233"/>
                  </a:solidFill>
                </a:uFill>
                <a:latin typeface="Helvetica Neue"/>
                <a:ea typeface="Helvetica Neue"/>
                <a:cs typeface="Helvetica Neue"/>
                <a:sym typeface="Helvetica Neue"/>
              </a:rPr>
              <a:t>March to get married. At first, the lady </a:t>
            </a:r>
            <a:r>
              <a:rPr sz="2100" dirty="0" err="1" smtClean="0">
                <a:solidFill>
                  <a:srgbClr val="53585F"/>
                </a:solidFill>
                <a:uFill>
                  <a:solidFill>
                    <a:srgbClr val="0E2233"/>
                  </a:solidFill>
                </a:uFill>
                <a:latin typeface="Helvetica Neue"/>
                <a:ea typeface="Helvetica Neue"/>
                <a:cs typeface="Helvetica Neue"/>
                <a:sym typeface="Helvetica Neue"/>
              </a:rPr>
              <a:t>denie</a:t>
            </a:r>
            <a:r>
              <a:rPr lang="it-IT" sz="2100" dirty="0" smtClean="0">
                <a:solidFill>
                  <a:srgbClr val="53585F"/>
                </a:solidFill>
                <a:uFill>
                  <a:solidFill>
                    <a:srgbClr val="0E2233"/>
                  </a:solidFill>
                </a:uFill>
                <a:latin typeface="Helvetica Neue"/>
                <a:ea typeface="Helvetica Neue"/>
                <a:cs typeface="Helvetica Neue"/>
                <a:sym typeface="Helvetica Neue"/>
              </a:rPr>
              <a:t>s</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but when Henry </a:t>
            </a:r>
            <a:r>
              <a:rPr sz="2100" dirty="0" err="1" smtClean="0">
                <a:solidFill>
                  <a:srgbClr val="53585F"/>
                </a:solidFill>
                <a:uFill>
                  <a:solidFill>
                    <a:srgbClr val="0E2233"/>
                  </a:solidFill>
                </a:uFill>
                <a:latin typeface="Helvetica Neue"/>
                <a:ea typeface="Helvetica Neue"/>
                <a:cs typeface="Helvetica Neue"/>
                <a:sym typeface="Helvetica Neue"/>
              </a:rPr>
              <a:t>bec</a:t>
            </a:r>
            <a:r>
              <a:rPr lang="it-IT" sz="2100" dirty="0" err="1" smtClean="0">
                <a:solidFill>
                  <a:srgbClr val="53585F"/>
                </a:solidFill>
                <a:uFill>
                  <a:solidFill>
                    <a:srgbClr val="0E2233"/>
                  </a:solidFill>
                </a:uFill>
                <a:latin typeface="Helvetica Neue"/>
                <a:ea typeface="Helvetica Neue"/>
                <a:cs typeface="Helvetica Neue"/>
                <a:sym typeface="Helvetica Neue"/>
              </a:rPr>
              <a:t>ome</a:t>
            </a:r>
            <a:r>
              <a:rPr lang="it-IT" sz="2100" dirty="0" smtClean="0">
                <a:solidFill>
                  <a:srgbClr val="53585F"/>
                </a:solidFill>
                <a:uFill>
                  <a:solidFill>
                    <a:srgbClr val="0E2233"/>
                  </a:solidFill>
                </a:uFill>
                <a:latin typeface="Helvetica Neue"/>
                <a:ea typeface="Helvetica Neue"/>
                <a:cs typeface="Helvetica Neue"/>
                <a:sym typeface="Helvetica Neue"/>
              </a:rPr>
              <a:t> pushy </a:t>
            </a:r>
            <a:r>
              <a:rPr sz="2100" dirty="0" smtClean="0">
                <a:solidFill>
                  <a:srgbClr val="53585F"/>
                </a:solidFill>
                <a:uFill>
                  <a:solidFill>
                    <a:srgbClr val="0E2233"/>
                  </a:solidFill>
                </a:uFill>
                <a:latin typeface="Helvetica Neue"/>
                <a:ea typeface="Helvetica Neue"/>
                <a:cs typeface="Helvetica Neue"/>
                <a:sym typeface="Helvetica Neue"/>
              </a:rPr>
              <a:t> </a:t>
            </a:r>
            <a:r>
              <a:rPr lang="it-IT" sz="2100" dirty="0" smtClean="0">
                <a:solidFill>
                  <a:srgbClr val="53585F"/>
                </a:solidFill>
                <a:uFill>
                  <a:solidFill>
                    <a:srgbClr val="0E2233"/>
                  </a:solidFill>
                </a:uFill>
                <a:latin typeface="Helvetica Neue"/>
                <a:ea typeface="Helvetica Neue"/>
                <a:cs typeface="Helvetica Neue"/>
                <a:sym typeface="Helvetica Neue"/>
              </a:rPr>
              <a:t>and </a:t>
            </a:r>
            <a:r>
              <a:rPr sz="2100" dirty="0" smtClean="0">
                <a:solidFill>
                  <a:srgbClr val="53585F"/>
                </a:solidFill>
                <a:uFill>
                  <a:solidFill>
                    <a:srgbClr val="0E2233"/>
                  </a:solidFill>
                </a:uFill>
                <a:latin typeface="Helvetica Neue"/>
                <a:ea typeface="Helvetica Neue"/>
                <a:cs typeface="Helvetica Neue"/>
                <a:sym typeface="Helvetica Neue"/>
              </a:rPr>
              <a:t>aggressive</a:t>
            </a:r>
            <a:r>
              <a:rPr sz="2100" dirty="0">
                <a:solidFill>
                  <a:srgbClr val="53585F"/>
                </a:solidFill>
                <a:uFill>
                  <a:solidFill>
                    <a:srgbClr val="0E2233"/>
                  </a:solidFill>
                </a:uFill>
                <a:latin typeface="Helvetica Neue"/>
                <a:ea typeface="Helvetica Neue"/>
                <a:cs typeface="Helvetica Neue"/>
                <a:sym typeface="Helvetica Neue"/>
              </a:rPr>
              <a:t>, March </a:t>
            </a:r>
            <a:r>
              <a:rPr sz="2100" dirty="0" smtClean="0">
                <a:solidFill>
                  <a:srgbClr val="53585F"/>
                </a:solidFill>
                <a:uFill>
                  <a:solidFill>
                    <a:srgbClr val="0E2233"/>
                  </a:solidFill>
                </a:uFill>
                <a:latin typeface="Helvetica Neue"/>
                <a:ea typeface="Helvetica Neue"/>
                <a:cs typeface="Helvetica Neue"/>
                <a:sym typeface="Helvetica Neue"/>
              </a:rPr>
              <a:t>agree</a:t>
            </a:r>
            <a:r>
              <a:rPr lang="it-IT" sz="2100" dirty="0" smtClean="0">
                <a:solidFill>
                  <a:srgbClr val="53585F"/>
                </a:solidFill>
                <a:uFill>
                  <a:solidFill>
                    <a:srgbClr val="0E2233"/>
                  </a:solidFill>
                </a:uFill>
                <a:latin typeface="Helvetica Neue"/>
                <a:ea typeface="Helvetica Neue"/>
                <a:cs typeface="Helvetica Neue"/>
                <a:sym typeface="Helvetica Neue"/>
              </a:rPr>
              <a:t>s.</a:t>
            </a:r>
            <a:r>
              <a:rPr sz="2100" dirty="0" smtClean="0">
                <a:solidFill>
                  <a:srgbClr val="53585F"/>
                </a:solidFill>
                <a:uFill>
                  <a:solidFill>
                    <a:srgbClr val="0E2233"/>
                  </a:solidFill>
                </a:uFill>
                <a:latin typeface="Helvetica Neue"/>
                <a:ea typeface="Helvetica Neue"/>
                <a:cs typeface="Helvetica Neue"/>
                <a:sym typeface="Helvetica Neue"/>
              </a:rPr>
              <a:t> This highlights the women’s submission toward the male figure. </a:t>
            </a:r>
          </a:p>
          <a:p>
            <a:pPr lvl="0" algn="l">
              <a:spcBef>
                <a:spcPts val="2800"/>
              </a:spcBef>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Henry is </a:t>
            </a:r>
            <a:r>
              <a:rPr lang="it-IT" sz="2100" dirty="0" err="1" smtClean="0">
                <a:solidFill>
                  <a:srgbClr val="53585F"/>
                </a:solidFill>
                <a:uFill>
                  <a:solidFill>
                    <a:srgbClr val="0E2233"/>
                  </a:solidFill>
                </a:uFill>
                <a:latin typeface="Helvetica Neue"/>
                <a:ea typeface="Helvetica Neue"/>
                <a:cs typeface="Helvetica Neue"/>
                <a:sym typeface="Helvetica Neue"/>
              </a:rPr>
              <a:t>characterised</a:t>
            </a:r>
            <a:r>
              <a:rPr sz="2100" dirty="0" smtClean="0">
                <a:solidFill>
                  <a:srgbClr val="53585F"/>
                </a:solidFill>
                <a:uFill>
                  <a:solidFill>
                    <a:srgbClr val="0E2233"/>
                  </a:solidFill>
                </a:uFill>
                <a:latin typeface="Helvetica Neue"/>
                <a:ea typeface="Helvetica Neue"/>
                <a:cs typeface="Helvetica Neue"/>
                <a:sym typeface="Helvetica Neue"/>
              </a:rPr>
              <a:t> as “silent, unconscious, with all the blood burning in all his veins, like fire in all the branches and twigs of him.”</a:t>
            </a:r>
          </a:p>
          <a:p>
            <a:pPr lvl="0" algn="l">
              <a:spcBef>
                <a:spcPts val="2800"/>
              </a:spcBef>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The </a:t>
            </a:r>
            <a:r>
              <a:rPr sz="2100" dirty="0">
                <a:solidFill>
                  <a:srgbClr val="53585F"/>
                </a:solidFill>
                <a:uFill>
                  <a:solidFill>
                    <a:srgbClr val="0E2233"/>
                  </a:solidFill>
                </a:uFill>
                <a:latin typeface="Helvetica Neue"/>
                <a:ea typeface="Helvetica Neue"/>
                <a:cs typeface="Helvetica Neue"/>
                <a:sym typeface="Helvetica Neue"/>
              </a:rPr>
              <a:t>reader can understand </a:t>
            </a:r>
            <a:r>
              <a:rPr lang="it-IT" sz="2100" dirty="0" smtClean="0">
                <a:solidFill>
                  <a:srgbClr val="53585F"/>
                </a:solidFill>
                <a:uFill>
                  <a:solidFill>
                    <a:srgbClr val="0E2233"/>
                  </a:solidFill>
                </a:uFill>
                <a:latin typeface="Helvetica Neue"/>
                <a:ea typeface="Helvetica Neue"/>
                <a:cs typeface="Helvetica Neue"/>
                <a:sym typeface="Helvetica Neue"/>
              </a:rPr>
              <a:t>the </a:t>
            </a:r>
            <a:r>
              <a:rPr sz="2100" dirty="0" smtClean="0">
                <a:solidFill>
                  <a:srgbClr val="53585F"/>
                </a:solidFill>
                <a:uFill>
                  <a:solidFill>
                    <a:srgbClr val="0E2233"/>
                  </a:solidFill>
                </a:uFill>
                <a:latin typeface="Helvetica Neue"/>
                <a:ea typeface="Helvetica Neue"/>
                <a:cs typeface="Helvetica Neue"/>
                <a:sym typeface="Helvetica Neue"/>
              </a:rPr>
              <a:t> relationship</a:t>
            </a:r>
            <a:r>
              <a:rPr lang="it-IT" sz="2100" dirty="0" smtClean="0">
                <a:solidFill>
                  <a:srgbClr val="53585F"/>
                </a:solidFill>
                <a:uFill>
                  <a:solidFill>
                    <a:srgbClr val="0E2233"/>
                  </a:solidFill>
                </a:uFill>
                <a:latin typeface="Helvetica Neue"/>
                <a:ea typeface="Helvetica Neue"/>
                <a:cs typeface="Helvetica Neue"/>
                <a:sym typeface="Helvetica Neue"/>
              </a:rPr>
              <a:t> man-woman </a:t>
            </a:r>
            <a:r>
              <a:rPr lang="it-IT" sz="2100" dirty="0" err="1" smtClean="0">
                <a:solidFill>
                  <a:srgbClr val="53585F"/>
                </a:solidFill>
                <a:uFill>
                  <a:solidFill>
                    <a:srgbClr val="0E2233"/>
                  </a:solidFill>
                </a:uFill>
                <a:latin typeface="Helvetica Neue"/>
                <a:ea typeface="Helvetica Neue"/>
                <a:cs typeface="Helvetica Neue"/>
                <a:sym typeface="Helvetica Neue"/>
              </a:rPr>
              <a:t>was</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one</a:t>
            </a:r>
            <a:r>
              <a:rPr lang="it-IT" sz="2100" dirty="0" smtClean="0">
                <a:solidFill>
                  <a:srgbClr val="53585F"/>
                </a:solidFill>
                <a:uFill>
                  <a:solidFill>
                    <a:srgbClr val="0E2233"/>
                  </a:solidFill>
                </a:uFill>
                <a:latin typeface="Helvetica Neue"/>
                <a:ea typeface="Helvetica Neue"/>
                <a:cs typeface="Helvetica Neue"/>
                <a:sym typeface="Helvetica Neue"/>
              </a:rPr>
              <a:t> of </a:t>
            </a:r>
            <a:r>
              <a:rPr lang="it-IT" sz="2100" dirty="0" err="1" smtClean="0">
                <a:solidFill>
                  <a:srgbClr val="53585F"/>
                </a:solidFill>
                <a:uFill>
                  <a:solidFill>
                    <a:srgbClr val="0E2233"/>
                  </a:solidFill>
                </a:uFill>
                <a:latin typeface="Helvetica Neue"/>
                <a:ea typeface="Helvetica Neue"/>
                <a:cs typeface="Helvetica Neue"/>
                <a:sym typeface="Helvetica Neue"/>
              </a:rPr>
              <a:t>submission</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Indeed, women had to do what their husband wanted them to do</a:t>
            </a:r>
            <a:r>
              <a:rPr sz="2100" dirty="0" smtClean="0">
                <a:solidFill>
                  <a:srgbClr val="53585F"/>
                </a:solidFill>
                <a:uFill>
                  <a:solidFill>
                    <a:srgbClr val="0E2233"/>
                  </a:solidFill>
                </a:uFill>
                <a:latin typeface="Helvetica Neue"/>
                <a:ea typeface="Helvetica Neue"/>
                <a:cs typeface="Helvetica Neue"/>
                <a:sym typeface="Helvetica Neue"/>
              </a:rPr>
              <a:t>.</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lang="it-IT" sz="2100" dirty="0" smtClean="0">
                <a:solidFill>
                  <a:srgbClr val="53585F"/>
                </a:solidFill>
                <a:uFill>
                  <a:solidFill>
                    <a:srgbClr val="0E2233"/>
                  </a:solidFill>
                </a:uFill>
                <a:latin typeface="Helvetica Neue"/>
                <a:ea typeface="Helvetica Neue"/>
                <a:cs typeface="Helvetica Neue"/>
                <a:sym typeface="Helvetica Neue"/>
              </a:rPr>
              <a:t>W</a:t>
            </a:r>
            <a:r>
              <a:rPr sz="2100" dirty="0" smtClean="0">
                <a:solidFill>
                  <a:srgbClr val="53585F"/>
                </a:solidFill>
                <a:uFill>
                  <a:solidFill>
                    <a:srgbClr val="0E2233"/>
                  </a:solidFill>
                </a:uFill>
                <a:latin typeface="Helvetica Neue"/>
                <a:ea typeface="Helvetica Neue"/>
                <a:cs typeface="Helvetica Neue"/>
                <a:sym typeface="Helvetica Neue"/>
              </a:rPr>
              <a:t>omen </a:t>
            </a:r>
            <a:r>
              <a:rPr sz="2100" dirty="0">
                <a:solidFill>
                  <a:srgbClr val="53585F"/>
                </a:solidFill>
                <a:uFill>
                  <a:solidFill>
                    <a:srgbClr val="0E2233"/>
                  </a:solidFill>
                </a:uFill>
                <a:latin typeface="Helvetica Neue"/>
                <a:ea typeface="Helvetica Neue"/>
                <a:cs typeface="Helvetica Neue"/>
                <a:sym typeface="Helvetica Neue"/>
              </a:rPr>
              <a:t>started to </a:t>
            </a:r>
            <a:r>
              <a:rPr lang="it-IT" sz="2100" dirty="0" err="1">
                <a:solidFill>
                  <a:srgbClr val="53585F"/>
                </a:solidFill>
                <a:uFill>
                  <a:solidFill>
                    <a:srgbClr val="0E2233"/>
                  </a:solidFill>
                </a:uFill>
                <a:latin typeface="Helvetica Neue"/>
                <a:ea typeface="Helvetica Neue"/>
                <a:cs typeface="Helvetica Neue"/>
                <a:sym typeface="Helvetica Neue"/>
              </a:rPr>
              <a:t>f</a:t>
            </a:r>
            <a:r>
              <a:rPr lang="it-IT" sz="2100" dirty="0" err="1" smtClean="0">
                <a:solidFill>
                  <a:srgbClr val="53585F"/>
                </a:solidFill>
                <a:uFill>
                  <a:solidFill>
                    <a:srgbClr val="0E2233"/>
                  </a:solidFill>
                </a:uFill>
                <a:latin typeface="Helvetica Neue"/>
                <a:ea typeface="Helvetica Neue"/>
                <a:cs typeface="Helvetica Neue"/>
                <a:sym typeface="Helvetica Neue"/>
              </a:rPr>
              <a:t>ight</a:t>
            </a:r>
            <a:r>
              <a:rPr lang="it-IT" sz="2100" dirty="0" smtClean="0">
                <a:solidFill>
                  <a:srgbClr val="53585F"/>
                </a:solidFill>
                <a:uFill>
                  <a:solidFill>
                    <a:srgbClr val="0E2233"/>
                  </a:solidFill>
                </a:uFill>
                <a:latin typeface="Helvetica Neue"/>
                <a:ea typeface="Helvetica Neue"/>
                <a:cs typeface="Helvetica Neue"/>
                <a:sym typeface="Helvetica Neue"/>
              </a:rPr>
              <a:t> for Independence </a:t>
            </a:r>
            <a:r>
              <a:rPr lang="it-IT" sz="2100" dirty="0" smtClean="0">
                <a:solidFill>
                  <a:srgbClr val="53585F"/>
                </a:solidFill>
                <a:uFill>
                  <a:solidFill>
                    <a:srgbClr val="0E2233"/>
                  </a:solidFill>
                </a:uFill>
                <a:latin typeface="Helvetica Neue"/>
                <a:ea typeface="Helvetica Neue"/>
                <a:cs typeface="Helvetica Neue"/>
                <a:sym typeface="Helvetica Neue"/>
              </a:rPr>
              <a:t>from</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men, </a:t>
            </a:r>
            <a:r>
              <a:rPr lang="it-IT" sz="2100" dirty="0">
                <a:solidFill>
                  <a:srgbClr val="53585F"/>
                </a:solidFill>
                <a:uFill>
                  <a:solidFill>
                    <a:srgbClr val="0E2233"/>
                  </a:solidFill>
                </a:uFill>
                <a:latin typeface="Helvetica Neue"/>
                <a:ea typeface="Helvetica Neue"/>
                <a:cs typeface="Helvetica Neue"/>
                <a:sym typeface="Helvetica Neue"/>
              </a:rPr>
              <a:t/>
            </a:r>
            <a:br>
              <a:rPr lang="it-IT" sz="2100" dirty="0">
                <a:solidFill>
                  <a:srgbClr val="53585F"/>
                </a:solidFill>
                <a:uFill>
                  <a:solidFill>
                    <a:srgbClr val="0E2233"/>
                  </a:solidFill>
                </a:uFill>
                <a:latin typeface="Helvetica Neue"/>
                <a:ea typeface="Helvetica Neue"/>
                <a:cs typeface="Helvetica Neue"/>
                <a:sym typeface="Helvetica Neue"/>
              </a:rPr>
            </a:br>
            <a:r>
              <a:rPr lang="it-IT" sz="2100" dirty="0" err="1" smtClean="0">
                <a:solidFill>
                  <a:srgbClr val="53585F"/>
                </a:solidFill>
                <a:uFill>
                  <a:solidFill>
                    <a:srgbClr val="0E2233"/>
                  </a:solidFill>
                </a:uFill>
                <a:latin typeface="Helvetica Neue"/>
                <a:ea typeface="Helvetica Neue"/>
                <a:cs typeface="Helvetica Neue"/>
                <a:sym typeface="Helvetica Neue"/>
              </a:rPr>
              <a:t>Men’s</a:t>
            </a:r>
            <a:r>
              <a:rPr lang="it-IT" sz="2100" dirty="0" smtClean="0">
                <a:solidFill>
                  <a:srgbClr val="53585F"/>
                </a:solidFill>
                <a:uFill>
                  <a:solidFill>
                    <a:srgbClr val="0E2233"/>
                  </a:solidFill>
                </a:uFill>
                <a:latin typeface="Helvetica Neue"/>
                <a:ea typeface="Helvetica Neue"/>
                <a:cs typeface="Helvetica Neue"/>
                <a:sym typeface="Helvetica Neue"/>
              </a:rPr>
              <a:t> position </a:t>
            </a:r>
            <a:r>
              <a:rPr lang="it-IT" sz="2100" dirty="0" err="1" smtClean="0">
                <a:solidFill>
                  <a:srgbClr val="53585F"/>
                </a:solidFill>
                <a:uFill>
                  <a:solidFill>
                    <a:srgbClr val="0E2233"/>
                  </a:solidFill>
                </a:uFill>
                <a:latin typeface="Helvetica Neue"/>
                <a:ea typeface="Helvetica Neue"/>
                <a:cs typeface="Helvetica Neue"/>
                <a:sym typeface="Helvetica Neue"/>
              </a:rPr>
              <a:t>gradually</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lost</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prominence</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and </a:t>
            </a:r>
            <a:r>
              <a:rPr lang="it-IT" sz="2100" dirty="0" err="1" smtClean="0">
                <a:solidFill>
                  <a:srgbClr val="53585F"/>
                </a:solidFill>
                <a:uFill>
                  <a:solidFill>
                    <a:srgbClr val="0E2233"/>
                  </a:solidFill>
                </a:uFill>
                <a:latin typeface="Helvetica Neue"/>
                <a:ea typeface="Helvetica Neue"/>
                <a:cs typeface="Helvetica Neue"/>
                <a:sym typeface="Helvetica Neue"/>
              </a:rPr>
              <a:t>as</a:t>
            </a:r>
            <a:r>
              <a:rPr lang="it-IT" sz="2100" dirty="0" smtClean="0">
                <a:solidFill>
                  <a:srgbClr val="53585F"/>
                </a:solidFill>
                <a:uFill>
                  <a:solidFill>
                    <a:srgbClr val="0E2233"/>
                  </a:solidFill>
                </a:uFill>
                <a:latin typeface="Helvetica Neue"/>
                <a:ea typeface="Helvetica Neue"/>
                <a:cs typeface="Helvetica Neue"/>
                <a:sym typeface="Helvetica Neue"/>
              </a:rPr>
              <a:t> a </a:t>
            </a:r>
            <a:r>
              <a:rPr lang="it-IT" sz="2100" dirty="0" err="1" smtClean="0">
                <a:solidFill>
                  <a:srgbClr val="53585F"/>
                </a:solidFill>
                <a:uFill>
                  <a:solidFill>
                    <a:srgbClr val="0E2233"/>
                  </a:solidFill>
                </a:uFill>
                <a:latin typeface="Helvetica Neue"/>
                <a:ea typeface="Helvetica Neue"/>
                <a:cs typeface="Helvetica Neue"/>
                <a:sym typeface="Helvetica Neue"/>
              </a:rPr>
              <a:t>result</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men were afraid to loose their influence. </a:t>
            </a:r>
            <a:r>
              <a:rPr sz="2100" dirty="0">
                <a:solidFill>
                  <a:srgbClr val="53585F"/>
                </a:solidFill>
                <a:uFill>
                  <a:solidFill>
                    <a:srgbClr val="0E2233"/>
                  </a:solidFill>
                </a:uFill>
                <a:latin typeface="Helvetica Neue"/>
                <a:ea typeface="Helvetica Neue"/>
                <a:cs typeface="Helvetica Neue"/>
                <a:sym typeface="Helvetica Neue"/>
              </a:rPr>
              <a:t>This is why Henry compelled March to marry him.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1104574" y="266700"/>
            <a:ext cx="10858825" cy="1729780"/>
          </a:xfrm>
          <a:prstGeom prst="rect">
            <a:avLst/>
          </a:prstGeom>
        </p:spPr>
        <p:txBody>
          <a:bodyPr/>
          <a:lstStyle>
            <a:lvl1pPr algn="ctr">
              <a:defRPr>
                <a:solidFill>
                  <a:srgbClr val="577198"/>
                </a:solidFill>
              </a:defRPr>
            </a:lvl1pPr>
          </a:lstStyle>
          <a:p>
            <a:pPr lvl="0">
              <a:defRPr sz="1800">
                <a:solidFill>
                  <a:srgbClr val="000000"/>
                </a:solidFill>
              </a:defRPr>
            </a:pPr>
            <a:r>
              <a:rPr sz="7200" dirty="0">
                <a:solidFill>
                  <a:srgbClr val="577198"/>
                </a:solidFill>
              </a:rPr>
              <a:t>War and women</a:t>
            </a:r>
          </a:p>
        </p:txBody>
      </p:sp>
      <p:sp>
        <p:nvSpPr>
          <p:cNvPr id="85" name="Shape 85"/>
          <p:cNvSpPr/>
          <p:nvPr/>
        </p:nvSpPr>
        <p:spPr>
          <a:xfrm>
            <a:off x="1245816" y="1924472"/>
            <a:ext cx="10795650" cy="47705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800"/>
              </a:spcBef>
              <a:defRPr sz="1800">
                <a:solidFill>
                  <a:srgbClr val="000000"/>
                </a:solidFill>
              </a:defRPr>
            </a:pPr>
            <a:r>
              <a:rPr sz="2100" dirty="0">
                <a:solidFill>
                  <a:srgbClr val="53585F"/>
                </a:solidFill>
                <a:uFill>
                  <a:solidFill>
                    <a:srgbClr val="0E2233"/>
                  </a:solidFill>
                </a:uFill>
                <a:latin typeface="Helvetica Neue"/>
                <a:ea typeface="Helvetica Neue"/>
                <a:cs typeface="Helvetica Neue"/>
                <a:sym typeface="Helvetica Neue"/>
              </a:rPr>
              <a:t>March and </a:t>
            </a:r>
            <a:r>
              <a:rPr sz="2100" dirty="0" err="1">
                <a:solidFill>
                  <a:srgbClr val="53585F"/>
                </a:solidFill>
                <a:uFill>
                  <a:solidFill>
                    <a:srgbClr val="0E2233"/>
                  </a:solidFill>
                </a:uFill>
                <a:latin typeface="Helvetica Neue"/>
                <a:ea typeface="Helvetica Neue"/>
                <a:cs typeface="Helvetica Neue"/>
                <a:sym typeface="Helvetica Neue"/>
              </a:rPr>
              <a:t>Bandford</a:t>
            </a:r>
            <a:r>
              <a:rPr sz="2100" dirty="0">
                <a:solidFill>
                  <a:srgbClr val="53585F"/>
                </a:solidFill>
                <a:uFill>
                  <a:solidFill>
                    <a:srgbClr val="0E2233"/>
                  </a:solidFill>
                </a:uFill>
                <a:latin typeface="Helvetica Neue"/>
                <a:ea typeface="Helvetica Neue"/>
                <a:cs typeface="Helvetica Neue"/>
                <a:sym typeface="Helvetica Neue"/>
              </a:rPr>
              <a:t> live together. Both girls embody a role: March is mainly masculine </a:t>
            </a:r>
            <a:r>
              <a:rPr lang="it-IT" sz="2100" dirty="0" err="1" smtClean="0">
                <a:solidFill>
                  <a:srgbClr val="53585F"/>
                </a:solidFill>
                <a:uFill>
                  <a:solidFill>
                    <a:srgbClr val="0E2233"/>
                  </a:solidFill>
                </a:uFill>
                <a:latin typeface="Helvetica Neue"/>
                <a:ea typeface="Helvetica Neue"/>
                <a:cs typeface="Helvetica Neue"/>
                <a:sym typeface="Helvetica Neue"/>
              </a:rPr>
              <a:t>while</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err="1" smtClean="0">
                <a:solidFill>
                  <a:srgbClr val="53585F"/>
                </a:solidFill>
                <a:uFill>
                  <a:solidFill>
                    <a:srgbClr val="0E2233"/>
                  </a:solidFill>
                </a:uFill>
                <a:latin typeface="Helvetica Neue"/>
                <a:ea typeface="Helvetica Neue"/>
                <a:cs typeface="Helvetica Neue"/>
                <a:sym typeface="Helvetica Neue"/>
              </a:rPr>
              <a:t>Bandford</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is a </a:t>
            </a:r>
            <a:r>
              <a:rPr sz="2100" dirty="0" smtClean="0">
                <a:solidFill>
                  <a:srgbClr val="53585F"/>
                </a:solidFill>
                <a:uFill>
                  <a:solidFill>
                    <a:srgbClr val="0E2233"/>
                  </a:solidFill>
                </a:uFill>
                <a:latin typeface="Helvetica Neue"/>
                <a:ea typeface="Helvetica Neue"/>
                <a:cs typeface="Helvetica Neue"/>
                <a:sym typeface="Helvetica Neue"/>
              </a:rPr>
              <a:t>house-lady</a:t>
            </a:r>
            <a:r>
              <a:rPr lang="it-IT" sz="2100" dirty="0">
                <a:solidFill>
                  <a:srgbClr val="53585F"/>
                </a:solidFill>
                <a:uFill>
                  <a:solidFill>
                    <a:srgbClr val="0E2233"/>
                  </a:solidFill>
                </a:uFill>
                <a:latin typeface="Helvetica Neue"/>
                <a:ea typeface="Helvetica Neue"/>
                <a:cs typeface="Helvetica Neue"/>
                <a:sym typeface="Helvetica Neue"/>
              </a:rPr>
              <a:t>:</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she cooks and takes care of the house.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lang="it-IT" sz="2100" dirty="0" smtClean="0">
                <a:solidFill>
                  <a:srgbClr val="53585F"/>
                </a:solidFill>
                <a:uFill>
                  <a:solidFill>
                    <a:srgbClr val="0E2233"/>
                  </a:solidFill>
                </a:uFill>
                <a:latin typeface="Helvetica Neue"/>
                <a:ea typeface="Helvetica Neue"/>
                <a:cs typeface="Helvetica Neue"/>
                <a:sym typeface="Helvetica Neue"/>
              </a:rPr>
              <a:t>At first </a:t>
            </a:r>
            <a:r>
              <a:rPr lang="it-IT" sz="2100" dirty="0">
                <a:solidFill>
                  <a:srgbClr val="53585F"/>
                </a:solidFill>
                <a:uFill>
                  <a:solidFill>
                    <a:srgbClr val="0E2233"/>
                  </a:solidFill>
                </a:uFill>
                <a:latin typeface="Helvetica Neue"/>
                <a:ea typeface="Helvetica Neue"/>
                <a:cs typeface="Helvetica Neue"/>
                <a:sym typeface="Helvetica Neue"/>
              </a:rPr>
              <a:t>t</a:t>
            </a:r>
            <a:r>
              <a:rPr sz="2100" dirty="0" smtClean="0">
                <a:solidFill>
                  <a:srgbClr val="53585F"/>
                </a:solidFill>
                <a:uFill>
                  <a:solidFill>
                    <a:srgbClr val="0E2233"/>
                  </a:solidFill>
                </a:uFill>
                <a:latin typeface="Helvetica Neue"/>
                <a:ea typeface="Helvetica Neue"/>
                <a:cs typeface="Helvetica Neue"/>
                <a:sym typeface="Helvetica Neue"/>
              </a:rPr>
              <a:t>here </a:t>
            </a:r>
            <a:r>
              <a:rPr sz="2100" dirty="0">
                <a:solidFill>
                  <a:srgbClr val="53585F"/>
                </a:solidFill>
                <a:uFill>
                  <a:solidFill>
                    <a:srgbClr val="0E2233"/>
                  </a:solidFill>
                </a:uFill>
                <a:latin typeface="Helvetica Neue"/>
                <a:ea typeface="Helvetica Neue"/>
                <a:cs typeface="Helvetica Neue"/>
                <a:sym typeface="Helvetica Neue"/>
              </a:rPr>
              <a:t>is not any male figure so they are supposed to substitute men. Indeed, they have to work in the fields </a:t>
            </a:r>
            <a:r>
              <a:rPr lang="it-IT" sz="2100" dirty="0" smtClean="0">
                <a:solidFill>
                  <a:srgbClr val="53585F"/>
                </a:solidFill>
                <a:uFill>
                  <a:solidFill>
                    <a:srgbClr val="0E2233"/>
                  </a:solidFill>
                </a:uFill>
                <a:latin typeface="Helvetica Neue"/>
                <a:ea typeface="Helvetica Neue"/>
                <a:cs typeface="Helvetica Neue"/>
                <a:sym typeface="Helvetica Neue"/>
              </a:rPr>
              <a:t>for </a:t>
            </a:r>
            <a:r>
              <a:rPr lang="it-IT" sz="2100" dirty="0" err="1" smtClean="0">
                <a:solidFill>
                  <a:srgbClr val="53585F"/>
                </a:solidFill>
                <a:uFill>
                  <a:solidFill>
                    <a:srgbClr val="0E2233"/>
                  </a:solidFill>
                </a:uFill>
                <a:latin typeface="Helvetica Neue"/>
                <a:ea typeface="Helvetica Neue"/>
                <a:cs typeface="Helvetica Neue"/>
                <a:sym typeface="Helvetica Neue"/>
              </a:rPr>
              <a:t>their</a:t>
            </a:r>
            <a:r>
              <a:rPr lang="it-IT" sz="2100" dirty="0" smtClean="0">
                <a:solidFill>
                  <a:srgbClr val="53585F"/>
                </a:solidFill>
                <a:uFill>
                  <a:solidFill>
                    <a:srgbClr val="0E2233"/>
                  </a:solidFill>
                </a:uFill>
                <a:latin typeface="Helvetica Neue"/>
                <a:ea typeface="Helvetica Neue"/>
                <a:cs typeface="Helvetica Neue"/>
                <a:sym typeface="Helvetica Neue"/>
              </a:rPr>
              <a:t> living.</a:t>
            </a:r>
            <a:r>
              <a:rPr sz="2100" dirty="0" smtClean="0">
                <a:solidFill>
                  <a:srgbClr val="53585F"/>
                </a:solidFill>
                <a:uFill>
                  <a:solidFill>
                    <a:srgbClr val="0E2233"/>
                  </a:solidFill>
                </a:uFill>
                <a:latin typeface="Helvetica Neue"/>
                <a:ea typeface="Helvetica Neue"/>
                <a:cs typeface="Helvetica Neue"/>
                <a:sym typeface="Helvetica Neue"/>
              </a:rPr>
              <a:t>. </a:t>
            </a:r>
            <a:endParaRPr sz="2100" dirty="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dirty="0">
                <a:solidFill>
                  <a:srgbClr val="53585F"/>
                </a:solidFill>
                <a:uFill>
                  <a:solidFill>
                    <a:srgbClr val="0E2233"/>
                  </a:solidFill>
                </a:uFill>
                <a:latin typeface="Helvetica Neue"/>
                <a:ea typeface="Helvetica Neue"/>
                <a:cs typeface="Helvetica Neue"/>
                <a:sym typeface="Helvetica Neue"/>
              </a:rPr>
              <a:t>The novel underlines the role of women during the war. Since men were busy in the </a:t>
            </a:r>
            <a:r>
              <a:rPr sz="2100" dirty="0" smtClean="0">
                <a:solidFill>
                  <a:srgbClr val="53585F"/>
                </a:solidFill>
                <a:uFill>
                  <a:solidFill>
                    <a:srgbClr val="0E2233"/>
                  </a:solidFill>
                </a:uFill>
                <a:latin typeface="Helvetica Neue"/>
                <a:ea typeface="Helvetica Neue"/>
                <a:cs typeface="Helvetica Neue"/>
                <a:sym typeface="Helvetica Neue"/>
              </a:rPr>
              <a:t>battle</a:t>
            </a:r>
            <a:r>
              <a:rPr lang="it-IT" sz="2100" dirty="0" smtClean="0">
                <a:solidFill>
                  <a:srgbClr val="53585F"/>
                </a:solidFill>
                <a:uFill>
                  <a:solidFill>
                    <a:srgbClr val="0E2233"/>
                  </a:solidFill>
                </a:uFill>
                <a:latin typeface="Helvetica Neue"/>
                <a:ea typeface="Helvetica Neue"/>
                <a:cs typeface="Helvetica Neue"/>
                <a:sym typeface="Helvetica Neue"/>
              </a:rPr>
              <a:t>s</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women had to </a:t>
            </a:r>
            <a:r>
              <a:rPr lang="it-IT" sz="2100" dirty="0" smtClean="0">
                <a:solidFill>
                  <a:srgbClr val="53585F"/>
                </a:solidFill>
                <a:uFill>
                  <a:solidFill>
                    <a:srgbClr val="0E2233"/>
                  </a:solidFill>
                </a:uFill>
                <a:latin typeface="Helvetica Neue"/>
                <a:ea typeface="Helvetica Neue"/>
                <a:cs typeface="Helvetica Neue"/>
                <a:sym typeface="Helvetica Neue"/>
              </a:rPr>
              <a:t>take </a:t>
            </a:r>
            <a:r>
              <a:rPr lang="it-IT" sz="2100" dirty="0" err="1" smtClean="0">
                <a:solidFill>
                  <a:srgbClr val="53585F"/>
                </a:solidFill>
                <a:uFill>
                  <a:solidFill>
                    <a:srgbClr val="0E2233"/>
                  </a:solidFill>
                </a:uFill>
                <a:latin typeface="Helvetica Neue"/>
                <a:ea typeface="Helvetica Neue"/>
                <a:cs typeface="Helvetica Neue"/>
                <a:sym typeface="Helvetica Neue"/>
              </a:rPr>
              <a:t>their</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place</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to </a:t>
            </a:r>
            <a:r>
              <a:rPr sz="2100" dirty="0">
                <a:solidFill>
                  <a:srgbClr val="53585F"/>
                </a:solidFill>
                <a:uFill>
                  <a:solidFill>
                    <a:srgbClr val="0E2233"/>
                  </a:solidFill>
                </a:uFill>
                <a:latin typeface="Helvetica Neue"/>
                <a:ea typeface="Helvetica Neue"/>
                <a:cs typeface="Helvetica Neue"/>
                <a:sym typeface="Helvetica Neue"/>
              </a:rPr>
              <a:t>survive.</a:t>
            </a:r>
          </a:p>
          <a:p>
            <a:pPr lvl="0" algn="l">
              <a:spcBef>
                <a:spcPts val="2800"/>
              </a:spcBef>
              <a:defRPr sz="1800">
                <a:solidFill>
                  <a:srgbClr val="000000"/>
                </a:solidFill>
              </a:defRPr>
            </a:pPr>
            <a:r>
              <a:rPr sz="2100" dirty="0">
                <a:solidFill>
                  <a:srgbClr val="53585F"/>
                </a:solidFill>
                <a:uFill>
                  <a:solidFill>
                    <a:srgbClr val="0E2233"/>
                  </a:solidFill>
                </a:uFill>
                <a:latin typeface="Helvetica Neue"/>
                <a:ea typeface="Helvetica Neue"/>
                <a:cs typeface="Helvetica Neue"/>
                <a:sym typeface="Helvetica Neue"/>
              </a:rPr>
              <a:t>War </a:t>
            </a:r>
            <a:r>
              <a:rPr lang="it-IT" sz="2100" dirty="0" smtClean="0">
                <a:solidFill>
                  <a:srgbClr val="53585F"/>
                </a:solidFill>
                <a:uFill>
                  <a:solidFill>
                    <a:srgbClr val="0E2233"/>
                  </a:solidFill>
                </a:uFill>
                <a:latin typeface="Helvetica Neue"/>
                <a:ea typeface="Helvetica Neue"/>
                <a:cs typeface="Helvetica Neue"/>
                <a:sym typeface="Helvetica Neue"/>
              </a:rPr>
              <a:t>obliges </a:t>
            </a:r>
            <a:r>
              <a:rPr sz="2100" dirty="0" smtClean="0">
                <a:solidFill>
                  <a:srgbClr val="53585F"/>
                </a:solidFill>
                <a:uFill>
                  <a:solidFill>
                    <a:srgbClr val="0E2233"/>
                  </a:solidFill>
                </a:uFill>
                <a:latin typeface="Helvetica Neue"/>
                <a:ea typeface="Helvetica Neue"/>
                <a:cs typeface="Helvetica Neue"/>
                <a:sym typeface="Helvetica Neue"/>
              </a:rPr>
              <a:t> women</a:t>
            </a:r>
            <a:r>
              <a:rPr lang="it-IT" sz="2100" dirty="0" smtClean="0">
                <a:solidFill>
                  <a:srgbClr val="53585F"/>
                </a:solidFill>
                <a:uFill>
                  <a:solidFill>
                    <a:srgbClr val="0E2233"/>
                  </a:solidFill>
                </a:uFill>
                <a:latin typeface="Helvetica Neue"/>
                <a:ea typeface="Helvetica Neue"/>
                <a:cs typeface="Helvetica Neue"/>
                <a:sym typeface="Helvetica Neue"/>
              </a:rPr>
              <a:t> to take </a:t>
            </a:r>
            <a:r>
              <a:rPr lang="it-IT" sz="2100" dirty="0" err="1" smtClean="0">
                <a:solidFill>
                  <a:srgbClr val="53585F"/>
                </a:solidFill>
                <a:uFill>
                  <a:solidFill>
                    <a:srgbClr val="0E2233"/>
                  </a:solidFill>
                </a:uFill>
                <a:latin typeface="Helvetica Neue"/>
                <a:ea typeface="Helvetica Neue"/>
                <a:cs typeface="Helvetica Neue"/>
                <a:sym typeface="Helvetica Neue"/>
              </a:rPr>
              <a:t>men’s</a:t>
            </a:r>
            <a:r>
              <a:rPr lang="it-IT" sz="2100" dirty="0" smtClean="0">
                <a:solidFill>
                  <a:srgbClr val="53585F"/>
                </a:solidFill>
                <a:uFill>
                  <a:solidFill>
                    <a:srgbClr val="0E2233"/>
                  </a:solidFill>
                </a:uFill>
                <a:latin typeface="Helvetica Neue"/>
                <a:ea typeface="Helvetica Neue"/>
                <a:cs typeface="Helvetica Neue"/>
                <a:sym typeface="Helvetica Neue"/>
              </a:rPr>
              <a:t> position </a:t>
            </a:r>
            <a:r>
              <a:rPr lang="it-IT" sz="2100" dirty="0" err="1" smtClean="0">
                <a:solidFill>
                  <a:srgbClr val="53585F"/>
                </a:solidFill>
                <a:uFill>
                  <a:solidFill>
                    <a:srgbClr val="0E2233"/>
                  </a:solidFill>
                </a:uFill>
                <a:latin typeface="Helvetica Neue"/>
                <a:ea typeface="Helvetica Neue"/>
                <a:cs typeface="Helvetica Neue"/>
                <a:sym typeface="Helvetica Neue"/>
              </a:rPr>
              <a:t>thus</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offering</a:t>
            </a:r>
            <a:r>
              <a:rPr lang="it-IT" sz="2100" dirty="0" smtClean="0">
                <a:solidFill>
                  <a:srgbClr val="53585F"/>
                </a:solidFill>
                <a:uFill>
                  <a:solidFill>
                    <a:srgbClr val="0E2233"/>
                  </a:solidFill>
                </a:uFill>
                <a:latin typeface="Helvetica Neue"/>
                <a:ea typeface="Helvetica Neue"/>
                <a:cs typeface="Helvetica Neue"/>
                <a:sym typeface="Helvetica Neue"/>
              </a:rPr>
              <a:t> </a:t>
            </a:r>
            <a:r>
              <a:rPr lang="it-IT" sz="2100" dirty="0" err="1" smtClean="0">
                <a:solidFill>
                  <a:srgbClr val="53585F"/>
                </a:solidFill>
                <a:uFill>
                  <a:solidFill>
                    <a:srgbClr val="0E2233"/>
                  </a:solidFill>
                </a:uFill>
                <a:latin typeface="Helvetica Neue"/>
                <a:ea typeface="Helvetica Neue"/>
                <a:cs typeface="Helvetica Neue"/>
                <a:sym typeface="Helvetica Neue"/>
              </a:rPr>
              <a:t>them</a:t>
            </a:r>
            <a:r>
              <a:rPr lang="it-IT" sz="2100" dirty="0" smtClean="0">
                <a:solidFill>
                  <a:srgbClr val="53585F"/>
                </a:solidFill>
                <a:uFill>
                  <a:solidFill>
                    <a:srgbClr val="0E2233"/>
                  </a:solidFill>
                </a:uFill>
                <a:latin typeface="Helvetica Neue"/>
                <a:ea typeface="Helvetica Neue"/>
                <a:cs typeface="Helvetica Neue"/>
                <a:sym typeface="Helvetica Neue"/>
              </a:rPr>
              <a:t> the </a:t>
            </a:r>
            <a:r>
              <a:rPr sz="2100" dirty="0" smtClean="0">
                <a:solidFill>
                  <a:srgbClr val="53585F"/>
                </a:solidFill>
                <a:uFill>
                  <a:solidFill>
                    <a:srgbClr val="0E2233"/>
                  </a:solidFill>
                </a:uFill>
                <a:latin typeface="Helvetica Neue"/>
                <a:ea typeface="Helvetica Neue"/>
                <a:cs typeface="Helvetica Neue"/>
                <a:sym typeface="Helvetica Neue"/>
              </a:rPr>
              <a:t>opportunity </a:t>
            </a:r>
            <a:r>
              <a:rPr sz="2100" dirty="0">
                <a:solidFill>
                  <a:srgbClr val="53585F"/>
                </a:solidFill>
                <a:uFill>
                  <a:solidFill>
                    <a:srgbClr val="0E2233"/>
                  </a:solidFill>
                </a:uFill>
                <a:latin typeface="Helvetica Neue"/>
                <a:ea typeface="Helvetica Neue"/>
                <a:cs typeface="Helvetica Neue"/>
                <a:sym typeface="Helvetica Neue"/>
              </a:rPr>
              <a:t>to become </a:t>
            </a:r>
            <a:r>
              <a:rPr lang="it-IT" sz="2100" dirty="0" err="1" smtClean="0">
                <a:solidFill>
                  <a:srgbClr val="53585F"/>
                </a:solidFill>
                <a:uFill>
                  <a:solidFill>
                    <a:srgbClr val="0E2233"/>
                  </a:solidFill>
                </a:uFill>
                <a:latin typeface="Helvetica Neue"/>
                <a:ea typeface="Helvetica Neue"/>
                <a:cs typeface="Helvetica Neue"/>
                <a:sym typeface="Helvetica Neue"/>
              </a:rPr>
              <a:t>active</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part </a:t>
            </a:r>
            <a:r>
              <a:rPr sz="2100" dirty="0">
                <a:solidFill>
                  <a:srgbClr val="53585F"/>
                </a:solidFill>
                <a:uFill>
                  <a:solidFill>
                    <a:srgbClr val="0E2233"/>
                  </a:solidFill>
                </a:uFill>
                <a:latin typeface="Helvetica Neue"/>
                <a:ea typeface="Helvetica Neue"/>
                <a:cs typeface="Helvetica Neue"/>
                <a:sym typeface="Helvetica Neue"/>
              </a:rPr>
              <a:t>of the society and to emancipate themselves. </a:t>
            </a:r>
            <a:endParaRPr lang="it-IT" sz="2100" dirty="0" smtClean="0">
              <a:solidFill>
                <a:srgbClr val="53585F"/>
              </a:solidFill>
              <a:uFill>
                <a:solidFill>
                  <a:srgbClr val="0E2233"/>
                </a:solidFill>
              </a:uFill>
              <a:latin typeface="Helvetica Neue"/>
              <a:ea typeface="Helvetica Neue"/>
              <a:cs typeface="Helvetica Neue"/>
              <a:sym typeface="Helvetica Neue"/>
            </a:endParaRPr>
          </a:p>
          <a:p>
            <a:pPr lvl="0" algn="l">
              <a:spcBef>
                <a:spcPts val="2800"/>
              </a:spcBef>
              <a:defRPr sz="1800">
                <a:solidFill>
                  <a:srgbClr val="000000"/>
                </a:solidFill>
              </a:defRPr>
            </a:pPr>
            <a:r>
              <a:rPr sz="2100" dirty="0" smtClean="0">
                <a:solidFill>
                  <a:srgbClr val="53585F"/>
                </a:solidFill>
                <a:uFill>
                  <a:solidFill>
                    <a:srgbClr val="0E2233"/>
                  </a:solidFill>
                </a:uFill>
                <a:latin typeface="Helvetica Neue"/>
                <a:ea typeface="Helvetica Neue"/>
                <a:cs typeface="Helvetica Neue"/>
                <a:sym typeface="Helvetica Neue"/>
              </a:rPr>
              <a:t>Indeed </a:t>
            </a:r>
            <a:r>
              <a:rPr sz="2100" dirty="0">
                <a:solidFill>
                  <a:srgbClr val="53585F"/>
                </a:solidFill>
                <a:uFill>
                  <a:solidFill>
                    <a:srgbClr val="0E2233"/>
                  </a:solidFill>
                </a:uFill>
                <a:latin typeface="Helvetica Neue"/>
                <a:ea typeface="Helvetica Neue"/>
                <a:cs typeface="Helvetica Neue"/>
                <a:sym typeface="Helvetica Neue"/>
              </a:rPr>
              <a:t>at the beginning of the 20th century, women became aware of their </a:t>
            </a:r>
            <a:r>
              <a:rPr sz="2100" dirty="0" smtClean="0">
                <a:solidFill>
                  <a:srgbClr val="53585F"/>
                </a:solidFill>
                <a:uFill>
                  <a:solidFill>
                    <a:srgbClr val="0E2233"/>
                  </a:solidFill>
                </a:uFill>
                <a:latin typeface="Helvetica Neue"/>
                <a:ea typeface="Helvetica Neue"/>
                <a:cs typeface="Helvetica Neue"/>
                <a:sym typeface="Helvetica Neue"/>
              </a:rPr>
              <a:t>role</a:t>
            </a:r>
            <a:r>
              <a:rPr lang="it-IT" sz="2100" dirty="0" smtClean="0">
                <a:solidFill>
                  <a:srgbClr val="53585F"/>
                </a:solidFill>
                <a:uFill>
                  <a:solidFill>
                    <a:srgbClr val="0E2233"/>
                  </a:solidFill>
                </a:uFill>
                <a:latin typeface="Helvetica Neue"/>
                <a:ea typeface="Helvetica Neue"/>
                <a:cs typeface="Helvetica Neue"/>
                <a:sym typeface="Helvetica Neue"/>
              </a:rPr>
              <a:t> in society</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They </a:t>
            </a:r>
            <a:r>
              <a:rPr sz="2100" dirty="0" smtClean="0">
                <a:solidFill>
                  <a:srgbClr val="53585F"/>
                </a:solidFill>
                <a:uFill>
                  <a:solidFill>
                    <a:srgbClr val="0E2233"/>
                  </a:solidFill>
                </a:uFill>
                <a:latin typeface="Helvetica Neue"/>
                <a:ea typeface="Helvetica Neue"/>
                <a:cs typeface="Helvetica Neue"/>
                <a:sym typeface="Helvetica Neue"/>
              </a:rPr>
              <a:t>did</a:t>
            </a:r>
            <a:r>
              <a:rPr lang="it-IT" sz="2100" dirty="0" smtClean="0">
                <a:solidFill>
                  <a:srgbClr val="53585F"/>
                </a:solidFill>
                <a:uFill>
                  <a:solidFill>
                    <a:srgbClr val="0E2233"/>
                  </a:solidFill>
                </a:uFill>
                <a:latin typeface="Helvetica Neue"/>
                <a:ea typeface="Helvetica Neue"/>
                <a:cs typeface="Helvetica Neue"/>
                <a:sym typeface="Helvetica Neue"/>
              </a:rPr>
              <a:t> </a:t>
            </a:r>
            <a:r>
              <a:rPr sz="2100" dirty="0" smtClean="0">
                <a:solidFill>
                  <a:srgbClr val="53585F"/>
                </a:solidFill>
                <a:uFill>
                  <a:solidFill>
                    <a:srgbClr val="0E2233"/>
                  </a:solidFill>
                </a:uFill>
                <a:latin typeface="Helvetica Neue"/>
                <a:ea typeface="Helvetica Neue"/>
                <a:cs typeface="Helvetica Neue"/>
                <a:sym typeface="Helvetica Neue"/>
              </a:rPr>
              <a:t>n</a:t>
            </a:r>
            <a:r>
              <a:rPr lang="it-IT" sz="2100" dirty="0" smtClean="0">
                <a:solidFill>
                  <a:srgbClr val="53585F"/>
                </a:solidFill>
                <a:uFill>
                  <a:solidFill>
                    <a:srgbClr val="0E2233"/>
                  </a:solidFill>
                </a:uFill>
                <a:latin typeface="Helvetica Neue"/>
                <a:ea typeface="Helvetica Neue"/>
                <a:cs typeface="Helvetica Neue"/>
                <a:sym typeface="Helvetica Neue"/>
              </a:rPr>
              <a:t>ot</a:t>
            </a:r>
            <a:r>
              <a:rPr sz="2100" dirty="0" smtClean="0">
                <a:solidFill>
                  <a:srgbClr val="53585F"/>
                </a:solidFill>
                <a:uFill>
                  <a:solidFill>
                    <a:srgbClr val="0E2233"/>
                  </a:solidFill>
                </a:uFill>
                <a:latin typeface="Helvetica Neue"/>
                <a:ea typeface="Helvetica Neue"/>
                <a:cs typeface="Helvetica Neue"/>
                <a:sym typeface="Helvetica Neue"/>
              </a:rPr>
              <a:t> </a:t>
            </a:r>
            <a:r>
              <a:rPr sz="2100" dirty="0">
                <a:solidFill>
                  <a:srgbClr val="53585F"/>
                </a:solidFill>
                <a:uFill>
                  <a:solidFill>
                    <a:srgbClr val="0E2233"/>
                  </a:solidFill>
                </a:uFill>
                <a:latin typeface="Helvetica Neue"/>
                <a:ea typeface="Helvetica Neue"/>
                <a:cs typeface="Helvetica Neue"/>
                <a:sym typeface="Helvetica Neue"/>
              </a:rPr>
              <a:t>want to be subdued </a:t>
            </a:r>
            <a:r>
              <a:rPr sz="2100" dirty="0" smtClean="0">
                <a:solidFill>
                  <a:srgbClr val="53585F"/>
                </a:solidFill>
                <a:uFill>
                  <a:solidFill>
                    <a:srgbClr val="0E2233"/>
                  </a:solidFill>
                </a:uFill>
                <a:latin typeface="Helvetica Neue"/>
                <a:ea typeface="Helvetica Neue"/>
                <a:cs typeface="Helvetica Neue"/>
                <a:sym typeface="Helvetica Neue"/>
              </a:rPr>
              <a:t>and </a:t>
            </a:r>
            <a:r>
              <a:rPr sz="2100" dirty="0">
                <a:solidFill>
                  <a:srgbClr val="53585F"/>
                </a:solidFill>
                <a:uFill>
                  <a:solidFill>
                    <a:srgbClr val="0E2233"/>
                  </a:solidFill>
                </a:uFill>
                <a:latin typeface="Helvetica Neue"/>
                <a:ea typeface="Helvetica Neue"/>
                <a:cs typeface="Helvetica Neue"/>
                <a:sym typeface="Helvetica Neue"/>
              </a:rPr>
              <a:t>they wanted to have the same </a:t>
            </a:r>
            <a:r>
              <a:rPr sz="2100" dirty="0" smtClean="0">
                <a:solidFill>
                  <a:srgbClr val="53585F"/>
                </a:solidFill>
                <a:uFill>
                  <a:solidFill>
                    <a:srgbClr val="0E2233"/>
                  </a:solidFill>
                </a:uFill>
                <a:latin typeface="Helvetica Neue"/>
                <a:ea typeface="Helvetica Neue"/>
                <a:cs typeface="Helvetica Neue"/>
                <a:sym typeface="Helvetica Neue"/>
              </a:rPr>
              <a:t>rights</a:t>
            </a:r>
            <a:r>
              <a:rPr lang="it-IT" sz="2100" dirty="0">
                <a:solidFill>
                  <a:srgbClr val="53585F"/>
                </a:solidFill>
                <a:uFill>
                  <a:solidFill>
                    <a:srgbClr val="0E2233"/>
                  </a:solidFill>
                </a:uFill>
                <a:latin typeface="Helvetica Neue"/>
                <a:ea typeface="Helvetica Neue"/>
                <a:cs typeface="Helvetica Neue"/>
                <a:sym typeface="Helvetica Neue"/>
              </a:rPr>
              <a:t> </a:t>
            </a:r>
            <a:r>
              <a:rPr lang="it-IT" sz="2100" dirty="0" smtClean="0">
                <a:solidFill>
                  <a:srgbClr val="53585F"/>
                </a:solidFill>
                <a:uFill>
                  <a:solidFill>
                    <a:srgbClr val="0E2233"/>
                  </a:solidFill>
                </a:uFill>
                <a:latin typeface="Helvetica Neue"/>
                <a:ea typeface="Helvetica Neue"/>
                <a:cs typeface="Helvetica Neue"/>
                <a:sym typeface="Helvetica Neue"/>
              </a:rPr>
              <a:t>of men</a:t>
            </a:r>
            <a:r>
              <a:rPr sz="2100" dirty="0" smtClean="0">
                <a:solidFill>
                  <a:srgbClr val="53585F"/>
                </a:solidFill>
                <a:uFill>
                  <a:solidFill>
                    <a:srgbClr val="0E2233"/>
                  </a:solidFill>
                </a:uFill>
                <a:latin typeface="Helvetica Neue"/>
                <a:ea typeface="Helvetica Neue"/>
                <a:cs typeface="Helvetica Neue"/>
                <a:sym typeface="Helvetica Neue"/>
              </a:rPr>
              <a:t>. </a:t>
            </a:r>
            <a:endParaRPr sz="2100" dirty="0">
              <a:solidFill>
                <a:srgbClr val="53585F"/>
              </a:solidFill>
              <a:uFill>
                <a:solidFill>
                  <a:srgbClr val="0E2233"/>
                </a:solidFill>
              </a:uFill>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TotalTime>
  <Words>1122</Words>
  <Application>Microsoft Office PowerPoint</Application>
  <PresentationFormat>Personalizzato</PresentationFormat>
  <Paragraphs>63</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Blueprint</vt:lpstr>
      <vt:lpstr>THE FOX</vt:lpstr>
      <vt:lpstr>Index</vt:lpstr>
      <vt:lpstr>About the novelist</vt:lpstr>
      <vt:lpstr>Characters</vt:lpstr>
      <vt:lpstr>The plot</vt:lpstr>
      <vt:lpstr>Main themes</vt:lpstr>
      <vt:lpstr>Historical context settings</vt:lpstr>
      <vt:lpstr>the war</vt:lpstr>
      <vt:lpstr>War and women</vt:lpstr>
      <vt:lpstr>Relationships during the World War I</vt:lpstr>
      <vt:lpstr>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FOX</dc:title>
  <dc:creator>admin</dc:creator>
  <cp:lastModifiedBy>admin</cp:lastModifiedBy>
  <cp:revision>14</cp:revision>
  <dcterms:modified xsi:type="dcterms:W3CDTF">2015-11-15T17:49:30Z</dcterms:modified>
</cp:coreProperties>
</file>