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5" r:id="rId8"/>
    <p:sldId id="262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90" autoAdjust="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D0916F-225A-4992-8491-3B1552435A2C}" type="datetimeFigureOut">
              <a:rPr lang="en-US" smtClean="0"/>
              <a:pPr/>
              <a:t>3/20/2019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C22EB4-5408-454F-B6EC-FC2C4FC97C09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Deceptive</a:t>
            </a:r>
            <a:r>
              <a:rPr lang="it-IT" dirty="0" smtClean="0"/>
              <a:t> </a:t>
            </a:r>
            <a:r>
              <a:rPr lang="it-IT" dirty="0" err="1" smtClean="0"/>
              <a:t>appearances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Alice Santoro 4PLSC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Summing</a:t>
            </a:r>
            <a:r>
              <a:rPr lang="it-IT" dirty="0" smtClean="0"/>
              <a:t> up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Lady Macbeth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having</a:t>
            </a:r>
            <a:r>
              <a:rPr lang="it-IT" dirty="0" smtClean="0"/>
              <a:t> a </a:t>
            </a:r>
            <a:r>
              <a:rPr lang="it-IT" dirty="0" err="1" smtClean="0"/>
              <a:t>conversation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husband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effect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commanding</a:t>
            </a:r>
            <a:r>
              <a:rPr lang="it-IT" dirty="0" smtClean="0"/>
              <a:t> </a:t>
            </a:r>
            <a:r>
              <a:rPr lang="it-IT" dirty="0" err="1" smtClean="0"/>
              <a:t>thone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created</a:t>
            </a:r>
            <a:r>
              <a:rPr lang="it-IT" dirty="0" smtClean="0"/>
              <a:t>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intentional</a:t>
            </a:r>
            <a:r>
              <a:rPr lang="it-IT" dirty="0" smtClean="0"/>
              <a:t>  </a:t>
            </a:r>
            <a:r>
              <a:rPr lang="it-IT" dirty="0" err="1" smtClean="0"/>
              <a:t>ambiguity</a:t>
            </a:r>
            <a:r>
              <a:rPr lang="it-IT" dirty="0" smtClean="0"/>
              <a:t>  and </a:t>
            </a:r>
            <a:r>
              <a:rPr lang="it-IT" dirty="0" err="1" smtClean="0"/>
              <a:t>paradox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appearance</a:t>
            </a:r>
            <a:r>
              <a:rPr lang="it-IT" dirty="0" smtClean="0"/>
              <a:t> and reality</a:t>
            </a:r>
          </a:p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pretending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husband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wants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(imperative </a:t>
            </a:r>
            <a:r>
              <a:rPr lang="it-IT" dirty="0" err="1" smtClean="0"/>
              <a:t>form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allow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husband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reply</a:t>
            </a:r>
            <a:r>
              <a:rPr lang="it-IT" dirty="0" smtClean="0"/>
              <a:t> (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punctuation</a:t>
            </a:r>
            <a:r>
              <a:rPr lang="it-IT" dirty="0" smtClean="0"/>
              <a:t>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/>
          <a:lstStyle/>
          <a:p>
            <a:r>
              <a:rPr lang="it-IT" dirty="0" smtClean="0"/>
              <a:t>THE EXTRACT I CHOSE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297885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428736"/>
            <a:ext cx="2686057" cy="513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1428736"/>
            <a:ext cx="24669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asellaDiTesto 7"/>
          <p:cNvSpPr txBox="1"/>
          <p:nvPr/>
        </p:nvSpPr>
        <p:spPr>
          <a:xfrm>
            <a:off x="6000760" y="442913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u="sng" dirty="0" smtClean="0"/>
              <a:t>Macbeth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r>
              <a:rPr lang="it-IT" dirty="0" smtClean="0"/>
              <a:t> 1 scene 5 </a:t>
            </a:r>
            <a:r>
              <a:rPr lang="it-IT" dirty="0" err="1" smtClean="0"/>
              <a:t>by</a:t>
            </a:r>
            <a:r>
              <a:rPr lang="it-IT" dirty="0" smtClean="0"/>
              <a:t> William Shakespeare</a:t>
            </a:r>
            <a:r>
              <a:rPr lang="it-IT" u="sng" dirty="0" smtClean="0"/>
              <a:t>)</a:t>
            </a:r>
            <a:endParaRPr lang="en-GB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CONTEXTUALIZATION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err="1" smtClean="0">
                <a:solidFill>
                  <a:schemeClr val="accent1"/>
                </a:solidFill>
              </a:rPr>
              <a:t>What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had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happened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before</a:t>
            </a:r>
            <a:r>
              <a:rPr lang="it-IT" dirty="0" smtClean="0">
                <a:solidFill>
                  <a:schemeClr val="accent1"/>
                </a:solidFill>
              </a:rPr>
              <a:t>?</a:t>
            </a:r>
          </a:p>
          <a:p>
            <a:r>
              <a:rPr lang="it-IT" dirty="0" smtClean="0"/>
              <a:t>Macbeth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met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witches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witches</a:t>
            </a:r>
            <a:r>
              <a:rPr lang="it-IT" dirty="0" smtClean="0"/>
              <a:t>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predicted</a:t>
            </a:r>
            <a:r>
              <a:rPr lang="it-IT" dirty="0" smtClean="0"/>
              <a:t> </a:t>
            </a:r>
            <a:r>
              <a:rPr lang="it-IT" dirty="0" err="1" smtClean="0"/>
              <a:t>Macbet</a:t>
            </a:r>
            <a:r>
              <a:rPr lang="it-IT" dirty="0" smtClean="0"/>
              <a:t>’s future</a:t>
            </a:r>
          </a:p>
          <a:p>
            <a:r>
              <a:rPr lang="it-IT" dirty="0" smtClean="0"/>
              <a:t>Macbeth </a:t>
            </a:r>
            <a:r>
              <a:rPr lang="it-IT" dirty="0" err="1" smtClean="0"/>
              <a:t>had</a:t>
            </a:r>
            <a:r>
              <a:rPr lang="it-IT" dirty="0" smtClean="0"/>
              <a:t> </a:t>
            </a:r>
            <a:r>
              <a:rPr lang="it-IT" dirty="0" err="1" smtClean="0"/>
              <a:t>written</a:t>
            </a:r>
            <a:r>
              <a:rPr lang="it-IT" dirty="0" smtClean="0"/>
              <a:t> a </a:t>
            </a:r>
            <a:r>
              <a:rPr lang="it-IT" dirty="0" err="1" smtClean="0"/>
              <a:t>letter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wife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warn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the </a:t>
            </a:r>
            <a:r>
              <a:rPr lang="it-IT" dirty="0" err="1" smtClean="0"/>
              <a:t>predictions</a:t>
            </a:r>
            <a:r>
              <a:rPr lang="it-IT" dirty="0" smtClean="0"/>
              <a:t> </a:t>
            </a:r>
          </a:p>
          <a:p>
            <a:endParaRPr lang="it-IT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it-IT" dirty="0" err="1" smtClean="0">
                <a:solidFill>
                  <a:schemeClr val="accent1"/>
                </a:solidFill>
              </a:rPr>
              <a:t>Who</a:t>
            </a:r>
            <a:r>
              <a:rPr lang="it-IT" dirty="0" smtClean="0">
                <a:solidFill>
                  <a:schemeClr val="accent1"/>
                </a:solidFill>
              </a:rPr>
              <a:t> are the </a:t>
            </a:r>
            <a:r>
              <a:rPr lang="it-IT" dirty="0" err="1" smtClean="0">
                <a:solidFill>
                  <a:schemeClr val="accent1"/>
                </a:solidFill>
              </a:rPr>
              <a:t>speaking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characters</a:t>
            </a:r>
            <a:r>
              <a:rPr lang="it-IT" dirty="0" smtClean="0">
                <a:solidFill>
                  <a:schemeClr val="accent1"/>
                </a:solidFill>
              </a:rPr>
              <a:t>?</a:t>
            </a:r>
          </a:p>
          <a:p>
            <a:r>
              <a:rPr lang="it-IT" b="1" dirty="0" smtClean="0"/>
              <a:t> Macbeth</a:t>
            </a:r>
            <a:r>
              <a:rPr lang="it-IT" dirty="0" smtClean="0"/>
              <a:t>, </a:t>
            </a:r>
            <a:r>
              <a:rPr lang="it-IT" dirty="0" err="1" smtClean="0"/>
              <a:t>Thane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Glamis</a:t>
            </a:r>
            <a:r>
              <a:rPr lang="it-IT" dirty="0" smtClean="0"/>
              <a:t> and </a:t>
            </a:r>
            <a:r>
              <a:rPr lang="it-IT" dirty="0" err="1" smtClean="0"/>
              <a:t>Cawdor</a:t>
            </a:r>
            <a:r>
              <a:rPr lang="it-IT" dirty="0" smtClean="0"/>
              <a:t>, </a:t>
            </a:r>
            <a:r>
              <a:rPr lang="it-IT" dirty="0" err="1" smtClean="0"/>
              <a:t>later</a:t>
            </a:r>
            <a:r>
              <a:rPr lang="it-IT" dirty="0" smtClean="0"/>
              <a:t> </a:t>
            </a:r>
            <a:r>
              <a:rPr lang="it-IT" dirty="0" err="1" smtClean="0"/>
              <a:t>king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Scotland</a:t>
            </a:r>
          </a:p>
          <a:p>
            <a:r>
              <a:rPr lang="it-IT" b="1" dirty="0" smtClean="0"/>
              <a:t>Lady Macbeth</a:t>
            </a:r>
            <a:r>
              <a:rPr lang="it-IT" dirty="0" smtClean="0"/>
              <a:t>, </a:t>
            </a:r>
            <a:r>
              <a:rPr lang="it-IT" dirty="0" err="1" smtClean="0"/>
              <a:t>Countess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Glamis</a:t>
            </a:r>
            <a:r>
              <a:rPr lang="it-IT" dirty="0" smtClean="0"/>
              <a:t> and </a:t>
            </a:r>
            <a:r>
              <a:rPr lang="it-IT" dirty="0" err="1" smtClean="0"/>
              <a:t>Cawdor</a:t>
            </a:r>
            <a:r>
              <a:rPr lang="it-IT" dirty="0" smtClean="0"/>
              <a:t>, </a:t>
            </a:r>
            <a:r>
              <a:rPr lang="it-IT" dirty="0" err="1" smtClean="0"/>
              <a:t>later</a:t>
            </a:r>
            <a:r>
              <a:rPr lang="it-IT" dirty="0" smtClean="0"/>
              <a:t> Queen </a:t>
            </a:r>
            <a:r>
              <a:rPr lang="it-IT" dirty="0" err="1" smtClean="0"/>
              <a:t>of</a:t>
            </a:r>
            <a:r>
              <a:rPr lang="it-IT" dirty="0" smtClean="0"/>
              <a:t> Scotland</a:t>
            </a:r>
          </a:p>
          <a:p>
            <a:pPr>
              <a:buNone/>
            </a:pPr>
            <a:r>
              <a:rPr lang="it-IT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Phonological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>
                <a:solidFill>
                  <a:schemeClr val="accent1"/>
                </a:solidFill>
              </a:rPr>
              <a:t>Alliteration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letter</a:t>
            </a:r>
            <a:r>
              <a:rPr lang="it-IT" dirty="0" smtClean="0"/>
              <a:t> G in the </a:t>
            </a:r>
            <a:r>
              <a:rPr lang="it-IT" dirty="0" err="1" smtClean="0"/>
              <a:t>very</a:t>
            </a:r>
            <a:r>
              <a:rPr lang="it-IT" dirty="0" smtClean="0"/>
              <a:t> first </a:t>
            </a:r>
            <a:r>
              <a:rPr lang="it-IT" dirty="0" err="1" smtClean="0"/>
              <a:t>line</a:t>
            </a:r>
            <a:r>
              <a:rPr lang="it-IT" dirty="0" smtClean="0"/>
              <a:t> (“Great </a:t>
            </a:r>
            <a:r>
              <a:rPr lang="it-IT" dirty="0" err="1" smtClean="0"/>
              <a:t>Glamis</a:t>
            </a:r>
            <a:r>
              <a:rPr lang="it-IT" dirty="0" smtClean="0"/>
              <a:t>”)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underline</a:t>
            </a:r>
            <a:r>
              <a:rPr lang="it-IT" dirty="0" smtClean="0"/>
              <a:t> the </a:t>
            </a:r>
            <a:r>
              <a:rPr lang="it-IT" dirty="0" err="1" smtClean="0"/>
              <a:t>noble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r>
              <a:rPr lang="it-IT" dirty="0" smtClean="0"/>
              <a:t>’s </a:t>
            </a:r>
            <a:r>
              <a:rPr lang="it-IT" dirty="0" err="1" smtClean="0"/>
              <a:t>importance</a:t>
            </a:r>
            <a:endParaRPr lang="it-IT" dirty="0" smtClean="0"/>
          </a:p>
          <a:p>
            <a:r>
              <a:rPr lang="it-IT" dirty="0" err="1" smtClean="0">
                <a:solidFill>
                  <a:schemeClr val="accent1"/>
                </a:solidFill>
              </a:rPr>
              <a:t>Anaphorical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repetition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th</a:t>
            </a:r>
            <a:r>
              <a:rPr lang="it-IT" dirty="0" smtClean="0"/>
              <a:t> </a:t>
            </a:r>
            <a:r>
              <a:rPr lang="it-IT" dirty="0" err="1" smtClean="0"/>
              <a:t>syllable</a:t>
            </a:r>
            <a:r>
              <a:rPr lang="it-IT" dirty="0" smtClean="0"/>
              <a:t> (</a:t>
            </a:r>
            <a:r>
              <a:rPr lang="it-IT" dirty="0" err="1" smtClean="0"/>
              <a:t>lines</a:t>
            </a:r>
            <a:r>
              <a:rPr lang="it-IT" dirty="0" smtClean="0"/>
              <a:t> 54-56)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relate</a:t>
            </a:r>
            <a:r>
              <a:rPr lang="it-IT" dirty="0" smtClean="0"/>
              <a:t> the </a:t>
            </a:r>
            <a:r>
              <a:rPr lang="it-IT" dirty="0" err="1" smtClean="0"/>
              <a:t>lines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endParaRPr lang="it-IT" dirty="0" smtClean="0"/>
          </a:p>
          <a:p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smtClean="0">
                <a:solidFill>
                  <a:schemeClr val="accent1"/>
                </a:solidFill>
              </a:rPr>
              <a:t>open </a:t>
            </a:r>
            <a:r>
              <a:rPr lang="it-IT" dirty="0" err="1" smtClean="0">
                <a:solidFill>
                  <a:schemeClr val="accent1"/>
                </a:solidFill>
              </a:rPr>
              <a:t>vowel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sounds</a:t>
            </a:r>
            <a:r>
              <a:rPr lang="it-IT" dirty="0" smtClean="0">
                <a:solidFill>
                  <a:schemeClr val="accent1"/>
                </a:solidFill>
              </a:rPr>
              <a:t> </a:t>
            </a:r>
            <a:r>
              <a:rPr lang="it-IT" dirty="0" smtClean="0"/>
              <a:t>(ex. “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dearest</a:t>
            </a:r>
            <a:r>
              <a:rPr lang="it-IT" dirty="0" smtClean="0"/>
              <a:t> love” </a:t>
            </a:r>
            <a:r>
              <a:rPr lang="it-IT" dirty="0" err="1" smtClean="0"/>
              <a:t>line</a:t>
            </a:r>
            <a:r>
              <a:rPr lang="it-IT" dirty="0" smtClean="0"/>
              <a:t> 57”)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convey</a:t>
            </a:r>
            <a:r>
              <a:rPr lang="it-IT" dirty="0" smtClean="0"/>
              <a:t> the </a:t>
            </a:r>
            <a:r>
              <a:rPr lang="it-IT" dirty="0" err="1" smtClean="0"/>
              <a:t>meaning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something</a:t>
            </a:r>
            <a:r>
              <a:rPr lang="it-IT" dirty="0" smtClean="0"/>
              <a:t> </a:t>
            </a:r>
            <a:r>
              <a:rPr lang="it-IT" dirty="0" err="1" smtClean="0"/>
              <a:t>distant</a:t>
            </a:r>
            <a:r>
              <a:rPr lang="it-IT" dirty="0" smtClean="0"/>
              <a:t>. </a:t>
            </a:r>
            <a:r>
              <a:rPr lang="it-IT" dirty="0" err="1" smtClean="0"/>
              <a:t>Considering</a:t>
            </a:r>
            <a:r>
              <a:rPr lang="it-IT" dirty="0" smtClean="0"/>
              <a:t> the </a:t>
            </a:r>
            <a:r>
              <a:rPr lang="it-IT" dirty="0" err="1" smtClean="0"/>
              <a:t>extract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distance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Lady Macbeth’s </a:t>
            </a:r>
            <a:r>
              <a:rPr lang="it-IT" dirty="0" err="1" smtClean="0"/>
              <a:t>dirty</a:t>
            </a:r>
            <a:r>
              <a:rPr lang="it-IT" dirty="0" smtClean="0"/>
              <a:t> </a:t>
            </a:r>
            <a:r>
              <a:rPr lang="it-IT" dirty="0" err="1" smtClean="0"/>
              <a:t>intentions</a:t>
            </a:r>
            <a:r>
              <a:rPr lang="it-IT" dirty="0" smtClean="0"/>
              <a:t> and </a:t>
            </a:r>
            <a:r>
              <a:rPr lang="it-IT" dirty="0" err="1" smtClean="0"/>
              <a:t>Macbet</a:t>
            </a:r>
            <a:r>
              <a:rPr lang="it-IT" dirty="0" smtClean="0"/>
              <a:t>’s </a:t>
            </a:r>
            <a:r>
              <a:rPr lang="it-IT" dirty="0" err="1" smtClean="0"/>
              <a:t>innocent</a:t>
            </a:r>
            <a:r>
              <a:rPr lang="it-IT" dirty="0" smtClean="0"/>
              <a:t> </a:t>
            </a:r>
            <a:r>
              <a:rPr lang="it-IT" dirty="0" err="1" smtClean="0"/>
              <a:t>ones</a:t>
            </a:r>
            <a:endParaRPr lang="it-IT" dirty="0" smtClean="0"/>
          </a:p>
          <a:p>
            <a:r>
              <a:rPr lang="it-IT" dirty="0" smtClean="0"/>
              <a:t>Three </a:t>
            </a:r>
            <a:r>
              <a:rPr lang="it-IT" dirty="0" err="1" smtClean="0"/>
              <a:t>times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repetition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adjective</a:t>
            </a:r>
            <a:r>
              <a:rPr lang="it-IT" dirty="0" smtClean="0"/>
              <a:t> “</a:t>
            </a:r>
            <a:r>
              <a:rPr lang="it-IT" dirty="0" err="1" smtClean="0"/>
              <a:t>your</a:t>
            </a:r>
            <a:r>
              <a:rPr lang="it-IT" dirty="0" smtClean="0"/>
              <a:t>” (</a:t>
            </a:r>
            <a:r>
              <a:rPr lang="it-IT" dirty="0" err="1" smtClean="0"/>
              <a:t>lines</a:t>
            </a:r>
            <a:r>
              <a:rPr lang="it-IT" dirty="0" smtClean="0"/>
              <a:t> 62-62)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underline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Macbeth </a:t>
            </a:r>
            <a:r>
              <a:rPr lang="it-IT" dirty="0" err="1" smtClean="0"/>
              <a:t>himself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act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wife</a:t>
            </a:r>
            <a:r>
              <a:rPr lang="it-IT" dirty="0" smtClean="0"/>
              <a:t> </a:t>
            </a:r>
            <a:r>
              <a:rPr lang="it-IT" dirty="0" err="1" smtClean="0"/>
              <a:t>wants</a:t>
            </a:r>
            <a:r>
              <a:rPr lang="it-IT" dirty="0" smtClean="0"/>
              <a:t> </a:t>
            </a:r>
            <a:r>
              <a:rPr lang="it-IT" dirty="0" err="1" smtClean="0"/>
              <a:t>him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do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00034" y="571480"/>
            <a:ext cx="7715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it-IT" sz="2400" dirty="0" smtClean="0"/>
              <a:t>Alternate </a:t>
            </a:r>
            <a:r>
              <a:rPr lang="it-IT" sz="2400" dirty="0" err="1" smtClean="0"/>
              <a:t>use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chemeClr val="accent1"/>
                </a:solidFill>
              </a:rPr>
              <a:t>harsh</a:t>
            </a:r>
            <a:r>
              <a:rPr lang="it-IT" sz="2400" dirty="0" smtClean="0">
                <a:solidFill>
                  <a:schemeClr val="accent1"/>
                </a:solidFill>
              </a:rPr>
              <a:t> and soft </a:t>
            </a:r>
            <a:r>
              <a:rPr lang="it-IT" sz="2400" dirty="0" err="1" smtClean="0">
                <a:solidFill>
                  <a:schemeClr val="accent1"/>
                </a:solidFill>
              </a:rPr>
              <a:t>sounds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underline</a:t>
            </a:r>
            <a:r>
              <a:rPr lang="it-IT" sz="2400" dirty="0" smtClean="0"/>
              <a:t> the </a:t>
            </a:r>
            <a:r>
              <a:rPr lang="it-IT" sz="2400" dirty="0" err="1" smtClean="0"/>
              <a:t>opposition</a:t>
            </a:r>
            <a:r>
              <a:rPr lang="it-IT" sz="2400" dirty="0" smtClean="0"/>
              <a:t> </a:t>
            </a:r>
            <a:r>
              <a:rPr lang="it-IT" sz="2400" dirty="0" err="1" smtClean="0"/>
              <a:t>between</a:t>
            </a:r>
            <a:r>
              <a:rPr lang="it-IT" sz="2400" dirty="0" smtClean="0"/>
              <a:t> </a:t>
            </a:r>
            <a:r>
              <a:rPr lang="it-IT" sz="2400" dirty="0" err="1" smtClean="0"/>
              <a:t>appearence</a:t>
            </a:r>
            <a:r>
              <a:rPr lang="it-IT" sz="2400" dirty="0" smtClean="0"/>
              <a:t> and reality</a:t>
            </a:r>
          </a:p>
          <a:p>
            <a:r>
              <a:rPr lang="it-IT" sz="2400" dirty="0" smtClean="0"/>
              <a:t>  ex     the </a:t>
            </a:r>
            <a:r>
              <a:rPr lang="it-IT" sz="2400" dirty="0" err="1" smtClean="0"/>
              <a:t>innocent</a:t>
            </a:r>
            <a:r>
              <a:rPr lang="it-IT" sz="2400" dirty="0" smtClean="0"/>
              <a:t> </a:t>
            </a:r>
            <a:r>
              <a:rPr lang="it-IT" sz="2400" dirty="0" err="1" smtClean="0"/>
              <a:t>flower</a:t>
            </a:r>
            <a:r>
              <a:rPr lang="it-IT" sz="2400" dirty="0" smtClean="0"/>
              <a:t>                 </a:t>
            </a:r>
            <a:r>
              <a:rPr lang="it-IT" sz="2400" dirty="0" err="1" smtClean="0"/>
              <a:t>sweet</a:t>
            </a:r>
            <a:r>
              <a:rPr lang="it-IT" sz="2400" dirty="0" smtClean="0"/>
              <a:t>  </a:t>
            </a:r>
            <a:r>
              <a:rPr lang="it-IT" sz="2400" dirty="0" err="1" smtClean="0"/>
              <a:t>sounds</a:t>
            </a:r>
            <a:r>
              <a:rPr lang="it-IT" sz="2400" dirty="0" smtClean="0"/>
              <a:t> </a:t>
            </a:r>
          </a:p>
          <a:p>
            <a:pPr>
              <a:buNone/>
            </a:pPr>
            <a:r>
              <a:rPr lang="it-IT" sz="2400" dirty="0" smtClean="0"/>
              <a:t>             (</a:t>
            </a:r>
            <a:r>
              <a:rPr lang="it-IT" sz="2400" dirty="0" err="1" smtClean="0"/>
              <a:t>line</a:t>
            </a:r>
            <a:r>
              <a:rPr lang="it-IT" sz="2400" dirty="0" smtClean="0"/>
              <a:t> 64)        (</a:t>
            </a:r>
            <a:r>
              <a:rPr lang="it-IT" sz="2400" dirty="0" err="1" smtClean="0"/>
              <a:t>how</a:t>
            </a:r>
            <a:r>
              <a:rPr lang="it-IT" sz="2400" dirty="0" smtClean="0"/>
              <a:t> Macbeth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look </a:t>
            </a:r>
            <a:r>
              <a:rPr lang="it-IT" sz="2400" dirty="0" err="1" smtClean="0"/>
              <a:t>like</a:t>
            </a:r>
            <a:r>
              <a:rPr lang="it-IT" sz="2400" dirty="0" smtClean="0"/>
              <a:t>)           </a:t>
            </a:r>
          </a:p>
          <a:p>
            <a:pPr>
              <a:buNone/>
            </a:pPr>
            <a:r>
              <a:rPr lang="it-IT" sz="2400" dirty="0" smtClean="0"/>
              <a:t>              the </a:t>
            </a:r>
            <a:r>
              <a:rPr lang="it-IT" sz="2400" dirty="0" err="1" smtClean="0"/>
              <a:t>serpent</a:t>
            </a:r>
            <a:r>
              <a:rPr lang="it-IT" sz="2400" dirty="0" smtClean="0"/>
              <a:t> under’t                  </a:t>
            </a:r>
            <a:r>
              <a:rPr lang="it-IT" sz="2400" dirty="0" err="1" smtClean="0"/>
              <a:t>harsh</a:t>
            </a:r>
            <a:r>
              <a:rPr lang="it-IT" sz="2400" dirty="0" smtClean="0"/>
              <a:t> </a:t>
            </a:r>
            <a:r>
              <a:rPr lang="it-IT" sz="2400" dirty="0" err="1" smtClean="0"/>
              <a:t>sounds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(</a:t>
            </a:r>
            <a:r>
              <a:rPr lang="it-IT" sz="2400" dirty="0" err="1" smtClean="0"/>
              <a:t>line</a:t>
            </a:r>
            <a:r>
              <a:rPr lang="it-IT" sz="2400" dirty="0" smtClean="0"/>
              <a:t> 65)                  (</a:t>
            </a:r>
            <a:r>
              <a:rPr lang="it-IT" sz="2400" dirty="0" err="1" smtClean="0"/>
              <a:t>how</a:t>
            </a:r>
            <a:r>
              <a:rPr lang="it-IT" sz="2400" dirty="0" smtClean="0"/>
              <a:t> Macbeth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)</a:t>
            </a:r>
          </a:p>
          <a:p>
            <a:pPr>
              <a:buNone/>
            </a:pPr>
            <a:endParaRPr lang="it-IT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 err="1" smtClean="0">
                <a:solidFill>
                  <a:schemeClr val="accent1"/>
                </a:solidFill>
              </a:rPr>
              <a:t>Rhyme</a:t>
            </a:r>
            <a:r>
              <a:rPr lang="it-IT" sz="2400" dirty="0" smtClean="0"/>
              <a:t> </a:t>
            </a:r>
            <a:r>
              <a:rPr lang="it-IT" sz="2400" dirty="0" err="1" smtClean="0"/>
              <a:t>betweet</a:t>
            </a:r>
            <a:r>
              <a:rPr lang="it-IT" sz="2400" dirty="0" smtClean="0"/>
              <a:t> </a:t>
            </a:r>
            <a:r>
              <a:rPr lang="it-IT" sz="2400" dirty="0" err="1" smtClean="0"/>
              <a:t>clear</a:t>
            </a:r>
            <a:r>
              <a:rPr lang="it-IT" sz="2400" dirty="0" smtClean="0"/>
              <a:t> (</a:t>
            </a:r>
            <a:r>
              <a:rPr lang="it-IT" sz="2400" dirty="0" err="1" smtClean="0"/>
              <a:t>line</a:t>
            </a:r>
            <a:r>
              <a:rPr lang="it-IT" sz="2400" dirty="0" smtClean="0"/>
              <a:t> 69) and </a:t>
            </a:r>
            <a:r>
              <a:rPr lang="it-IT" sz="2400" dirty="0" err="1" smtClean="0"/>
              <a:t>fear</a:t>
            </a:r>
            <a:r>
              <a:rPr lang="it-IT" sz="2400" dirty="0" smtClean="0"/>
              <a:t> (</a:t>
            </a:r>
            <a:r>
              <a:rPr lang="it-IT" sz="2400" dirty="0" err="1" smtClean="0"/>
              <a:t>line</a:t>
            </a:r>
            <a:r>
              <a:rPr lang="it-IT" sz="2400" dirty="0" smtClean="0"/>
              <a:t> 70)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underline</a:t>
            </a:r>
            <a:r>
              <a:rPr lang="it-IT" sz="2400" dirty="0" smtClean="0"/>
              <a:t> the </a:t>
            </a:r>
            <a:r>
              <a:rPr lang="it-IT" sz="2400" dirty="0" err="1" smtClean="0"/>
              <a:t>opposition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</a:t>
            </a:r>
            <a:r>
              <a:rPr lang="it-IT" sz="2400" dirty="0" err="1" smtClean="0"/>
              <a:t>two</a:t>
            </a:r>
            <a:r>
              <a:rPr lang="it-IT" sz="2400" dirty="0" smtClean="0"/>
              <a:t>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meanings</a:t>
            </a:r>
            <a:r>
              <a:rPr lang="it-IT" sz="2400" dirty="0" smtClean="0"/>
              <a:t>. </a:t>
            </a:r>
            <a:r>
              <a:rPr lang="it-IT" sz="2400" dirty="0" smtClean="0"/>
              <a:t>The </a:t>
            </a:r>
            <a:r>
              <a:rPr lang="it-IT" sz="2400" dirty="0" err="1" smtClean="0"/>
              <a:t>rhyme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uded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display the </a:t>
            </a:r>
            <a:r>
              <a:rPr lang="it-IT" sz="2400" dirty="0" err="1" smtClean="0"/>
              <a:t>force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Lady Macbeth’s </a:t>
            </a:r>
            <a:r>
              <a:rPr lang="it-IT" sz="2400" dirty="0" err="1" smtClean="0"/>
              <a:t>thone</a:t>
            </a:r>
            <a:endParaRPr lang="it-IT" sz="2400" dirty="0" smtClean="0"/>
          </a:p>
          <a:p>
            <a:endParaRPr lang="en-GB" sz="24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286248" y="157161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4572000" y="2285992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Semantic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it-IT" sz="1800" dirty="0" smtClean="0"/>
          </a:p>
          <a:p>
            <a:r>
              <a:rPr lang="it-IT" sz="1800" dirty="0" smtClean="0"/>
              <a:t>Lady Macbeth </a:t>
            </a:r>
            <a:r>
              <a:rPr lang="it-IT" sz="1800" dirty="0" err="1" smtClean="0"/>
              <a:t>adresses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her</a:t>
            </a:r>
            <a:r>
              <a:rPr lang="it-IT" sz="1800" dirty="0" smtClean="0"/>
              <a:t> </a:t>
            </a:r>
            <a:r>
              <a:rPr lang="it-IT" sz="1800" dirty="0" err="1" smtClean="0"/>
              <a:t>husban</a:t>
            </a:r>
            <a:r>
              <a:rPr lang="it-IT" sz="1800" dirty="0" smtClean="0"/>
              <a:t> </a:t>
            </a:r>
            <a:r>
              <a:rPr lang="it-IT" sz="1800" dirty="0" err="1" smtClean="0"/>
              <a:t>using</a:t>
            </a:r>
            <a:r>
              <a:rPr lang="it-IT" sz="1800" dirty="0" smtClean="0"/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very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dignified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names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smtClean="0"/>
              <a:t>and </a:t>
            </a:r>
            <a:r>
              <a:rPr lang="it-IT" sz="1800" dirty="0" err="1" smtClean="0"/>
              <a:t>showing</a:t>
            </a:r>
            <a:r>
              <a:rPr lang="it-IT" sz="1800" dirty="0" smtClean="0"/>
              <a:t> </a:t>
            </a:r>
            <a:r>
              <a:rPr lang="it-IT" sz="1800" dirty="0" err="1" smtClean="0"/>
              <a:t>his</a:t>
            </a:r>
            <a:r>
              <a:rPr lang="it-IT" sz="1800" dirty="0" smtClean="0"/>
              <a:t> stand in society (Great </a:t>
            </a:r>
            <a:r>
              <a:rPr lang="it-IT" sz="1800" dirty="0" err="1" smtClean="0"/>
              <a:t>Glamis</a:t>
            </a:r>
            <a:r>
              <a:rPr lang="it-IT" sz="1800" dirty="0" smtClean="0"/>
              <a:t>, </a:t>
            </a:r>
            <a:r>
              <a:rPr lang="it-IT" sz="1800" dirty="0" err="1" smtClean="0"/>
              <a:t>Worthy</a:t>
            </a:r>
            <a:r>
              <a:rPr lang="it-IT" sz="1800" dirty="0" smtClean="0"/>
              <a:t> </a:t>
            </a:r>
            <a:r>
              <a:rPr lang="it-IT" sz="1800" dirty="0" err="1" smtClean="0"/>
              <a:t>Cawdor</a:t>
            </a:r>
            <a:r>
              <a:rPr lang="it-IT" sz="1800" dirty="0" smtClean="0"/>
              <a:t>)</a:t>
            </a:r>
            <a:endParaRPr lang="it-IT" sz="1800" dirty="0" smtClean="0"/>
          </a:p>
          <a:p>
            <a:r>
              <a:rPr lang="it-IT" sz="1800" dirty="0" smtClean="0"/>
              <a:t>Shakespeare </a:t>
            </a:r>
            <a:r>
              <a:rPr lang="it-IT" sz="1800" dirty="0" err="1" smtClean="0"/>
              <a:t>chose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use</a:t>
            </a:r>
            <a:r>
              <a:rPr lang="it-IT" sz="1800" dirty="0" smtClean="0"/>
              <a:t> the </a:t>
            </a:r>
            <a:r>
              <a:rPr lang="it-IT" sz="1800" dirty="0" err="1" smtClean="0">
                <a:solidFill>
                  <a:schemeClr val="accent1"/>
                </a:solidFill>
              </a:rPr>
              <a:t>plural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form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the </a:t>
            </a:r>
            <a:r>
              <a:rPr lang="it-IT" sz="1800" dirty="0" err="1" smtClean="0"/>
              <a:t>noun</a:t>
            </a:r>
            <a:r>
              <a:rPr lang="it-IT" sz="1800" dirty="0" smtClean="0"/>
              <a:t> “</a:t>
            </a:r>
            <a:r>
              <a:rPr lang="it-IT" sz="1800" dirty="0" err="1" smtClean="0"/>
              <a:t>letter</a:t>
            </a:r>
            <a:r>
              <a:rPr lang="it-IT" sz="1800" dirty="0" smtClean="0"/>
              <a:t>” in </a:t>
            </a:r>
            <a:r>
              <a:rPr lang="it-IT" sz="1800" dirty="0" err="1" smtClean="0"/>
              <a:t>line</a:t>
            </a:r>
            <a:r>
              <a:rPr lang="it-IT" sz="1800" dirty="0" smtClean="0"/>
              <a:t> 54 </a:t>
            </a:r>
            <a:r>
              <a:rPr lang="it-IT" sz="1800" dirty="0" err="1" smtClean="0"/>
              <a:t>even</a:t>
            </a:r>
            <a:r>
              <a:rPr lang="it-IT" sz="1800" dirty="0" smtClean="0"/>
              <a:t> </a:t>
            </a:r>
            <a:r>
              <a:rPr lang="it-IT" sz="1800" dirty="0" err="1" smtClean="0"/>
              <a:t>tough</a:t>
            </a:r>
            <a:r>
              <a:rPr lang="it-IT" sz="1800" dirty="0" smtClean="0"/>
              <a:t> the audience </a:t>
            </a:r>
            <a:r>
              <a:rPr lang="it-IT" sz="1800" dirty="0" err="1" smtClean="0"/>
              <a:t>knows</a:t>
            </a:r>
            <a:r>
              <a:rPr lang="it-IT" sz="1800" dirty="0" smtClean="0"/>
              <a:t> </a:t>
            </a:r>
            <a:r>
              <a:rPr lang="it-IT" sz="1800" dirty="0" err="1" smtClean="0"/>
              <a:t>only</a:t>
            </a:r>
            <a:r>
              <a:rPr lang="it-IT" sz="1800" dirty="0" smtClean="0"/>
              <a:t> </a:t>
            </a:r>
            <a:r>
              <a:rPr lang="it-IT" sz="1800" dirty="0" err="1" smtClean="0"/>
              <a:t>one</a:t>
            </a:r>
            <a:r>
              <a:rPr lang="it-IT" sz="1800" dirty="0" smtClean="0"/>
              <a:t> </a:t>
            </a:r>
            <a:r>
              <a:rPr lang="it-IT" sz="1800" dirty="0" err="1" smtClean="0"/>
              <a:t>letter</a:t>
            </a:r>
            <a:r>
              <a:rPr lang="it-IT" sz="1800" dirty="0" smtClean="0"/>
              <a:t> in </a:t>
            </a:r>
            <a:r>
              <a:rPr lang="it-IT" sz="1800" dirty="0" err="1" smtClean="0"/>
              <a:t>order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prefigure</a:t>
            </a:r>
            <a:r>
              <a:rPr lang="it-IT" sz="1800" dirty="0" smtClean="0"/>
              <a:t> the </a:t>
            </a:r>
            <a:r>
              <a:rPr lang="it-IT" sz="1800" dirty="0" err="1" smtClean="0"/>
              <a:t>character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Macbeth’s face (“a book” </a:t>
            </a:r>
            <a:r>
              <a:rPr lang="it-IT" sz="1800" dirty="0" err="1" smtClean="0"/>
              <a:t>line</a:t>
            </a:r>
            <a:r>
              <a:rPr lang="it-IT" sz="1800" dirty="0" smtClean="0"/>
              <a:t> 60)</a:t>
            </a:r>
          </a:p>
          <a:p>
            <a:r>
              <a:rPr lang="it-IT" sz="1800" dirty="0" err="1" smtClean="0"/>
              <a:t>many</a:t>
            </a:r>
            <a:r>
              <a:rPr lang="it-IT" sz="1800" dirty="0" smtClean="0"/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expressions</a:t>
            </a:r>
            <a:r>
              <a:rPr lang="it-IT" sz="1800" dirty="0" smtClean="0"/>
              <a:t> are </a:t>
            </a:r>
            <a:r>
              <a:rPr lang="it-IT" sz="1800" dirty="0" err="1" smtClean="0">
                <a:solidFill>
                  <a:schemeClr val="accent1"/>
                </a:solidFill>
              </a:rPr>
              <a:t>related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to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time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smtClean="0"/>
              <a:t>( </a:t>
            </a:r>
            <a:r>
              <a:rPr lang="it-IT" sz="1800" dirty="0" err="1" smtClean="0"/>
              <a:t>ignorant</a:t>
            </a:r>
            <a:r>
              <a:rPr lang="it-IT" sz="1800" dirty="0" smtClean="0"/>
              <a:t> </a:t>
            </a:r>
            <a:r>
              <a:rPr lang="it-IT" sz="1800" dirty="0" err="1" smtClean="0"/>
              <a:t>present</a:t>
            </a:r>
            <a:r>
              <a:rPr lang="it-IT" sz="1800" dirty="0" smtClean="0"/>
              <a:t>, </a:t>
            </a:r>
            <a:r>
              <a:rPr lang="it-IT" sz="1800" dirty="0" err="1" smtClean="0"/>
              <a:t>now</a:t>
            </a:r>
            <a:r>
              <a:rPr lang="it-IT" sz="1800" dirty="0" smtClean="0"/>
              <a:t>, future, </a:t>
            </a:r>
            <a:r>
              <a:rPr lang="it-IT" sz="1800" dirty="0" err="1" smtClean="0"/>
              <a:t>instant</a:t>
            </a:r>
            <a:r>
              <a:rPr lang="it-IT" sz="1800" dirty="0" smtClean="0"/>
              <a:t>, </a:t>
            </a:r>
            <a:r>
              <a:rPr lang="it-IT" sz="1800" dirty="0" err="1" smtClean="0"/>
              <a:t>tonight</a:t>
            </a:r>
            <a:r>
              <a:rPr lang="it-IT" sz="1800" dirty="0" smtClean="0"/>
              <a:t>, </a:t>
            </a:r>
            <a:r>
              <a:rPr lang="it-IT" sz="1800" dirty="0" err="1" smtClean="0"/>
              <a:t>tomorrow</a:t>
            </a:r>
            <a:r>
              <a:rPr lang="it-IT" sz="1800" dirty="0" smtClean="0"/>
              <a:t>, </a:t>
            </a:r>
            <a:r>
              <a:rPr lang="it-IT" sz="1800" dirty="0" err="1" smtClean="0"/>
              <a:t>never</a:t>
            </a:r>
            <a:r>
              <a:rPr lang="it-IT" sz="1800" dirty="0" smtClean="0"/>
              <a:t>, </a:t>
            </a:r>
            <a:r>
              <a:rPr lang="it-IT" sz="1800" dirty="0" err="1" smtClean="0"/>
              <a:t>time</a:t>
            </a:r>
            <a:r>
              <a:rPr lang="it-IT" sz="1800" dirty="0" smtClean="0"/>
              <a:t>, </a:t>
            </a:r>
            <a:r>
              <a:rPr lang="it-IT" sz="1800" dirty="0" err="1" smtClean="0"/>
              <a:t>nights</a:t>
            </a:r>
            <a:r>
              <a:rPr lang="it-IT" sz="1800" dirty="0" smtClean="0"/>
              <a:t> and </a:t>
            </a:r>
            <a:r>
              <a:rPr lang="it-IT" sz="1800" dirty="0" err="1" smtClean="0"/>
              <a:t>days</a:t>
            </a:r>
            <a:r>
              <a:rPr lang="it-IT" sz="1800" dirty="0" smtClean="0"/>
              <a:t>)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underline</a:t>
            </a:r>
            <a:r>
              <a:rPr lang="it-IT" sz="1800" dirty="0" smtClean="0"/>
              <a:t> the </a:t>
            </a:r>
            <a:r>
              <a:rPr lang="it-IT" sz="1800" dirty="0" err="1" smtClean="0"/>
              <a:t>difference</a:t>
            </a:r>
            <a:r>
              <a:rPr lang="it-IT" sz="1800" dirty="0" smtClean="0"/>
              <a:t> </a:t>
            </a:r>
            <a:r>
              <a:rPr lang="it-IT" sz="1800" dirty="0" err="1" smtClean="0"/>
              <a:t>between</a:t>
            </a:r>
            <a:r>
              <a:rPr lang="it-IT" sz="1800" dirty="0" smtClean="0"/>
              <a:t> the </a:t>
            </a:r>
            <a:r>
              <a:rPr lang="it-IT" sz="1800" dirty="0" err="1" smtClean="0"/>
              <a:t>present</a:t>
            </a:r>
            <a:r>
              <a:rPr lang="it-IT" sz="1800" dirty="0" smtClean="0"/>
              <a:t> situation and the future </a:t>
            </a:r>
            <a:r>
              <a:rPr lang="it-IT" sz="1800" dirty="0" err="1" smtClean="0"/>
              <a:t>one</a:t>
            </a:r>
            <a:endParaRPr lang="it-IT" sz="1800" dirty="0" smtClean="0"/>
          </a:p>
          <a:p>
            <a:r>
              <a:rPr lang="it-IT" sz="1800" dirty="0" smtClean="0"/>
              <a:t>Some </a:t>
            </a:r>
            <a:r>
              <a:rPr lang="it-IT" sz="1800" dirty="0" err="1" smtClean="0"/>
              <a:t>expressions</a:t>
            </a:r>
            <a:r>
              <a:rPr lang="it-IT" sz="1800" dirty="0" smtClean="0"/>
              <a:t> come </a:t>
            </a:r>
            <a:r>
              <a:rPr lang="it-IT" sz="1800" dirty="0" err="1" smtClean="0"/>
              <a:t>from</a:t>
            </a:r>
            <a:r>
              <a:rPr lang="it-IT" sz="1800" dirty="0" smtClean="0"/>
              <a:t> the </a:t>
            </a:r>
            <a:r>
              <a:rPr lang="it-IT" sz="1800" dirty="0" err="1" smtClean="0"/>
              <a:t>semantic</a:t>
            </a:r>
            <a:r>
              <a:rPr lang="it-IT" sz="1800" dirty="0" smtClean="0"/>
              <a:t> </a:t>
            </a:r>
            <a:r>
              <a:rPr lang="it-IT" sz="1800" dirty="0" err="1" smtClean="0"/>
              <a:t>field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smtClean="0">
                <a:solidFill>
                  <a:schemeClr val="accent1"/>
                </a:solidFill>
              </a:rPr>
              <a:t>nature</a:t>
            </a:r>
            <a:r>
              <a:rPr lang="it-IT" sz="1800" dirty="0" smtClean="0"/>
              <a:t> ( </a:t>
            </a:r>
            <a:r>
              <a:rPr lang="it-IT" sz="1800" dirty="0" err="1" smtClean="0"/>
              <a:t>flower</a:t>
            </a:r>
            <a:r>
              <a:rPr lang="it-IT" sz="1800" dirty="0" smtClean="0"/>
              <a:t>, </a:t>
            </a:r>
            <a:r>
              <a:rPr lang="it-IT" sz="1800" dirty="0" err="1" smtClean="0"/>
              <a:t>serpent</a:t>
            </a:r>
            <a:r>
              <a:rPr lang="it-IT" sz="1800" dirty="0" smtClean="0"/>
              <a:t>) </a:t>
            </a:r>
            <a:r>
              <a:rPr lang="it-IT" sz="1800" dirty="0" err="1" smtClean="0"/>
              <a:t>to</a:t>
            </a:r>
            <a:r>
              <a:rPr lang="it-IT" sz="1800" dirty="0" smtClean="0"/>
              <a:t> convince </a:t>
            </a:r>
            <a:r>
              <a:rPr lang="it-IT" sz="1800" dirty="0" err="1" smtClean="0"/>
              <a:t>that</a:t>
            </a:r>
            <a:r>
              <a:rPr lang="it-IT" sz="1800" dirty="0" smtClean="0"/>
              <a:t> </a:t>
            </a:r>
            <a:r>
              <a:rPr lang="it-IT" sz="1800" dirty="0" err="1" smtClean="0"/>
              <a:t>it</a:t>
            </a:r>
            <a:r>
              <a:rPr lang="it-IT" sz="1800" dirty="0" smtClean="0"/>
              <a:t> can </a:t>
            </a:r>
            <a:r>
              <a:rPr lang="it-IT" sz="1800" dirty="0" err="1" smtClean="0"/>
              <a:t>be</a:t>
            </a:r>
            <a:r>
              <a:rPr lang="it-IT" sz="1800" dirty="0" smtClean="0"/>
              <a:t> </a:t>
            </a:r>
            <a:r>
              <a:rPr lang="it-IT" sz="1800" dirty="0" err="1" smtClean="0"/>
              <a:t>natural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act</a:t>
            </a:r>
            <a:r>
              <a:rPr lang="it-IT" sz="1800" dirty="0" smtClean="0"/>
              <a:t> in </a:t>
            </a:r>
            <a:r>
              <a:rPr lang="it-IT" sz="1800" dirty="0" err="1" smtClean="0"/>
              <a:t>that</a:t>
            </a:r>
            <a:r>
              <a:rPr lang="it-IT" sz="1800" dirty="0" smtClean="0"/>
              <a:t> way</a:t>
            </a:r>
          </a:p>
          <a:p>
            <a:r>
              <a:rPr lang="it-IT" sz="1800" dirty="0" err="1" smtClean="0"/>
              <a:t>Use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the </a:t>
            </a:r>
            <a:r>
              <a:rPr lang="it-IT" sz="1800" dirty="0" smtClean="0">
                <a:solidFill>
                  <a:schemeClr val="accent1"/>
                </a:solidFill>
              </a:rPr>
              <a:t>imperative</a:t>
            </a:r>
            <a:r>
              <a:rPr lang="it-IT" sz="1800" dirty="0" smtClean="0"/>
              <a:t> (look </a:t>
            </a:r>
            <a:r>
              <a:rPr lang="it-IT" sz="1800" dirty="0" err="1" smtClean="0"/>
              <a:t>like</a:t>
            </a:r>
            <a:r>
              <a:rPr lang="it-IT" sz="1800" dirty="0" smtClean="0"/>
              <a:t>,bear, </a:t>
            </a:r>
            <a:r>
              <a:rPr lang="it-IT" sz="1800" dirty="0" err="1" smtClean="0"/>
              <a:t>be</a:t>
            </a:r>
            <a:r>
              <a:rPr lang="it-IT" sz="1800" dirty="0" smtClean="0"/>
              <a:t>) 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issue</a:t>
            </a:r>
            <a:r>
              <a:rPr lang="it-IT" sz="1800" dirty="0" smtClean="0"/>
              <a:t> </a:t>
            </a:r>
            <a:r>
              <a:rPr lang="it-IT" sz="1800" dirty="0" err="1" smtClean="0"/>
              <a:t>commands</a:t>
            </a:r>
            <a:r>
              <a:rPr lang="it-IT" sz="1800" dirty="0" smtClean="0"/>
              <a:t>. </a:t>
            </a:r>
            <a:r>
              <a:rPr lang="it-IT" sz="1800" dirty="0" err="1" smtClean="0"/>
              <a:t>They</a:t>
            </a:r>
            <a:r>
              <a:rPr lang="it-IT" sz="1800" dirty="0" smtClean="0"/>
              <a:t> </a:t>
            </a:r>
            <a:r>
              <a:rPr lang="it-IT" sz="1800" dirty="0" err="1" smtClean="0"/>
              <a:t>underline</a:t>
            </a:r>
            <a:r>
              <a:rPr lang="it-IT" sz="1800" dirty="0" smtClean="0"/>
              <a:t> Lady </a:t>
            </a:r>
            <a:r>
              <a:rPr lang="it-IT" sz="1800" dirty="0" err="1" smtClean="0"/>
              <a:t>macbeth</a:t>
            </a:r>
            <a:r>
              <a:rPr lang="it-IT" sz="1800" dirty="0" smtClean="0"/>
              <a:t>’s </a:t>
            </a:r>
            <a:r>
              <a:rPr lang="it-IT" sz="1800" dirty="0" err="1" smtClean="0"/>
              <a:t>imposing</a:t>
            </a:r>
            <a:r>
              <a:rPr lang="it-IT" sz="1800" dirty="0" smtClean="0"/>
              <a:t> </a:t>
            </a:r>
            <a:r>
              <a:rPr lang="it-IT" sz="1800" dirty="0" err="1" smtClean="0"/>
              <a:t>thone</a:t>
            </a:r>
            <a:endParaRPr lang="it-IT" sz="1800" dirty="0" smtClean="0"/>
          </a:p>
          <a:p>
            <a:r>
              <a:rPr lang="it-IT" sz="1800" dirty="0" err="1" smtClean="0"/>
              <a:t>Use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the </a:t>
            </a:r>
            <a:r>
              <a:rPr lang="it-IT" sz="1800" dirty="0" err="1" smtClean="0">
                <a:solidFill>
                  <a:schemeClr val="accent1"/>
                </a:solidFill>
              </a:rPr>
              <a:t>modal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verb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err="1" smtClean="0">
                <a:solidFill>
                  <a:schemeClr val="accent1"/>
                </a:solidFill>
              </a:rPr>
              <a:t>shall</a:t>
            </a:r>
            <a:r>
              <a:rPr lang="it-IT" sz="1800" dirty="0" smtClean="0">
                <a:solidFill>
                  <a:schemeClr val="accent1"/>
                </a:solidFill>
              </a:rPr>
              <a:t> </a:t>
            </a:r>
            <a:r>
              <a:rPr lang="it-IT" sz="1800" dirty="0" smtClean="0"/>
              <a:t>(</a:t>
            </a:r>
            <a:r>
              <a:rPr lang="it-IT" sz="1800" dirty="0" err="1" smtClean="0"/>
              <a:t>lines</a:t>
            </a:r>
            <a:r>
              <a:rPr lang="it-IT" sz="1800" dirty="0" smtClean="0"/>
              <a:t> 65 and 67) </a:t>
            </a:r>
            <a:r>
              <a:rPr lang="it-IT" sz="1800" dirty="0" err="1" smtClean="0"/>
              <a:t>to</a:t>
            </a:r>
            <a:r>
              <a:rPr lang="it-IT" sz="1800" dirty="0" smtClean="0"/>
              <a:t> express strong </a:t>
            </a:r>
            <a:r>
              <a:rPr lang="it-IT" sz="1800" dirty="0" err="1" smtClean="0"/>
              <a:t>intentions</a:t>
            </a:r>
            <a:endParaRPr lang="en-GB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Rhetorical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>Climax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increasing</a:t>
            </a:r>
            <a:r>
              <a:rPr lang="it-IT" dirty="0" smtClean="0"/>
              <a:t> </a:t>
            </a:r>
            <a:r>
              <a:rPr lang="it-IT" dirty="0" err="1" smtClean="0"/>
              <a:t>importance</a:t>
            </a:r>
            <a:r>
              <a:rPr lang="it-IT" dirty="0" smtClean="0"/>
              <a:t> </a:t>
            </a:r>
            <a:r>
              <a:rPr lang="it-IT" dirty="0" err="1" smtClean="0"/>
              <a:t>noble</a:t>
            </a:r>
            <a:r>
              <a:rPr lang="it-IT" dirty="0" smtClean="0"/>
              <a:t> </a:t>
            </a:r>
            <a:r>
              <a:rPr lang="it-IT" dirty="0" err="1" smtClean="0"/>
              <a:t>titles</a:t>
            </a:r>
            <a:r>
              <a:rPr lang="it-IT" dirty="0" smtClean="0"/>
              <a:t> in the </a:t>
            </a:r>
            <a:r>
              <a:rPr lang="it-IT" dirty="0" err="1" smtClean="0"/>
              <a:t>very</a:t>
            </a:r>
            <a:r>
              <a:rPr lang="it-IT" dirty="0" smtClean="0"/>
              <a:t> first </a:t>
            </a:r>
            <a:r>
              <a:rPr lang="it-IT" dirty="0" err="1" smtClean="0"/>
              <a:t>lines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show </a:t>
            </a:r>
            <a:r>
              <a:rPr lang="it-IT" dirty="0" err="1" smtClean="0"/>
              <a:t>desire</a:t>
            </a:r>
            <a:r>
              <a:rPr lang="it-IT" dirty="0" smtClean="0"/>
              <a:t> </a:t>
            </a:r>
            <a:r>
              <a:rPr lang="it-IT" dirty="0" err="1" smtClean="0"/>
              <a:t>fore</a:t>
            </a:r>
            <a:r>
              <a:rPr lang="it-IT" dirty="0" smtClean="0"/>
              <a:t> </a:t>
            </a:r>
            <a:r>
              <a:rPr lang="it-IT" dirty="0" err="1" smtClean="0"/>
              <a:t>power</a:t>
            </a:r>
            <a:endParaRPr lang="it-IT" dirty="0" smtClean="0"/>
          </a:p>
          <a:p>
            <a:r>
              <a:rPr lang="it-IT" dirty="0" err="1" smtClean="0">
                <a:solidFill>
                  <a:schemeClr val="accent1"/>
                </a:solidFill>
              </a:rPr>
              <a:t>Personification</a:t>
            </a:r>
            <a:r>
              <a:rPr lang="it-IT" dirty="0" smtClean="0"/>
              <a:t>: “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ignorant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” (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beeing</a:t>
            </a:r>
            <a:r>
              <a:rPr lang="it-IT" dirty="0" smtClean="0"/>
              <a:t> </a:t>
            </a:r>
            <a:r>
              <a:rPr lang="it-IT" dirty="0" err="1" smtClean="0"/>
              <a:t>ignorant</a:t>
            </a:r>
            <a:r>
              <a:rPr lang="it-IT" dirty="0" smtClean="0"/>
              <a:t>)</a:t>
            </a:r>
            <a:endParaRPr lang="it-IT" dirty="0" smtClean="0"/>
          </a:p>
          <a:p>
            <a:r>
              <a:rPr lang="it-IT" dirty="0" err="1" smtClean="0">
                <a:solidFill>
                  <a:schemeClr val="accent1"/>
                </a:solidFill>
              </a:rPr>
              <a:t>Paradox</a:t>
            </a:r>
            <a:r>
              <a:rPr lang="it-IT" dirty="0" smtClean="0"/>
              <a:t> </a:t>
            </a:r>
            <a:r>
              <a:rPr lang="it-IT" dirty="0" smtClean="0"/>
              <a:t>: “I </a:t>
            </a:r>
            <a:r>
              <a:rPr lang="it-IT" dirty="0" err="1" smtClean="0"/>
              <a:t>fell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 the future in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istant</a:t>
            </a:r>
            <a:r>
              <a:rPr lang="it-IT" dirty="0" smtClean="0"/>
              <a:t>”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underline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Macbeth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meant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king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soon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endParaRPr lang="it-IT" dirty="0" smtClean="0"/>
          </a:p>
          <a:p>
            <a:r>
              <a:rPr lang="it-IT" dirty="0" err="1" smtClean="0">
                <a:solidFill>
                  <a:schemeClr val="accent1"/>
                </a:solidFill>
              </a:rPr>
              <a:t>Ambiguity</a:t>
            </a:r>
            <a:r>
              <a:rPr lang="it-IT" dirty="0" smtClean="0"/>
              <a:t>: “O </a:t>
            </a:r>
            <a:r>
              <a:rPr lang="it-IT" dirty="0" err="1" smtClean="0"/>
              <a:t>never</a:t>
            </a:r>
            <a:r>
              <a:rPr lang="it-IT" dirty="0" smtClean="0"/>
              <a:t> </a:t>
            </a:r>
            <a:r>
              <a:rPr lang="it-IT" dirty="0" err="1" smtClean="0"/>
              <a:t>shall</a:t>
            </a:r>
            <a:r>
              <a:rPr lang="it-IT" dirty="0" smtClean="0"/>
              <a:t> </a:t>
            </a:r>
            <a:r>
              <a:rPr lang="it-IT" dirty="0" err="1" smtClean="0"/>
              <a:t>sun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morrow</a:t>
            </a:r>
            <a:r>
              <a:rPr lang="it-IT" dirty="0" smtClean="0"/>
              <a:t> </a:t>
            </a:r>
            <a:r>
              <a:rPr lang="it-IT" dirty="0" err="1" smtClean="0"/>
              <a:t>see</a:t>
            </a:r>
            <a:r>
              <a:rPr lang="it-IT" dirty="0" smtClean="0"/>
              <a:t>” 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dirty="0" smtClean="0"/>
              <a:t>   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interpretations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wonderful</a:t>
            </a:r>
            <a:r>
              <a:rPr lang="it-IT" dirty="0" smtClean="0"/>
              <a:t> </a:t>
            </a:r>
            <a:r>
              <a:rPr lang="it-IT" dirty="0" err="1" smtClean="0"/>
              <a:t>hosts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won</a:t>
            </a:r>
            <a:r>
              <a:rPr lang="it-IT" dirty="0" smtClean="0"/>
              <a:t>’t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leave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 </a:t>
            </a:r>
            <a:r>
              <a:rPr lang="it-IT" dirty="0" smtClean="0"/>
              <a:t>Lady Macbeth </a:t>
            </a:r>
            <a:r>
              <a:rPr lang="it-IT" dirty="0" err="1" smtClean="0"/>
              <a:t>is</a:t>
            </a:r>
            <a:r>
              <a:rPr lang="it-IT" dirty="0" smtClean="0"/>
              <a:t> planning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kill</a:t>
            </a:r>
            <a:r>
              <a:rPr lang="it-IT" dirty="0" smtClean="0"/>
              <a:t> </a:t>
            </a:r>
            <a:r>
              <a:rPr lang="it-IT" dirty="0" err="1" smtClean="0"/>
              <a:t>king</a:t>
            </a:r>
            <a:r>
              <a:rPr lang="it-IT" dirty="0" smtClean="0"/>
              <a:t> Duncan</a:t>
            </a:r>
          </a:p>
          <a:p>
            <a:pPr marL="457200" indent="-457200">
              <a:buNone/>
            </a:pPr>
            <a:r>
              <a:rPr lang="it-IT" dirty="0" err="1" smtClean="0"/>
              <a:t>It</a:t>
            </a:r>
            <a:r>
              <a:rPr lang="it-IT" dirty="0" smtClean="0"/>
              <a:t>  show’s Lady Macbeth’s </a:t>
            </a:r>
            <a:r>
              <a:rPr lang="it-IT" dirty="0" err="1" smtClean="0"/>
              <a:t>dishonest</a:t>
            </a:r>
            <a:r>
              <a:rPr lang="it-IT" dirty="0" smtClean="0"/>
              <a:t> </a:t>
            </a:r>
            <a:r>
              <a:rPr lang="it-IT" dirty="0" err="1" smtClean="0"/>
              <a:t>thone</a:t>
            </a:r>
            <a:endParaRPr lang="it-I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Sintactic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</a:t>
            </a:r>
            <a:r>
              <a:rPr lang="it-IT" dirty="0" err="1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Massive </a:t>
            </a:r>
            <a:r>
              <a:rPr lang="it-IT" dirty="0" err="1" smtClean="0"/>
              <a:t>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chemeClr val="accent1"/>
                </a:solidFill>
              </a:rPr>
              <a:t>punctuation</a:t>
            </a:r>
            <a:r>
              <a:rPr lang="it-IT" dirty="0" smtClean="0"/>
              <a:t> in Lady Macbeth’s </a:t>
            </a:r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exchange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dialogue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slow down the </a:t>
            </a:r>
            <a:r>
              <a:rPr lang="it-IT" dirty="0" err="1" smtClean="0"/>
              <a:t>rhythm</a:t>
            </a:r>
            <a:r>
              <a:rPr lang="it-IT" dirty="0" smtClean="0"/>
              <a:t> and </a:t>
            </a:r>
            <a:r>
              <a:rPr lang="it-IT" dirty="0" err="1" smtClean="0"/>
              <a:t>to</a:t>
            </a:r>
            <a:r>
              <a:rPr lang="it-IT" dirty="0" smtClean="0"/>
              <a:t> create some </a:t>
            </a:r>
            <a:r>
              <a:rPr lang="it-IT" dirty="0" err="1" smtClean="0"/>
              <a:t>distance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contrasting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r>
              <a:rPr lang="it-IT" dirty="0" smtClean="0"/>
              <a:t> </a:t>
            </a:r>
          </a:p>
          <a:p>
            <a:r>
              <a:rPr lang="it-IT" dirty="0" smtClean="0"/>
              <a:t>The </a:t>
            </a:r>
            <a:r>
              <a:rPr lang="it-IT" dirty="0" err="1" smtClean="0">
                <a:solidFill>
                  <a:schemeClr val="accent1"/>
                </a:solidFill>
              </a:rPr>
              <a:t>punctuation</a:t>
            </a:r>
            <a:r>
              <a:rPr lang="it-IT" dirty="0" smtClean="0"/>
              <a:t> </a:t>
            </a:r>
            <a:r>
              <a:rPr lang="it-IT" dirty="0" err="1" smtClean="0"/>
              <a:t>adopted</a:t>
            </a:r>
            <a:r>
              <a:rPr lang="it-IT" dirty="0" smtClean="0"/>
              <a:t> in </a:t>
            </a:r>
            <a:r>
              <a:rPr lang="it-IT" dirty="0" err="1" smtClean="0"/>
              <a:t>lines</a:t>
            </a:r>
            <a:r>
              <a:rPr lang="it-IT" dirty="0" smtClean="0"/>
              <a:t> 68/69 indicate </a:t>
            </a:r>
            <a:r>
              <a:rPr lang="it-IT" dirty="0" err="1" smtClean="0"/>
              <a:t>that</a:t>
            </a:r>
            <a:r>
              <a:rPr lang="it-IT" dirty="0" smtClean="0"/>
              <a:t> Lady Macbeth </a:t>
            </a:r>
            <a:r>
              <a:rPr lang="it-IT" dirty="0" err="1" smtClean="0"/>
              <a:t>interrupts</a:t>
            </a:r>
            <a:r>
              <a:rPr lang="it-IT" dirty="0" smtClean="0"/>
              <a:t> Macbeth and </a:t>
            </a:r>
            <a:r>
              <a:rPr lang="it-IT" dirty="0" err="1" smtClean="0"/>
              <a:t>therefore</a:t>
            </a:r>
            <a:r>
              <a:rPr lang="it-IT" dirty="0" smtClean="0"/>
              <a:t> </a:t>
            </a:r>
            <a:r>
              <a:rPr lang="it-IT" dirty="0" err="1" smtClean="0"/>
              <a:t>suggest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irresolution</a:t>
            </a:r>
            <a:r>
              <a:rPr lang="it-IT" dirty="0" smtClean="0"/>
              <a:t>.</a:t>
            </a:r>
          </a:p>
          <a:p>
            <a:r>
              <a:rPr lang="it-IT" dirty="0" smtClean="0"/>
              <a:t>In the first part Lady Macbeth </a:t>
            </a:r>
            <a:r>
              <a:rPr lang="it-IT" dirty="0" err="1" smtClean="0"/>
              <a:t>speaks</a:t>
            </a:r>
            <a:r>
              <a:rPr lang="it-IT" dirty="0" smtClean="0"/>
              <a:t> a </a:t>
            </a:r>
            <a:r>
              <a:rPr lang="it-IT" dirty="0" err="1" smtClean="0"/>
              <a:t>lot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then</a:t>
            </a:r>
            <a:r>
              <a:rPr lang="it-IT" dirty="0" smtClean="0"/>
              <a:t> </a:t>
            </a:r>
            <a:r>
              <a:rPr lang="it-IT" dirty="0" err="1" smtClean="0"/>
              <a:t>ends</a:t>
            </a:r>
            <a:r>
              <a:rPr lang="it-IT" dirty="0" smtClean="0"/>
              <a:t> the </a:t>
            </a:r>
            <a:r>
              <a:rPr lang="it-IT" dirty="0" err="1" smtClean="0"/>
              <a:t>conversation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a </a:t>
            </a:r>
            <a:r>
              <a:rPr lang="it-IT" dirty="0" err="1" smtClean="0">
                <a:solidFill>
                  <a:schemeClr val="accent1"/>
                </a:solidFill>
              </a:rPr>
              <a:t>very</a:t>
            </a:r>
            <a:r>
              <a:rPr lang="it-IT" dirty="0" smtClean="0">
                <a:solidFill>
                  <a:schemeClr val="accent1"/>
                </a:solidFill>
              </a:rPr>
              <a:t> short </a:t>
            </a:r>
            <a:r>
              <a:rPr lang="it-IT" dirty="0" err="1" smtClean="0">
                <a:solidFill>
                  <a:schemeClr val="accent1"/>
                </a:solidFill>
              </a:rPr>
              <a:t>sentence</a:t>
            </a:r>
            <a:r>
              <a:rPr lang="it-IT" dirty="0" smtClean="0"/>
              <a:t> and </a:t>
            </a:r>
            <a:r>
              <a:rPr lang="it-IT" dirty="0" err="1" smtClean="0"/>
              <a:t>doesn</a:t>
            </a:r>
            <a:r>
              <a:rPr lang="it-IT" dirty="0" smtClean="0"/>
              <a:t>’t </a:t>
            </a:r>
            <a:r>
              <a:rPr lang="it-IT" dirty="0" err="1" smtClean="0"/>
              <a:t>allow</a:t>
            </a:r>
            <a:r>
              <a:rPr lang="it-IT" dirty="0" smtClean="0"/>
              <a:t> Macbeth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reply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underlines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she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gives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r>
              <a:rPr lang="it-IT" dirty="0" smtClean="0"/>
              <a:t> </a:t>
            </a:r>
            <a:r>
              <a:rPr lang="it-IT" dirty="0" err="1" smtClean="0"/>
              <a:t>room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Macbeth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disagree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her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5720" y="428604"/>
            <a:ext cx="792961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it-IT" sz="2400" dirty="0" err="1" smtClean="0">
                <a:solidFill>
                  <a:schemeClr val="accent1"/>
                </a:solidFill>
              </a:rPr>
              <a:t>Similes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“</a:t>
            </a:r>
            <a:r>
              <a:rPr lang="it-IT" sz="2400" dirty="0" err="1" smtClean="0"/>
              <a:t>your</a:t>
            </a:r>
            <a:r>
              <a:rPr lang="it-IT" sz="2400" dirty="0" smtClean="0"/>
              <a:t> face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a book” 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means</a:t>
            </a:r>
            <a:r>
              <a:rPr lang="it-IT" sz="2400" dirty="0" smtClean="0"/>
              <a:t> </a:t>
            </a:r>
            <a:r>
              <a:rPr lang="it-IT" sz="2400" dirty="0" err="1" smtClean="0"/>
              <a:t>that</a:t>
            </a:r>
            <a:r>
              <a:rPr lang="it-IT" sz="2400" dirty="0" smtClean="0"/>
              <a:t> the </a:t>
            </a:r>
            <a:r>
              <a:rPr lang="it-IT" sz="2400" dirty="0" err="1" smtClean="0"/>
              <a:t>king</a:t>
            </a:r>
            <a:r>
              <a:rPr lang="it-IT" sz="2400" dirty="0" smtClean="0"/>
              <a:t> and </a:t>
            </a:r>
            <a:r>
              <a:rPr lang="it-IT" sz="2400" dirty="0" err="1" smtClean="0"/>
              <a:t>his</a:t>
            </a:r>
            <a:r>
              <a:rPr lang="it-IT" sz="2400" dirty="0" smtClean="0"/>
              <a:t> company </a:t>
            </a:r>
            <a:r>
              <a:rPr lang="it-IT" sz="2400" dirty="0" err="1" smtClean="0"/>
              <a:t>may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able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discern</a:t>
            </a:r>
            <a:r>
              <a:rPr lang="it-IT" sz="2400" dirty="0" smtClean="0"/>
              <a:t> Macbeth’s </a:t>
            </a:r>
            <a:r>
              <a:rPr lang="it-IT" sz="2400" dirty="0" err="1" smtClean="0"/>
              <a:t>real</a:t>
            </a:r>
            <a:r>
              <a:rPr lang="it-IT" sz="2400" dirty="0" smtClean="0"/>
              <a:t> </a:t>
            </a:r>
            <a:r>
              <a:rPr lang="it-IT" sz="2400" dirty="0" err="1" smtClean="0"/>
              <a:t>thoughts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“look </a:t>
            </a:r>
            <a:r>
              <a:rPr lang="it-IT" sz="2400" dirty="0" err="1" smtClean="0"/>
              <a:t>like</a:t>
            </a:r>
            <a:r>
              <a:rPr lang="it-IT" sz="2400" dirty="0" smtClean="0"/>
              <a:t> the </a:t>
            </a:r>
            <a:r>
              <a:rPr lang="it-IT" sz="2400" dirty="0" err="1" smtClean="0"/>
              <a:t>time</a:t>
            </a:r>
            <a:r>
              <a:rPr lang="it-IT" sz="2400" dirty="0" smtClean="0"/>
              <a:t> “ : Macbeth </a:t>
            </a:r>
            <a:r>
              <a:rPr lang="it-IT" sz="2400" dirty="0" err="1" smtClean="0"/>
              <a:t>should</a:t>
            </a:r>
            <a:r>
              <a:rPr lang="it-IT" sz="2400" dirty="0" smtClean="0"/>
              <a:t> </a:t>
            </a:r>
            <a:r>
              <a:rPr lang="it-IT" sz="2400" dirty="0" err="1" smtClean="0"/>
              <a:t>appear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conduct</a:t>
            </a:r>
            <a:r>
              <a:rPr lang="it-IT" sz="2400" dirty="0" smtClean="0"/>
              <a:t> </a:t>
            </a:r>
            <a:r>
              <a:rPr lang="it-IT" sz="2400" dirty="0" err="1" smtClean="0"/>
              <a:t>himself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</a:t>
            </a:r>
            <a:r>
              <a:rPr lang="it-IT" sz="2400" dirty="0" err="1" smtClean="0"/>
              <a:t>others</a:t>
            </a:r>
            <a:r>
              <a:rPr lang="it-IT" sz="2400" dirty="0" smtClean="0"/>
              <a:t> </a:t>
            </a:r>
            <a:r>
              <a:rPr lang="it-IT" sz="2400" dirty="0" err="1" smtClean="0"/>
              <a:t>expect</a:t>
            </a:r>
            <a:r>
              <a:rPr lang="it-IT" sz="2400" dirty="0" smtClean="0"/>
              <a:t> </a:t>
            </a:r>
            <a:r>
              <a:rPr lang="it-IT" sz="2400" dirty="0" err="1" smtClean="0"/>
              <a:t>him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“look </a:t>
            </a:r>
            <a:r>
              <a:rPr lang="it-IT" sz="2400" dirty="0" err="1" smtClean="0"/>
              <a:t>like</a:t>
            </a:r>
            <a:r>
              <a:rPr lang="it-IT" sz="2400" dirty="0" smtClean="0"/>
              <a:t> the </a:t>
            </a:r>
            <a:r>
              <a:rPr lang="it-IT" sz="2400" dirty="0" err="1" smtClean="0"/>
              <a:t>innocent</a:t>
            </a:r>
            <a:r>
              <a:rPr lang="it-IT" sz="2400" dirty="0" smtClean="0"/>
              <a:t> </a:t>
            </a:r>
            <a:r>
              <a:rPr lang="it-IT" sz="2400" dirty="0" err="1" smtClean="0"/>
              <a:t>flower</a:t>
            </a:r>
            <a:r>
              <a:rPr lang="it-IT" sz="2400" dirty="0" smtClean="0"/>
              <a:t>”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means</a:t>
            </a:r>
            <a:r>
              <a:rPr lang="it-IT" sz="2400" dirty="0" smtClean="0"/>
              <a:t> Macbeth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appear</a:t>
            </a:r>
            <a:r>
              <a:rPr lang="it-IT" sz="2400" dirty="0" smtClean="0"/>
              <a:t> </a:t>
            </a:r>
            <a:r>
              <a:rPr lang="it-IT" sz="2400" dirty="0" err="1" smtClean="0"/>
              <a:t>guilty</a:t>
            </a:r>
            <a:r>
              <a:rPr lang="it-IT" sz="2400" dirty="0" smtClean="0"/>
              <a:t> </a:t>
            </a:r>
            <a:endParaRPr lang="it-IT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 smtClean="0"/>
              <a:t>a </a:t>
            </a:r>
            <a:r>
              <a:rPr lang="it-IT" sz="2400" dirty="0" err="1" smtClean="0">
                <a:solidFill>
                  <a:schemeClr val="accent1"/>
                </a:solidFill>
              </a:rPr>
              <a:t>metaphor</a:t>
            </a:r>
            <a:r>
              <a:rPr lang="it-IT" sz="2400" dirty="0" smtClean="0">
                <a:solidFill>
                  <a:schemeClr val="accent1"/>
                </a:solidFill>
              </a:rPr>
              <a:t> </a:t>
            </a:r>
            <a:endParaRPr lang="it-IT" sz="2400" dirty="0" smtClean="0">
              <a:solidFill>
                <a:schemeClr val="accent1"/>
              </a:solidFill>
            </a:endParaRPr>
          </a:p>
          <a:p>
            <a:pPr>
              <a:buFont typeface="Courier New" pitchFamily="49" charset="0"/>
              <a:buChar char="o"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“</a:t>
            </a:r>
            <a:r>
              <a:rPr lang="it-IT" sz="2400" dirty="0" err="1" smtClean="0"/>
              <a:t>be</a:t>
            </a:r>
            <a:r>
              <a:rPr lang="it-IT" sz="2400" dirty="0" smtClean="0"/>
              <a:t> the </a:t>
            </a:r>
            <a:r>
              <a:rPr lang="it-IT" sz="2400" dirty="0" err="1" smtClean="0"/>
              <a:t>serpent</a:t>
            </a:r>
            <a:r>
              <a:rPr lang="it-IT" sz="2400" dirty="0" smtClean="0"/>
              <a:t> under’t”  </a:t>
            </a:r>
            <a:r>
              <a:rPr lang="it-IT" sz="2400" dirty="0" err="1" smtClean="0"/>
              <a:t>that</a:t>
            </a:r>
            <a:r>
              <a:rPr lang="it-IT" sz="2400" dirty="0" smtClean="0"/>
              <a:t> </a:t>
            </a:r>
            <a:r>
              <a:rPr lang="it-IT" sz="2400" dirty="0" err="1" smtClean="0"/>
              <a:t>means</a:t>
            </a:r>
            <a:r>
              <a:rPr lang="it-IT" sz="2400" dirty="0" smtClean="0"/>
              <a:t> Macbeth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act</a:t>
            </a:r>
            <a:r>
              <a:rPr lang="it-IT" sz="2400" dirty="0" smtClean="0"/>
              <a:t> </a:t>
            </a:r>
            <a:r>
              <a:rPr lang="it-IT" sz="2400" dirty="0" err="1" smtClean="0"/>
              <a:t>paradoxically</a:t>
            </a:r>
            <a:r>
              <a:rPr lang="it-IT" sz="2400" dirty="0" smtClean="0"/>
              <a:t> and so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than</a:t>
            </a:r>
            <a:r>
              <a:rPr lang="it-IT" sz="2400" dirty="0" smtClean="0"/>
              <a:t> </a:t>
            </a:r>
            <a:r>
              <a:rPr lang="it-IT" sz="2400" dirty="0" err="1" smtClean="0"/>
              <a:t>others</a:t>
            </a:r>
            <a:r>
              <a:rPr lang="it-IT" sz="2400" dirty="0" smtClean="0"/>
              <a:t> </a:t>
            </a:r>
            <a:r>
              <a:rPr lang="it-IT" sz="2400" dirty="0" err="1" smtClean="0"/>
              <a:t>percieve</a:t>
            </a:r>
            <a:endParaRPr lang="it-IT" sz="24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772</Words>
  <Application>Microsoft Office PowerPoint</Application>
  <PresentationFormat>Presentazione su schermo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Loggia</vt:lpstr>
      <vt:lpstr>Deceptive appearances</vt:lpstr>
      <vt:lpstr>THE EXTRACT I CHOSE</vt:lpstr>
      <vt:lpstr>CONTEXTUALIZATION</vt:lpstr>
      <vt:lpstr>Phonological level analysis</vt:lpstr>
      <vt:lpstr>Diapositiva 5</vt:lpstr>
      <vt:lpstr>Semantic level analysis</vt:lpstr>
      <vt:lpstr>Rhetorical level analysis</vt:lpstr>
      <vt:lpstr>Sintactic level analysis</vt:lpstr>
      <vt:lpstr>Diapositiva 9</vt:lpstr>
      <vt:lpstr>Summing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Deceptive appearances</dc:title>
  <dc:creator>Alice</dc:creator>
  <cp:lastModifiedBy>Alice</cp:lastModifiedBy>
  <cp:revision>24</cp:revision>
  <dcterms:created xsi:type="dcterms:W3CDTF">2019-03-19T20:16:21Z</dcterms:created>
  <dcterms:modified xsi:type="dcterms:W3CDTF">2019-03-20T07:43:34Z</dcterms:modified>
</cp:coreProperties>
</file>