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FC8E6A-F957-43E2-8799-7252EEA54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B56CE9C-43E0-46CD-8410-F7896EEB4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5E8928-AD4A-4949-B31E-06302F54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71D2-78F6-40FD-837C-9DEE7AFEBE3A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EF12D4-2F36-4193-9AEC-30A3FCEFE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A22112-0507-4F29-87A7-19A3737C7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7BC5-D640-495C-A198-1AFBE05F1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568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1CD497-EFBF-4DE8-A78B-1C5F1FD40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BD28CF7-A5B5-4EC0-9D95-AD47D3F35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972941-67B8-48B8-9F23-6639FC387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71D2-78F6-40FD-837C-9DEE7AFEBE3A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599955-D345-4757-8186-D3149DB6D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26E615-4F7C-4327-ADDB-ECD198974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7BC5-D640-495C-A198-1AFBE05F1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32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AFA0C84-4AF3-4E6C-8B2D-8CD658CA7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5BAA19D-5F72-48CC-AD0C-67E9F7442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57FB17-173D-4078-BBB1-9BD8F7B47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71D2-78F6-40FD-837C-9DEE7AFEBE3A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FC2030-B550-4F52-AD17-E7C0AC9FD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ADFBE2-2F20-4255-81C9-8C8A64386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7BC5-D640-495C-A198-1AFBE05F1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2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478E87-D78E-4371-8552-1F8E72374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6805FE-5FE7-490C-8F5F-650473BAE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753918-3269-4EFA-BB0E-97F6D93B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71D2-78F6-40FD-837C-9DEE7AFEBE3A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2C10EB-A333-4270-AE34-6952D883F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1705B7-046C-4CF5-AE23-501639136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7BC5-D640-495C-A198-1AFBE05F1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11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F998DC-DAEE-4E1A-A07F-3FA43721B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E516D0-8D91-4B22-AE2C-12000FC82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9410B2-1124-4581-A5F3-3BA99983A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71D2-78F6-40FD-837C-9DEE7AFEBE3A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791C03-DAD9-4344-9653-FCA7EA1FF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1E0623-0C83-4142-A57F-8F586AE4F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7BC5-D640-495C-A198-1AFBE05F1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897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A65E72-9EFC-43B9-B564-CAC69D5AC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31FF66-0E34-400E-88CF-0D7D3E91E2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90A6534-0C66-4D61-B300-26DB3252E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F2F172C-07E0-495E-A090-3BFF6C6DF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71D2-78F6-40FD-837C-9DEE7AFEBE3A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1B5818-05D1-437F-BCC2-8AAD94400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E6CB58-0CF7-4588-A1DC-7D0E3FDE4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7BC5-D640-495C-A198-1AFBE05F1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510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C147D1-805A-4E7A-82E0-675E10D5D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783A8F-FBE8-48D4-AE25-ECB9FA3B7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D556B6A-8406-48AF-BA61-349076446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AC659F0-2092-4691-AAC2-ACD693D76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A02103F-2F98-4C20-B286-CF54D99CC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D5451B8-0B75-415F-8115-83700E0A8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71D2-78F6-40FD-837C-9DEE7AFEBE3A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933F1F4-C27B-4D6D-A628-B433B835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2B2326E-42AA-46E3-9630-58B95146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7BC5-D640-495C-A198-1AFBE05F1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20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AF70DC-C433-403B-BFF8-9C64F636C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D5B700B-E6F1-493E-951F-3FD7CCF7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71D2-78F6-40FD-837C-9DEE7AFEBE3A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C86C125-C2C8-4A7B-B67E-566D2B42D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70B8DD8-ABB2-47CD-9EEC-B8FAD5BE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7BC5-D640-495C-A198-1AFBE05F1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73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E208FED-341F-45FC-9680-291409792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71D2-78F6-40FD-837C-9DEE7AFEBE3A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11EF05D-6CF4-4A79-97FE-4631FACE4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B7AE296-3237-42FB-B8AA-F4415243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7BC5-D640-495C-A198-1AFBE05F1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21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C8ED22-F25F-46F9-B753-BD55E3183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0B314-DCFC-4139-81AC-E2358C367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AFA3B60-C896-4485-8CE7-6492FA194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EF015F-F585-479E-A803-C3D85F912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71D2-78F6-40FD-837C-9DEE7AFEBE3A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7777E39-8E58-4A8E-9F41-1375FA630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7E09D1A-CE31-4D36-A41F-21883221D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7BC5-D640-495C-A198-1AFBE05F1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52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9D12D4-3736-49F3-B66A-0AC144BDA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8EA58F9-A5DE-4B68-B6A3-A7B0ED8E73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40434BD-8B6E-4D10-A4F5-8A16643A9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2C7AFC-6D7E-456B-96F8-2324E2A04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71D2-78F6-40FD-837C-9DEE7AFEBE3A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13AE02-FE36-4171-901D-B53752B05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D9D8EA-926D-45F7-8B2B-A4B09E73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7BC5-D640-495C-A198-1AFBE05F1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4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8BD">
            <a:alpha val="7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5F7ECDE-29D9-496E-B986-6CA01C93D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7ED09AE-4FE3-44AB-8BCD-E67B1EC9C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61AFC6-3EC8-44D8-B3F2-438343441A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171D2-78F6-40FD-837C-9DEE7AFEBE3A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6C8883-3EFD-4EB4-947A-058F68ECF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694E45-1309-4C2D-9803-972647C62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07BC5-D640-495C-A198-1AFBE05F1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04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DC7F4F-7E3B-489C-8104-0C9A65120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0"/>
            <a:ext cx="11477625" cy="3795713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Georgia" panose="02040502050405020303" pitchFamily="18" charset="0"/>
              </a:rPr>
              <a:t>The Novel in 18th Century in Britain</a:t>
            </a:r>
            <a:endParaRPr lang="it-IT" sz="7200" dirty="0">
              <a:latin typeface="Georgia" panose="02040502050405020303" pitchFamily="18" charset="0"/>
              <a:cs typeface="Aldhabi" panose="020B0604020202020204" pitchFamily="2" charset="-78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1D09B42-BBC0-4F16-977E-B711D3CBFB39}"/>
              </a:ext>
            </a:extLst>
          </p:cNvPr>
          <p:cNvSpPr txBox="1"/>
          <p:nvPr/>
        </p:nvSpPr>
        <p:spPr>
          <a:xfrm>
            <a:off x="7886700" y="4614863"/>
            <a:ext cx="416956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Georgia" panose="02040502050405020303" pitchFamily="18" charset="0"/>
              </a:rPr>
              <a:t>Benvenuto Georgie</a:t>
            </a:r>
          </a:p>
          <a:p>
            <a:r>
              <a:rPr lang="it-IT" sz="3200" dirty="0">
                <a:latin typeface="Georgia" panose="02040502050405020303" pitchFamily="18" charset="0"/>
              </a:rPr>
              <a:t>4PLSC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521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94A382-3617-49DB-9B51-E0DFD4995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5400" dirty="0">
                <a:latin typeface="Georgia" panose="02040502050405020303" pitchFamily="18" charset="0"/>
              </a:rPr>
              <a:t>Cultural </a:t>
            </a:r>
            <a:r>
              <a:rPr lang="it-IT" sz="5400" dirty="0" err="1">
                <a:latin typeface="Georgia" panose="02040502050405020303" pitchFamily="18" charset="0"/>
              </a:rPr>
              <a:t>contexts</a:t>
            </a:r>
            <a:endParaRPr lang="it-IT" sz="5400" dirty="0">
              <a:latin typeface="Georgia" panose="02040502050405020303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B9EC46-D628-42C4-9764-FA889EEFF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r>
              <a:rPr lang="it-IT" sz="3600" i="1" dirty="0" err="1">
                <a:latin typeface="Georgia" panose="02040502050405020303" pitchFamily="18" charset="0"/>
              </a:rPr>
              <a:t>Emerging</a:t>
            </a:r>
            <a:r>
              <a:rPr lang="it-IT" sz="3600" i="1" dirty="0">
                <a:latin typeface="Georgia" panose="02040502050405020303" pitchFamily="18" charset="0"/>
              </a:rPr>
              <a:t> British empire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 exports and imports from the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distant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colonies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,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naval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power,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restoration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of the 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monarchy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,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period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of 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prosperity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after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civil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war</a:t>
            </a:r>
            <a:endParaRPr lang="it-IT" sz="3600" dirty="0">
              <a:latin typeface="Georgia" panose="02040502050405020303" pitchFamily="18" charset="0"/>
            </a:endParaRPr>
          </a:p>
          <a:p>
            <a:r>
              <a:rPr lang="it-IT" sz="3600" i="1" dirty="0" err="1">
                <a:latin typeface="Georgia" panose="02040502050405020303" pitchFamily="18" charset="0"/>
              </a:rPr>
              <a:t>Urbanization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 London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is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becoming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a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real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powerhouse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in Europe, centre of trade</a:t>
            </a:r>
          </a:p>
          <a:p>
            <a:r>
              <a:rPr lang="it-IT" sz="3600" i="1" dirty="0" err="1">
                <a:latin typeface="Georgia" panose="02040502050405020303" pitchFamily="18" charset="0"/>
                <a:sym typeface="Wingdings" panose="05000000000000000000" pitchFamily="2" charset="2"/>
              </a:rPr>
              <a:t>Concerns</a:t>
            </a:r>
            <a:r>
              <a:rPr lang="it-IT" sz="3600" i="1" dirty="0">
                <a:latin typeface="Georgia" panose="02040502050405020303" pitchFamily="18" charset="0"/>
                <a:sym typeface="Wingdings" panose="05000000000000000000" pitchFamily="2" charset="2"/>
              </a:rPr>
              <a:t> with </a:t>
            </a:r>
            <a:r>
              <a:rPr lang="it-IT" sz="3600" i="1" dirty="0" err="1">
                <a:latin typeface="Georgia" panose="02040502050405020303" pitchFamily="18" charset="0"/>
                <a:sym typeface="Wingdings" panose="05000000000000000000" pitchFamily="2" charset="2"/>
              </a:rPr>
              <a:t>order</a:t>
            </a:r>
            <a:r>
              <a:rPr lang="it-IT" sz="3600" i="1" dirty="0">
                <a:latin typeface="Georgia" panose="02040502050405020303" pitchFamily="18" charset="0"/>
                <a:sym typeface="Wingdings" panose="05000000000000000000" pitchFamily="2" charset="2"/>
              </a:rPr>
              <a:t>, </a:t>
            </a:r>
            <a:r>
              <a:rPr lang="it-IT" sz="3600" i="1" dirty="0" err="1">
                <a:latin typeface="Georgia" panose="02040502050405020303" pitchFamily="18" charset="0"/>
                <a:sym typeface="Wingdings" panose="05000000000000000000" pitchFamily="2" charset="2"/>
              </a:rPr>
              <a:t>reason</a:t>
            </a:r>
            <a:r>
              <a:rPr lang="it-IT" sz="3600" i="1" dirty="0">
                <a:latin typeface="Georgia" panose="02040502050405020303" pitchFamily="18" charset="0"/>
                <a:sym typeface="Wingdings" panose="05000000000000000000" pitchFamily="2" charset="2"/>
              </a:rPr>
              <a:t>, </a:t>
            </a:r>
            <a:r>
              <a:rPr lang="it-IT" sz="3600" i="1" dirty="0" err="1">
                <a:latin typeface="Georgia" panose="02040502050405020303" pitchFamily="18" charset="0"/>
                <a:sym typeface="Wingdings" panose="05000000000000000000" pitchFamily="2" charset="2"/>
              </a:rPr>
              <a:t>method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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political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and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religious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unrest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, rise of science</a:t>
            </a:r>
            <a:endParaRPr lang="it-IT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7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5BB91-7C74-4247-A437-775DC2261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5400" dirty="0">
                <a:latin typeface="Georgia" panose="02040502050405020303" pitchFamily="18" charset="0"/>
              </a:rPr>
              <a:t>Cultural </a:t>
            </a:r>
            <a:r>
              <a:rPr lang="it-IT" sz="5400" dirty="0" err="1">
                <a:latin typeface="Georgia" panose="02040502050405020303" pitchFamily="18" charset="0"/>
              </a:rPr>
              <a:t>contexts</a:t>
            </a:r>
            <a:endParaRPr lang="it-IT" sz="5400" dirty="0">
              <a:latin typeface="Georgia" panose="02040502050405020303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F1D85B-8515-49AC-B6C2-DAD2FCD27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4738" cy="4351338"/>
          </a:xfrm>
        </p:spPr>
        <p:txBody>
          <a:bodyPr>
            <a:normAutofit/>
          </a:bodyPr>
          <a:lstStyle/>
          <a:p>
            <a:r>
              <a:rPr lang="it-IT" sz="3600" i="1" dirty="0">
                <a:latin typeface="Georgia" panose="02040502050405020303" pitchFamily="18" charset="0"/>
              </a:rPr>
              <a:t>Nature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 science: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objective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,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exterior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,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impersonal</a:t>
            </a:r>
            <a:endParaRPr lang="it-IT" sz="3600" dirty="0">
              <a:latin typeface="Georgia" panose="02040502050405020303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              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psychology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: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subjective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,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interior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, personal</a:t>
            </a:r>
          </a:p>
          <a:p>
            <a:r>
              <a:rPr lang="it-IT" sz="3600" i="1" dirty="0" err="1">
                <a:latin typeface="Georgia" panose="02040502050405020303" pitchFamily="18" charset="0"/>
              </a:rPr>
              <a:t>Experimental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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empirical</a:t>
            </a:r>
            <a:endParaRPr lang="it-IT" sz="3600" dirty="0">
              <a:latin typeface="Georgia" panose="02040502050405020303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                            personal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experience</a:t>
            </a:r>
            <a:endParaRPr lang="it-IT" sz="3600" dirty="0">
              <a:latin typeface="Georgia" panose="02040502050405020303" pitchFamily="18" charset="0"/>
              <a:sym typeface="Wingdings" panose="05000000000000000000" pitchFamily="2" charset="2"/>
            </a:endParaRPr>
          </a:p>
          <a:p>
            <a:r>
              <a:rPr lang="it-IT" sz="3600" i="1" dirty="0" err="1">
                <a:latin typeface="Georgia" panose="02040502050405020303" pitchFamily="18" charset="0"/>
              </a:rPr>
              <a:t>Enlightenment</a:t>
            </a:r>
            <a:r>
              <a:rPr lang="it-IT" sz="3600" i="1" dirty="0">
                <a:latin typeface="Georgia" panose="02040502050405020303" pitchFamily="18" charset="0"/>
              </a:rPr>
              <a:t> </a:t>
            </a:r>
            <a:r>
              <a:rPr lang="it-IT" sz="3600" i="1" dirty="0" err="1">
                <a:latin typeface="Georgia" panose="02040502050405020303" pitchFamily="18" charset="0"/>
              </a:rPr>
              <a:t>values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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individualis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,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liberalism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,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skepticism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, public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sphere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: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freedoms</a:t>
            </a:r>
            <a:endParaRPr lang="it-IT" sz="36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it-IT" sz="36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it-IT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505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6491C9-7C3E-49D3-A433-3E6E1EFEF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Georgia" panose="02040502050405020303" pitchFamily="18" charset="0"/>
              </a:rPr>
              <a:t>Cultural </a:t>
            </a:r>
            <a:r>
              <a:rPr lang="it-IT" dirty="0" err="1">
                <a:latin typeface="Georgia" panose="02040502050405020303" pitchFamily="18" charset="0"/>
              </a:rPr>
              <a:t>contexts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CBF3CA-BC10-4D54-96E3-791EA8255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12" y="2468562"/>
            <a:ext cx="10515600" cy="2617788"/>
          </a:xfrm>
        </p:spPr>
        <p:txBody>
          <a:bodyPr>
            <a:normAutofit/>
          </a:bodyPr>
          <a:lstStyle/>
          <a:p>
            <a:r>
              <a:rPr lang="it-IT" sz="3600" i="1" dirty="0" err="1">
                <a:latin typeface="Georgia" panose="02040502050405020303" pitchFamily="18" charset="0"/>
              </a:rPr>
              <a:t>Popular</a:t>
            </a:r>
            <a:r>
              <a:rPr lang="it-IT" sz="3600" i="1" dirty="0">
                <a:latin typeface="Georgia" panose="02040502050405020303" pitchFamily="18" charset="0"/>
              </a:rPr>
              <a:t> </a:t>
            </a:r>
            <a:r>
              <a:rPr lang="it-IT" sz="3600" dirty="0" err="1">
                <a:latin typeface="Georgia" panose="02040502050405020303" pitchFamily="18" charset="0"/>
              </a:rPr>
              <a:t>Prjess</a:t>
            </a:r>
            <a:r>
              <a:rPr lang="it-IT" sz="3600" i="1" dirty="0">
                <a:latin typeface="Georgia" panose="02040502050405020303" pitchFamily="18" charset="0"/>
              </a:rPr>
              <a:t>, </a:t>
            </a:r>
            <a:r>
              <a:rPr lang="it-IT" sz="3600" i="1" dirty="0" err="1">
                <a:latin typeface="Georgia" panose="02040502050405020303" pitchFamily="18" charset="0"/>
              </a:rPr>
              <a:t>Grub</a:t>
            </a:r>
            <a:r>
              <a:rPr lang="it-IT" sz="3600" i="1" dirty="0">
                <a:latin typeface="Georgia" panose="02040502050405020303" pitchFamily="18" charset="0"/>
              </a:rPr>
              <a:t> street, Republic of </a:t>
            </a:r>
            <a:r>
              <a:rPr lang="it-IT" sz="3600" i="1" dirty="0" err="1">
                <a:latin typeface="Georgia" panose="02040502050405020303" pitchFamily="18" charset="0"/>
              </a:rPr>
              <a:t>letters</a:t>
            </a:r>
            <a:r>
              <a:rPr lang="it-IT" sz="3600" i="1" dirty="0">
                <a:latin typeface="Georgia" panose="02040502050405020303" pitchFamily="18" charset="0"/>
                <a:sym typeface="Wingdings" panose="05000000000000000000" pitchFamily="2" charset="2"/>
              </a:rPr>
              <a:t>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journalism, libraries,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debating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societes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, coffee house culture,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popular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 </a:t>
            </a:r>
            <a:r>
              <a:rPr lang="it-IT" sz="3600" dirty="0" err="1">
                <a:latin typeface="Georgia" panose="02040502050405020303" pitchFamily="18" charset="0"/>
                <a:sym typeface="Wingdings" panose="05000000000000000000" pitchFamily="2" charset="2"/>
              </a:rPr>
              <a:t>periodicals</a:t>
            </a:r>
            <a:r>
              <a:rPr lang="it-IT" sz="3600" dirty="0">
                <a:latin typeface="Georgia" panose="02040502050405020303" pitchFamily="18" charset="0"/>
                <a:sym typeface="Wingdings" panose="05000000000000000000" pitchFamily="2" charset="2"/>
              </a:rPr>
              <a:t>, cultural institutions (rise of printing press)</a:t>
            </a:r>
            <a:endParaRPr lang="it-IT" sz="36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4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766578-7159-489C-A2FC-FF877F347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5400" dirty="0" err="1">
                <a:latin typeface="Georgia" panose="02040502050405020303" pitchFamily="18" charset="0"/>
              </a:rPr>
              <a:t>Classical</a:t>
            </a:r>
            <a:r>
              <a:rPr lang="it-IT" sz="5400" dirty="0">
                <a:latin typeface="Georgia" panose="02040502050405020303" pitchFamily="18" charset="0"/>
              </a:rPr>
              <a:t> </a:t>
            </a:r>
            <a:r>
              <a:rPr lang="it-IT" sz="5400" dirty="0" err="1">
                <a:latin typeface="Georgia" panose="02040502050405020303" pitchFamily="18" charset="0"/>
              </a:rPr>
              <a:t>literary</a:t>
            </a:r>
            <a:r>
              <a:rPr lang="it-IT" sz="5400" dirty="0">
                <a:latin typeface="Georgia" panose="02040502050405020303" pitchFamily="18" charset="0"/>
              </a:rPr>
              <a:t> </a:t>
            </a:r>
            <a:r>
              <a:rPr lang="it-IT" sz="5400" dirty="0" err="1">
                <a:latin typeface="Georgia" panose="02040502050405020303" pitchFamily="18" charset="0"/>
              </a:rPr>
              <a:t>canon</a:t>
            </a:r>
            <a:endParaRPr lang="it-IT" sz="5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CF2A1BF-5B16-4306-8F69-24FAE6CCF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586897"/>
              </p:ext>
            </p:extLst>
          </p:nvPr>
        </p:nvGraphicFramePr>
        <p:xfrm>
          <a:off x="1971676" y="2225675"/>
          <a:ext cx="8601075" cy="3017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025">
                  <a:extLst>
                    <a:ext uri="{9D8B030D-6E8A-4147-A177-3AD203B41FA5}">
                      <a16:colId xmlns:a16="http://schemas.microsoft.com/office/drawing/2014/main" val="2902024323"/>
                    </a:ext>
                  </a:extLst>
                </a:gridCol>
                <a:gridCol w="2867025">
                  <a:extLst>
                    <a:ext uri="{9D8B030D-6E8A-4147-A177-3AD203B41FA5}">
                      <a16:colId xmlns:a16="http://schemas.microsoft.com/office/drawing/2014/main" val="1995756615"/>
                    </a:ext>
                  </a:extLst>
                </a:gridCol>
                <a:gridCol w="2867025">
                  <a:extLst>
                    <a:ext uri="{9D8B030D-6E8A-4147-A177-3AD203B41FA5}">
                      <a16:colId xmlns:a16="http://schemas.microsoft.com/office/drawing/2014/main" val="942093329"/>
                    </a:ext>
                  </a:extLst>
                </a:gridCol>
              </a:tblGrid>
              <a:tr h="1005946"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Homer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err="1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epic</a:t>
                      </a:r>
                      <a:endParaRPr lang="it-IT" sz="28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 err="1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Vergil</a:t>
                      </a:r>
                      <a:endParaRPr lang="it-IT" sz="28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33718"/>
                  </a:ext>
                </a:extLst>
              </a:tr>
              <a:tr h="100594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err="1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Sophocoles</a:t>
                      </a:r>
                      <a:endParaRPr lang="it-IT" sz="28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err="1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tragedy</a:t>
                      </a:r>
                      <a:endParaRPr lang="it-IT" sz="28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Seneca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263604"/>
                  </a:ext>
                </a:extLst>
              </a:tr>
              <a:tr h="100594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err="1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Pindar</a:t>
                      </a:r>
                      <a:endParaRPr lang="it-IT" sz="28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err="1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poetry</a:t>
                      </a:r>
                      <a:endParaRPr lang="it-IT" sz="28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err="1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Ovid</a:t>
                      </a:r>
                      <a:endParaRPr lang="it-IT" sz="28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3962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141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47087B-32A1-484C-9876-680C76ACB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5400" dirty="0" err="1">
                <a:latin typeface="Georgia" panose="02040502050405020303" pitchFamily="18" charset="0"/>
              </a:rPr>
              <a:t>Novel</a:t>
            </a:r>
            <a:r>
              <a:rPr lang="it-IT" sz="5400" dirty="0">
                <a:latin typeface="Georgia" panose="02040502050405020303" pitchFamily="18" charset="0"/>
              </a:rPr>
              <a:t> = ‘new’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84AD05-AFA2-4F88-9544-0BCCA0EF8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latin typeface="Georgia" panose="02040502050405020303" pitchFamily="18" charset="0"/>
              </a:rPr>
              <a:t>Contemporary </a:t>
            </a:r>
            <a:r>
              <a:rPr lang="it-IT" sz="3600" dirty="0" err="1">
                <a:latin typeface="Georgia" panose="02040502050405020303" pitchFamily="18" charset="0"/>
              </a:rPr>
              <a:t>content</a:t>
            </a:r>
            <a:endParaRPr lang="it-IT" sz="3600" dirty="0">
              <a:latin typeface="Georgia" panose="02040502050405020303" pitchFamily="18" charset="0"/>
            </a:endParaRPr>
          </a:p>
          <a:p>
            <a:r>
              <a:rPr lang="it-IT" sz="3600" dirty="0" err="1">
                <a:latin typeface="Georgia" panose="02040502050405020303" pitchFamily="18" charset="0"/>
              </a:rPr>
              <a:t>Experimental</a:t>
            </a:r>
            <a:endParaRPr lang="it-IT" sz="3600" dirty="0">
              <a:latin typeface="Georgia" panose="02040502050405020303" pitchFamily="18" charset="0"/>
            </a:endParaRPr>
          </a:p>
          <a:p>
            <a:r>
              <a:rPr lang="it-IT" sz="3600" dirty="0" err="1">
                <a:latin typeface="Georgia" panose="02040502050405020303" pitchFamily="18" charset="0"/>
              </a:rPr>
              <a:t>Loose</a:t>
            </a:r>
            <a:r>
              <a:rPr lang="it-IT" sz="3600" dirty="0">
                <a:latin typeface="Georgia" panose="02040502050405020303" pitchFamily="18" charset="0"/>
              </a:rPr>
              <a:t> </a:t>
            </a:r>
            <a:r>
              <a:rPr lang="it-IT" sz="3600" dirty="0" err="1">
                <a:latin typeface="Georgia" panose="02040502050405020303" pitchFamily="18" charset="0"/>
              </a:rPr>
              <a:t>structure</a:t>
            </a:r>
            <a:endParaRPr lang="it-IT" sz="3600" dirty="0">
              <a:latin typeface="Georgia" panose="02040502050405020303" pitchFamily="18" charset="0"/>
            </a:endParaRPr>
          </a:p>
          <a:p>
            <a:r>
              <a:rPr lang="it-IT" sz="3600" dirty="0" err="1">
                <a:latin typeface="Georgia" panose="02040502050405020303" pitchFamily="18" charset="0"/>
              </a:rPr>
              <a:t>Varied</a:t>
            </a:r>
            <a:r>
              <a:rPr lang="it-IT" sz="3600" dirty="0">
                <a:latin typeface="Georgia" panose="02040502050405020303" pitchFamily="18" charset="0"/>
              </a:rPr>
              <a:t>/new audiences</a:t>
            </a:r>
          </a:p>
          <a:p>
            <a:r>
              <a:rPr lang="it-IT" sz="3600" dirty="0">
                <a:latin typeface="Georgia" panose="02040502050405020303" pitchFamily="18" charset="0"/>
              </a:rPr>
              <a:t>Personal/private</a:t>
            </a:r>
          </a:p>
          <a:p>
            <a:r>
              <a:rPr lang="it-IT" sz="3600" dirty="0" err="1">
                <a:latin typeface="Georgia" panose="02040502050405020303" pitchFamily="18" charset="0"/>
              </a:rPr>
              <a:t>Female</a:t>
            </a:r>
            <a:r>
              <a:rPr lang="it-IT" sz="3600" dirty="0">
                <a:latin typeface="Georgia" panose="02040502050405020303" pitchFamily="18" charset="0"/>
              </a:rPr>
              <a:t>, </a:t>
            </a:r>
            <a:r>
              <a:rPr lang="it-IT" sz="3600" dirty="0" err="1">
                <a:latin typeface="Georgia" panose="02040502050405020303" pitchFamily="18" charset="0"/>
              </a:rPr>
              <a:t>authors</a:t>
            </a:r>
            <a:r>
              <a:rPr lang="it-IT" sz="3600" dirty="0">
                <a:latin typeface="Georgia" panose="02040502050405020303" pitchFamily="18" charset="0"/>
              </a:rPr>
              <a:t>, readers, </a:t>
            </a:r>
            <a:r>
              <a:rPr lang="it-IT" sz="3600" dirty="0" err="1">
                <a:latin typeface="Georgia" panose="02040502050405020303" pitchFamily="18" charset="0"/>
              </a:rPr>
              <a:t>subjects</a:t>
            </a:r>
            <a:endParaRPr lang="it-IT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84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09A0B-286C-4094-BCA2-095EFE94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5400" dirty="0" err="1">
                <a:latin typeface="Georgia" panose="02040502050405020303" pitchFamily="18" charset="0"/>
              </a:rPr>
              <a:t>Novel</a:t>
            </a:r>
            <a:r>
              <a:rPr lang="it-IT" sz="5400" dirty="0">
                <a:latin typeface="Georgia" panose="02040502050405020303" pitchFamily="18" charset="0"/>
              </a:rPr>
              <a:t> </a:t>
            </a:r>
            <a:r>
              <a:rPr lang="it-IT" sz="5400" dirty="0" err="1">
                <a:latin typeface="Georgia" panose="02040502050405020303" pitchFamily="18" charset="0"/>
              </a:rPr>
              <a:t>genres</a:t>
            </a:r>
            <a:r>
              <a:rPr lang="it-IT" sz="5400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8A1BAC-300D-40BC-A82F-4883BF6C3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3933825" cy="4351338"/>
          </a:xfrm>
        </p:spPr>
        <p:txBody>
          <a:bodyPr>
            <a:normAutofit fontScale="92500" lnSpcReduction="20000"/>
          </a:bodyPr>
          <a:lstStyle/>
          <a:p>
            <a:r>
              <a:rPr lang="it-IT" dirty="0" err="1">
                <a:latin typeface="Georgia" panose="02040502050405020303" pitchFamily="18" charset="0"/>
              </a:rPr>
              <a:t>Prosaic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it-IT" dirty="0" err="1">
                <a:latin typeface="Georgia" panose="02040502050405020303" pitchFamily="18" charset="0"/>
              </a:rPr>
              <a:t>Moralizing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it-IT" dirty="0">
                <a:latin typeface="Georgia" panose="02040502050405020303" pitchFamily="18" charset="0"/>
              </a:rPr>
              <a:t>Horror</a:t>
            </a:r>
          </a:p>
          <a:p>
            <a:r>
              <a:rPr lang="it-IT" dirty="0">
                <a:latin typeface="Georgia" panose="02040502050405020303" pitchFamily="18" charset="0"/>
              </a:rPr>
              <a:t>Thriller</a:t>
            </a:r>
          </a:p>
          <a:p>
            <a:r>
              <a:rPr lang="it-IT" dirty="0">
                <a:latin typeface="Georgia" panose="02040502050405020303" pitchFamily="18" charset="0"/>
              </a:rPr>
              <a:t>Fantasy</a:t>
            </a:r>
          </a:p>
          <a:p>
            <a:r>
              <a:rPr lang="it-IT" dirty="0" err="1">
                <a:latin typeface="Georgia" panose="02040502050405020303" pitchFamily="18" charset="0"/>
              </a:rPr>
              <a:t>Courtship</a:t>
            </a:r>
            <a:endParaRPr lang="it-IT" dirty="0">
              <a:latin typeface="Georgia" panose="02040502050405020303" pitchFamily="18" charset="0"/>
            </a:endParaRPr>
          </a:p>
          <a:p>
            <a:r>
              <a:rPr lang="it-IT" dirty="0" err="1">
                <a:latin typeface="Georgia" panose="02040502050405020303" pitchFamily="18" charset="0"/>
              </a:rPr>
              <a:t>Chastity</a:t>
            </a:r>
            <a:r>
              <a:rPr lang="it-IT" dirty="0">
                <a:latin typeface="Georgia" panose="02040502050405020303" pitchFamily="18" charset="0"/>
              </a:rPr>
              <a:t> texts</a:t>
            </a:r>
          </a:p>
          <a:p>
            <a:r>
              <a:rPr lang="it-IT" dirty="0">
                <a:latin typeface="Georgia" panose="02040502050405020303" pitchFamily="18" charset="0"/>
              </a:rPr>
              <a:t>Travel</a:t>
            </a:r>
          </a:p>
          <a:p>
            <a:r>
              <a:rPr lang="it-IT" dirty="0">
                <a:latin typeface="Georgia" panose="02040502050405020303" pitchFamily="18" charset="0"/>
              </a:rPr>
              <a:t>True crime</a:t>
            </a:r>
          </a:p>
          <a:p>
            <a:r>
              <a:rPr lang="it-IT" dirty="0" err="1">
                <a:latin typeface="Georgia" panose="02040502050405020303" pitchFamily="18" charset="0"/>
              </a:rPr>
              <a:t>Comedies</a:t>
            </a:r>
            <a:r>
              <a:rPr lang="it-IT" dirty="0">
                <a:latin typeface="Georgia" panose="02040502050405020303" pitchFamily="18" charset="0"/>
              </a:rPr>
              <a:t> of </a:t>
            </a:r>
            <a:r>
              <a:rPr lang="it-IT" dirty="0" err="1">
                <a:latin typeface="Georgia" panose="02040502050405020303" pitchFamily="18" charset="0"/>
              </a:rPr>
              <a:t>manners</a:t>
            </a:r>
            <a:endParaRPr lang="it-IT" dirty="0">
              <a:latin typeface="Georgia" panose="02040502050405020303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56EF90D-87EF-468A-8EAB-540CEDCDFE29}"/>
              </a:ext>
            </a:extLst>
          </p:cNvPr>
          <p:cNvSpPr txBox="1"/>
          <p:nvPr/>
        </p:nvSpPr>
        <p:spPr>
          <a:xfrm>
            <a:off x="838200" y="1392893"/>
            <a:ext cx="1976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Georgia" panose="02040502050405020303" pitchFamily="18" charset="0"/>
              </a:rPr>
              <a:t>CONTENT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0CBA297-2B74-49A7-9C22-A69B91A8E434}"/>
              </a:ext>
            </a:extLst>
          </p:cNvPr>
          <p:cNvSpPr txBox="1"/>
          <p:nvPr/>
        </p:nvSpPr>
        <p:spPr>
          <a:xfrm>
            <a:off x="7929563" y="2141537"/>
            <a:ext cx="45434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Georgia" panose="02040502050405020303" pitchFamily="18" charset="0"/>
              </a:rPr>
              <a:t>Prose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Georgia" panose="02040502050405020303" pitchFamily="18" charset="0"/>
              </a:rPr>
              <a:t>Epistolary</a:t>
            </a:r>
            <a:endParaRPr lang="it-IT" sz="2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Georgia" panose="02040502050405020303" pitchFamily="18" charset="0"/>
              </a:rPr>
              <a:t>Descriptive</a:t>
            </a:r>
            <a:endParaRPr lang="it-IT" sz="2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Georgia" panose="02040502050405020303" pitchFamily="18" charset="0"/>
              </a:rPr>
              <a:t>Picaresque</a:t>
            </a:r>
            <a:endParaRPr lang="it-IT" sz="2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Georgia" panose="02040502050405020303" pitchFamily="18" charset="0"/>
              </a:rPr>
              <a:t>Experimental</a:t>
            </a:r>
            <a:endParaRPr lang="it-IT" sz="2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Georgia" panose="02040502050405020303" pitchFamily="18" charset="0"/>
              </a:rPr>
              <a:t>Diary</a:t>
            </a:r>
            <a:endParaRPr lang="it-IT" sz="2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Georgia" panose="02040502050405020303" pitchFamily="18" charset="0"/>
              </a:rPr>
              <a:t>Non-</a:t>
            </a:r>
            <a:r>
              <a:rPr lang="it-IT" sz="2400" dirty="0" err="1">
                <a:latin typeface="Georgia" panose="02040502050405020303" pitchFamily="18" charset="0"/>
              </a:rPr>
              <a:t>dramatic</a:t>
            </a:r>
            <a:endParaRPr lang="it-IT" sz="2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Georgia" panose="02040502050405020303" pitchFamily="18" charset="0"/>
              </a:rPr>
              <a:t>Non-</a:t>
            </a:r>
            <a:r>
              <a:rPr lang="it-IT" sz="2400" dirty="0" err="1">
                <a:latin typeface="Georgia" panose="02040502050405020303" pitchFamily="18" charset="0"/>
              </a:rPr>
              <a:t>heroic</a:t>
            </a:r>
            <a:r>
              <a:rPr lang="it-IT" sz="2400" dirty="0">
                <a:latin typeface="Georgia" panose="02040502050405020303" pitchFamily="18" charset="0"/>
              </a:rPr>
              <a:t> </a:t>
            </a:r>
            <a:r>
              <a:rPr lang="it-IT" sz="2400" dirty="0" err="1">
                <a:latin typeface="Georgia" panose="02040502050405020303" pitchFamily="18" charset="0"/>
              </a:rPr>
              <a:t>protagonists</a:t>
            </a:r>
            <a:endParaRPr lang="it-IT" sz="2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Georgia" panose="02040502050405020303" pitchFamily="18" charset="0"/>
              </a:rPr>
              <a:t>Personal point of </a:t>
            </a:r>
            <a:r>
              <a:rPr lang="it-IT" sz="2400" dirty="0" err="1">
                <a:latin typeface="Georgia" panose="02040502050405020303" pitchFamily="18" charset="0"/>
              </a:rPr>
              <a:t>view</a:t>
            </a:r>
            <a:endParaRPr lang="it-IT" sz="2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Georgia" panose="02040502050405020303" pitchFamily="18" charset="0"/>
              </a:rPr>
              <a:t>Narrator-</a:t>
            </a:r>
            <a:r>
              <a:rPr lang="it-IT" sz="2400" dirty="0" err="1">
                <a:latin typeface="Georgia" panose="02040502050405020303" pitchFamily="18" charset="0"/>
              </a:rPr>
              <a:t>character</a:t>
            </a:r>
            <a:endParaRPr lang="it-IT" sz="2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Georgia" panose="02040502050405020303" pitchFamily="18" charset="0"/>
              </a:rPr>
              <a:t>Self-</a:t>
            </a:r>
            <a:r>
              <a:rPr lang="it-IT" sz="2400" dirty="0" err="1">
                <a:latin typeface="Georgia" panose="02040502050405020303" pitchFamily="18" charset="0"/>
              </a:rPr>
              <a:t>aware</a:t>
            </a:r>
            <a:r>
              <a:rPr lang="it-IT" sz="2400" dirty="0">
                <a:latin typeface="Georgia" panose="02040502050405020303" pitchFamily="18" charset="0"/>
              </a:rPr>
              <a:t> of </a:t>
            </a:r>
            <a:r>
              <a:rPr lang="it-IT" sz="2400" dirty="0" err="1">
                <a:latin typeface="Georgia" panose="02040502050405020303" pitchFamily="18" charset="0"/>
              </a:rPr>
              <a:t>form</a:t>
            </a:r>
            <a:endParaRPr lang="it-IT" sz="2400" dirty="0">
              <a:latin typeface="Georgia" panose="02040502050405020303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372ADF2-C573-48D8-9B35-EC422D5FA801}"/>
              </a:ext>
            </a:extLst>
          </p:cNvPr>
          <p:cNvSpPr txBox="1"/>
          <p:nvPr/>
        </p:nvSpPr>
        <p:spPr>
          <a:xfrm>
            <a:off x="8286751" y="1392893"/>
            <a:ext cx="2085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Georgia" panose="02040502050405020303" pitchFamily="18" charset="0"/>
              </a:rPr>
              <a:t>FORM</a:t>
            </a:r>
          </a:p>
        </p:txBody>
      </p:sp>
    </p:spTree>
    <p:extLst>
      <p:ext uri="{BB962C8B-B14F-4D97-AF65-F5344CB8AC3E}">
        <p14:creationId xmlns:p14="http://schemas.microsoft.com/office/powerpoint/2010/main" val="2698909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6B4E2D-24F1-4FB4-8805-77B08C5A1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A31EA3-CF30-459E-B637-D31F3C703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4237"/>
            <a:ext cx="10515600" cy="28321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000" dirty="0">
                <a:latin typeface="Georgia" panose="02040502050405020303" pitchFamily="18" charset="0"/>
              </a:rPr>
              <a:t>THANKS FOR THE ATTENTION!</a:t>
            </a:r>
          </a:p>
        </p:txBody>
      </p:sp>
    </p:spTree>
    <p:extLst>
      <p:ext uri="{BB962C8B-B14F-4D97-AF65-F5344CB8AC3E}">
        <p14:creationId xmlns:p14="http://schemas.microsoft.com/office/powerpoint/2010/main" val="3945431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218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Tema di Office</vt:lpstr>
      <vt:lpstr>The Novel in 18th Century in Britain</vt:lpstr>
      <vt:lpstr>Cultural contexts</vt:lpstr>
      <vt:lpstr>Cultural contexts</vt:lpstr>
      <vt:lpstr>Cultural contexts</vt:lpstr>
      <vt:lpstr>Classical literary canon</vt:lpstr>
      <vt:lpstr>Novel = ‘new’</vt:lpstr>
      <vt:lpstr>Novel genres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Novel in 18th Century in Britain</dc:title>
  <dc:creator>Georgie Benvenuto</dc:creator>
  <cp:lastModifiedBy>Georgie Benvenuto</cp:lastModifiedBy>
  <cp:revision>25</cp:revision>
  <dcterms:created xsi:type="dcterms:W3CDTF">2019-05-02T14:22:48Z</dcterms:created>
  <dcterms:modified xsi:type="dcterms:W3CDTF">2019-05-02T21:38:24Z</dcterms:modified>
</cp:coreProperties>
</file>