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olo e sottotitolo">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zione">
    <p:spTree>
      <p:nvGrpSpPr>
        <p:cNvPr id="1" name=""/>
        <p:cNvGrpSpPr/>
        <p:nvPr/>
      </p:nvGrpSpPr>
      <p:grpSpPr>
        <a:xfrm>
          <a:off x="0" y="0"/>
          <a:ext cx="0" cy="0"/>
          <a:chOff x="0" y="0"/>
          <a:chExt cx="0" cy="0"/>
        </a:xfrm>
      </p:grpSpPr>
      <p:sp>
        <p:nvSpPr>
          <p:cNvPr id="93" name="–Giovanni Mela"/>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–Giovanni Mela</a:t>
            </a:r>
          </a:p>
        </p:txBody>
      </p:sp>
      <p:sp>
        <p:nvSpPr>
          <p:cNvPr id="94" name="“Inserisci qui una citazion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“Inserisci qui una citazione”.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uoto">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Orizzontale">
    <p:spTree>
      <p:nvGrpSpPr>
        <p:cNvPr id="1" name=""/>
        <p:cNvGrpSpPr/>
        <p:nvPr/>
      </p:nvGrpSpPr>
      <p:grpSpPr>
        <a:xfrm>
          <a:off x="0" y="0"/>
          <a:ext cx="0" cy="0"/>
          <a:chOff x="0" y="0"/>
          <a:chExt cx="0" cy="0"/>
        </a:xfrm>
      </p:grpSpPr>
      <p:sp>
        <p:nvSpPr>
          <p:cNvPr id="20" name="Image"/>
          <p:cNvSpPr/>
          <p:nvPr>
            <p:ph type="pic" idx="13"/>
          </p:nvPr>
        </p:nvSpPr>
        <p:spPr>
          <a:xfrm>
            <a:off x="1625600" y="673100"/>
            <a:ext cx="9753600"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 Centrato">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Verticale">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169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 In alto">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e punti elenco">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punti elenco e f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ti elenco">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3 per pagina">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889000"/>
            <a:ext cx="5334000"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literarydevices.net/character/"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ANALYSIS OF A WILLIAM SHAKESPEARE’S HAMLET QUOTATION"/>
          <p:cNvSpPr txBox="1"/>
          <p:nvPr>
            <p:ph type="ctrTitle"/>
          </p:nvPr>
        </p:nvSpPr>
        <p:spPr>
          <a:xfrm>
            <a:off x="1270000" y="3225800"/>
            <a:ext cx="10464800" cy="3302000"/>
          </a:xfrm>
          <a:prstGeom prst="rect">
            <a:avLst/>
          </a:prstGeom>
        </p:spPr>
        <p:txBody>
          <a:bodyPr/>
          <a:lstStyle>
            <a:lvl1pPr algn="l" defTabSz="502412">
              <a:defRPr sz="6880"/>
            </a:lvl1pPr>
          </a:lstStyle>
          <a:p>
            <a:pPr/>
            <a:r>
              <a:t>ANALYSIS OF A WILLIAM SHAKESPEARE’S HAMLET QUOTATION</a:t>
            </a:r>
          </a:p>
        </p:txBody>
      </p:sp>
      <p:sp>
        <p:nvSpPr>
          <p:cNvPr id="120" name="GIORGIA TUNIZ…"/>
          <p:cNvSpPr txBox="1"/>
          <p:nvPr>
            <p:ph type="subTitle" sz="quarter" idx="1"/>
          </p:nvPr>
        </p:nvSpPr>
        <p:spPr>
          <a:xfrm>
            <a:off x="1353492" y="7213600"/>
            <a:ext cx="5060008" cy="1130300"/>
          </a:xfrm>
          <a:prstGeom prst="rect">
            <a:avLst/>
          </a:prstGeom>
        </p:spPr>
        <p:txBody>
          <a:bodyPr/>
          <a:lstStyle/>
          <a:p>
            <a:pPr algn="l" defTabSz="356362">
              <a:defRPr sz="2257"/>
            </a:pPr>
            <a:r>
              <a:t>GIORGIA TUNIZ</a:t>
            </a:r>
          </a:p>
          <a:p>
            <a:pPr algn="l" defTabSz="356362">
              <a:defRPr sz="2257"/>
            </a:pPr>
            <a:r>
              <a:t>4^ PLSC</a:t>
            </a:r>
          </a:p>
          <a:p>
            <a:pPr algn="l" defTabSz="356362">
              <a:defRPr sz="2257"/>
            </a:pPr>
            <a:r>
              <a:t>A.S. 2018/2019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Summing up, in both these quotations is undeniable the loyalty expressed once by Laerte and once by Hamlet. In particularly it is really clear Shakespeare’s skill of propose this theme in different situations, expressed with a different use of the language.  This is one of many things that make Shakespeare’s poetry so interesting and a pleasure to read."/>
          <p:cNvSpPr txBox="1"/>
          <p:nvPr>
            <p:ph type="title"/>
          </p:nvPr>
        </p:nvSpPr>
        <p:spPr>
          <a:xfrm>
            <a:off x="1173488" y="278736"/>
            <a:ext cx="11472566" cy="8597024"/>
          </a:xfrm>
          <a:prstGeom prst="rect">
            <a:avLst/>
          </a:prstGeom>
        </p:spPr>
        <p:txBody>
          <a:bodyPr/>
          <a:lstStyle>
            <a:lvl1pPr algn="just">
              <a:defRPr sz="3000">
                <a:latin typeface="Helvetica"/>
                <a:ea typeface="Helvetica"/>
                <a:cs typeface="Helvetica"/>
                <a:sym typeface="Helvetica"/>
              </a:defRPr>
            </a:lvl1pPr>
          </a:lstStyle>
          <a:p>
            <a:pPr/>
            <a:r>
              <a:t>Summing up, in both these quotations is undeniable the loyalty expressed once by Laerte and once by Hamlet. In particularly it is really clear Shakespeare’s skill of propose this theme in different situations, expressed with a different use of the language.  This is one of many things that make Shakespeare’s poetry so interesting and a pleasure to read.</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Thanks for the attention."/>
          <p:cNvSpPr txBox="1"/>
          <p:nvPr>
            <p:ph type="title"/>
          </p:nvPr>
        </p:nvSpPr>
        <p:spPr>
          <a:prstGeom prst="rect">
            <a:avLst/>
          </a:prstGeom>
        </p:spPr>
        <p:txBody>
          <a:bodyPr/>
          <a:lstStyle/>
          <a:p>
            <a:pPr/>
            <a:r>
              <a:t>Thanks for the attention.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William Shakespear"/>
          <p:cNvSpPr txBox="1"/>
          <p:nvPr>
            <p:ph type="body" idx="13"/>
          </p:nvPr>
        </p:nvSpPr>
        <p:spPr>
          <a:prstGeom prst="rect">
            <a:avLst/>
          </a:prstGeom>
        </p:spPr>
        <p:txBody>
          <a:bodyPr/>
          <a:lstStyle/>
          <a:p>
            <a:pPr/>
            <a:r>
              <a:t>–William Shakespear </a:t>
            </a:r>
          </a:p>
        </p:txBody>
      </p:sp>
      <p:sp>
        <p:nvSpPr>
          <p:cNvPr id="123" name="“This above all: to thine own self be true, And it must follow, as the night the day, Thou canst not then be false to any man”."/>
          <p:cNvSpPr txBox="1"/>
          <p:nvPr>
            <p:ph type="body" idx="14"/>
          </p:nvPr>
        </p:nvSpPr>
        <p:spPr>
          <a:xfrm>
            <a:off x="1270000" y="3746412"/>
            <a:ext cx="10464800" cy="1651176"/>
          </a:xfrm>
          <a:prstGeom prst="rect">
            <a:avLst/>
          </a:prstGeom>
        </p:spPr>
        <p:txBody>
          <a:bodyPr/>
          <a:lstStyle/>
          <a:p>
            <a:pPr/>
            <a:r>
              <a:t>“This above all: to thine own self be true, And it must follow, as the night the day, Thou canst not then be false to any man”.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Ma questo rammenta sopra ogni altra cosa: sii leale verso te stesso, poiché dovrà seguirne, come la notte segue in giorno, che tu non sarai sleale verso nessuno.”"/>
          <p:cNvSpPr txBox="1"/>
          <p:nvPr>
            <p:ph type="title"/>
          </p:nvPr>
        </p:nvSpPr>
        <p:spPr>
          <a:prstGeom prst="rect">
            <a:avLst/>
          </a:prstGeom>
        </p:spPr>
        <p:txBody>
          <a:bodyPr/>
          <a:lstStyle>
            <a:lvl1pPr>
              <a:defRPr sz="2900">
                <a:latin typeface="Helvetica"/>
                <a:ea typeface="Helvetica"/>
                <a:cs typeface="Helvetica"/>
                <a:sym typeface="Helvetica"/>
              </a:defRPr>
            </a:lvl1pPr>
          </a:lstStyle>
          <a:p>
            <a:pPr/>
            <a:r>
              <a:t>“Ma questo rammenta sopra ogni altra cosa: sii leale verso te stesso, poiché dovrà seguirne, come la notte segue in giorno, che tu non sarai sleale verso nessuno.”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From Hamlet, scene I act III…"/>
          <p:cNvSpPr txBox="1"/>
          <p:nvPr>
            <p:ph type="body" idx="1"/>
          </p:nvPr>
        </p:nvSpPr>
        <p:spPr>
          <a:prstGeom prst="rect">
            <a:avLst/>
          </a:prstGeom>
        </p:spPr>
        <p:txBody>
          <a:bodyPr/>
          <a:lstStyle/>
          <a:p>
            <a:pPr marL="444499" indent="-444499">
              <a:defRPr sz="2500">
                <a:latin typeface="Helvetica"/>
                <a:ea typeface="Helvetica"/>
                <a:cs typeface="Helvetica"/>
                <a:sym typeface="Helvetica"/>
              </a:defRPr>
            </a:pPr>
            <a:r>
              <a:t>From Hamlet, scene I act III</a:t>
            </a:r>
          </a:p>
          <a:p>
            <a:pPr marL="444499" indent="-444499" algn="just">
              <a:defRPr sz="2500">
                <a:latin typeface="Helvetica"/>
                <a:ea typeface="Helvetica"/>
                <a:cs typeface="Helvetica"/>
                <a:sym typeface="Helvetica"/>
              </a:defRPr>
            </a:pPr>
            <a:r>
              <a:t>This quotation is part of the final speech of Polonio, who is giving  some advices to his son, Laerte. Indeed Laerte wants to leave in order to come back to France. He wants his son to be cautious and he suggests him to give his thoughts no tongue.</a:t>
            </a:r>
          </a:p>
          <a:p>
            <a:pPr marL="444499" indent="-444499" algn="just">
              <a:defRPr sz="2500">
                <a:latin typeface="Helvetica"/>
                <a:ea typeface="Helvetica"/>
                <a:cs typeface="Helvetica"/>
                <a:sym typeface="Helvetica"/>
              </a:defRPr>
            </a:pPr>
            <a:r>
              <a:t>Polonius believes that a person can be harmless and good to others. Therefore, he must be loyal to his best interests first, then take care of others. However, the modern age has given it an entirely different meaning, as it connotes the ideas of truth, self-ownership, and individuality.</a:t>
            </a:r>
          </a:p>
          <a:p>
            <a:pPr marL="444499" indent="-444499" algn="just">
              <a:defRPr sz="2500">
                <a:latin typeface="Helvetica"/>
                <a:ea typeface="Helvetica"/>
                <a:cs typeface="Helvetica"/>
                <a:sym typeface="Helvetica"/>
              </a:defRPr>
            </a:pPr>
            <a:r>
              <a:t>Before leaving, Laerte wants tu be sure he have warned his sister, Ophelia, not to consider Hamlet’s feelings, because in his opinion, they are not real.</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This phrase said by Polonius can have a multiplicity of meanings.…"/>
          <p:cNvSpPr txBox="1"/>
          <p:nvPr>
            <p:ph type="title"/>
          </p:nvPr>
        </p:nvSpPr>
        <p:spPr>
          <a:xfrm>
            <a:off x="1089957" y="885245"/>
            <a:ext cx="11104671" cy="7208114"/>
          </a:xfrm>
          <a:prstGeom prst="rect">
            <a:avLst/>
          </a:prstGeom>
        </p:spPr>
        <p:txBody>
          <a:bodyPr/>
          <a:lstStyle/>
          <a:p>
            <a:pPr algn="l" defTabSz="457200">
              <a:defRPr sz="2500">
                <a:solidFill>
                  <a:srgbClr val="333333"/>
                </a:solidFill>
                <a:latin typeface="Helvetica Neue"/>
                <a:ea typeface="Helvetica Neue"/>
                <a:cs typeface="Helvetica Neue"/>
                <a:sym typeface="Helvetica Neue"/>
              </a:defRPr>
            </a:pPr>
            <a:r>
              <a:t>This phrase said by Polonius can have a multiplicity of meanings. </a:t>
            </a:r>
          </a:p>
          <a:p>
            <a:pPr algn="l" defTabSz="457200">
              <a:defRPr sz="2500">
                <a:solidFill>
                  <a:srgbClr val="333333"/>
                </a:solidFill>
                <a:latin typeface="Helvetica Neue"/>
                <a:ea typeface="Helvetica Neue"/>
                <a:cs typeface="Helvetica Neue"/>
                <a:sym typeface="Helvetica Neue"/>
              </a:defRPr>
            </a:pPr>
          </a:p>
          <a:p>
            <a:pPr marL="250031" indent="-250031" algn="l" defTabSz="457200">
              <a:buSzPct val="145000"/>
              <a:defRPr sz="2500">
                <a:solidFill>
                  <a:srgbClr val="333333"/>
                </a:solidFill>
                <a:latin typeface="Helvetica Neue"/>
                <a:ea typeface="Helvetica Neue"/>
                <a:cs typeface="Helvetica Neue"/>
                <a:sym typeface="Helvetica Neue"/>
              </a:defRPr>
            </a:pPr>
            <a:r>
              <a:t>The first meaning is that someone can only judge himself if he has done what he should have done. </a:t>
            </a:r>
          </a:p>
          <a:p>
            <a:pPr algn="l" defTabSz="457200">
              <a:defRPr sz="2500">
                <a:solidFill>
                  <a:srgbClr val="333333"/>
                </a:solidFill>
                <a:latin typeface="Helvetica Neue"/>
                <a:ea typeface="Helvetica Neue"/>
                <a:cs typeface="Helvetica Neue"/>
                <a:sym typeface="Helvetica Neue"/>
              </a:defRPr>
            </a:pPr>
          </a:p>
          <a:p>
            <a:pPr marL="250031" indent="-250031" algn="l" defTabSz="457200">
              <a:buSzPct val="145000"/>
              <a:defRPr sz="2500">
                <a:solidFill>
                  <a:srgbClr val="333333"/>
                </a:solidFill>
                <a:latin typeface="Helvetica Neue"/>
                <a:ea typeface="Helvetica Neue"/>
                <a:cs typeface="Helvetica Neue"/>
                <a:sym typeface="Helvetica Neue"/>
              </a:defRPr>
            </a:pPr>
            <a:r>
              <a:t>The second meaning is that one must be honest in his ways and relations.</a:t>
            </a:r>
          </a:p>
          <a:p>
            <a:pPr algn="l" defTabSz="457200">
              <a:defRPr sz="2500">
                <a:solidFill>
                  <a:srgbClr val="333333"/>
                </a:solidFill>
                <a:latin typeface="Helvetica Neue"/>
                <a:ea typeface="Helvetica Neue"/>
                <a:cs typeface="Helvetica Neue"/>
                <a:sym typeface="Helvetica Neue"/>
              </a:defRPr>
            </a:pPr>
          </a:p>
          <a:p>
            <a:pPr marL="250031" indent="-250031" algn="l" defTabSz="457200">
              <a:buSzPct val="145000"/>
              <a:defRPr sz="2500">
                <a:solidFill>
                  <a:srgbClr val="333333"/>
                </a:solidFill>
                <a:latin typeface="Helvetica Neue"/>
                <a:ea typeface="Helvetica Neue"/>
                <a:cs typeface="Helvetica Neue"/>
                <a:sym typeface="Helvetica Neue"/>
              </a:defRPr>
            </a:pPr>
            <a:r>
              <a:t>The third meaning is that one must always do the right thing. </a:t>
            </a:r>
          </a:p>
          <a:p>
            <a:pPr algn="l" defTabSz="457200">
              <a:defRPr sz="2500">
                <a:solidFill>
                  <a:srgbClr val="333333"/>
                </a:solidFill>
                <a:latin typeface="Helvetica Neue"/>
                <a:ea typeface="Helvetica Neue"/>
                <a:cs typeface="Helvetica Neue"/>
                <a:sym typeface="Helvetica Neue"/>
              </a:defRPr>
            </a:pPr>
          </a:p>
          <a:p>
            <a:pPr algn="l" defTabSz="457200">
              <a:defRPr sz="2500">
                <a:solidFill>
                  <a:srgbClr val="333333"/>
                </a:solidFill>
                <a:latin typeface="Helvetica Neue"/>
                <a:ea typeface="Helvetica Neue"/>
                <a:cs typeface="Helvetica Neue"/>
                <a:sym typeface="Helvetica Neue"/>
              </a:defRPr>
            </a:pPr>
            <a:r>
              <a:t>Finally, keeping in view the </a:t>
            </a:r>
            <a:r>
              <a:rPr>
                <a:hlinkClick r:id="rId2" invalidUrl="" action="" tgtFrame="" tooltip="" history="1" highlightClick="0" endSnd="0"/>
              </a:rPr>
              <a:t>character</a:t>
            </a:r>
            <a:r>
              <a:t> of Polonius in the play, many think that ‘True’ meant beneficial; therefore, his advice to his son meant that he must think of his own benefit first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In the speech, Polonius is saying goodbye to his son, remembered him his important teachings of live.…"/>
          <p:cNvSpPr txBox="1"/>
          <p:nvPr>
            <p:ph type="body" idx="1"/>
          </p:nvPr>
        </p:nvSpPr>
        <p:spPr>
          <a:prstGeom prst="rect">
            <a:avLst/>
          </a:prstGeom>
        </p:spPr>
        <p:txBody>
          <a:bodyPr/>
          <a:lstStyle/>
          <a:p>
            <a:pPr marL="444499" indent="-444499">
              <a:defRPr sz="2500"/>
            </a:pPr>
            <a:r>
              <a:t>In the speech, Polonius is saying goodbye to his son, remembered him his important teachings of live. </a:t>
            </a:r>
          </a:p>
          <a:p>
            <a:pPr marL="444499" indent="-444499">
              <a:defRPr sz="2500"/>
            </a:pPr>
            <a:r>
              <a:t>Especially, Shakespeare wrote the sentence I am analysing, at the end considering it like the most important to keep in mind. </a:t>
            </a:r>
          </a:p>
          <a:p>
            <a:pPr marL="444499" indent="-444499">
              <a:defRPr sz="2500"/>
            </a:pPr>
            <a:r>
              <a:t>In order to do this, he used some rhetorical devices as metaphor.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In this sentence Shakespeare used a metaphor “as the day, the night” to explain that: if you will be loyal to yourself, it surely follows that you won’t be unfaithful to someone else.…"/>
          <p:cNvSpPr txBox="1"/>
          <p:nvPr>
            <p:ph type="body" idx="1"/>
          </p:nvPr>
        </p:nvSpPr>
        <p:spPr>
          <a:prstGeom prst="rect">
            <a:avLst/>
          </a:prstGeom>
        </p:spPr>
        <p:txBody>
          <a:bodyPr/>
          <a:lstStyle/>
          <a:p>
            <a:pPr marL="444499" indent="-444499" algn="just">
              <a:defRPr sz="2500"/>
            </a:pPr>
            <a:r>
              <a:t>In this sentence Shakespeare used a metaphor “as the day, the night” to explain that: if you will be loyal to yourself, it surely follows that you won’t be unfaithful to someone else. </a:t>
            </a:r>
          </a:p>
          <a:p>
            <a:pPr marL="444499" indent="-444499" algn="just">
              <a:defRPr sz="2500"/>
            </a:pPr>
            <a:r>
              <a:t>Important is also the accurate use of the language that Shakespeare did in all of his poem, especially in this two lines. The careful use of the modal verb “must”, implies that the loyalty towards the others will be guaranteed.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Haste me to know't, that I, with wings as swift…"/>
          <p:cNvSpPr txBox="1"/>
          <p:nvPr>
            <p:ph type="body" idx="14"/>
          </p:nvPr>
        </p:nvSpPr>
        <p:spPr>
          <a:xfrm>
            <a:off x="1270000" y="4095662"/>
            <a:ext cx="10464800" cy="1562276"/>
          </a:xfrm>
          <a:prstGeom prst="rect">
            <a:avLst/>
          </a:prstGeom>
        </p:spPr>
        <p:txBody>
          <a:bodyPr/>
          <a:lstStyle/>
          <a:p>
            <a:pPr/>
            <a:r>
              <a:t>“</a:t>
            </a:r>
            <a:r>
              <a:rPr sz="2800"/>
              <a:t>Haste me to know't, that I, with wings as swift </a:t>
            </a:r>
            <a:endParaRPr sz="2800"/>
          </a:p>
          <a:p>
            <a:pPr/>
            <a:r>
              <a:rPr sz="2800"/>
              <a:t> As meditation or the thoughts of love, </a:t>
            </a:r>
            <a:endParaRPr sz="2800"/>
          </a:p>
          <a:p>
            <a:pPr/>
            <a:r>
              <a:rPr sz="2800"/>
              <a:t>May sweep to my revenge</a:t>
            </a:r>
            <a:r>
              <a:t>”. </a:t>
            </a:r>
          </a:p>
        </p:txBody>
      </p:sp>
      <p:sp>
        <p:nvSpPr>
          <p:cNvPr id="136" name="Another important quotation that underline the feeling of loyalty in Hamlet is when Hamlet himself, who has always showed his loyalty to his father, said:"/>
          <p:cNvSpPr txBox="1"/>
          <p:nvPr/>
        </p:nvSpPr>
        <p:spPr>
          <a:xfrm>
            <a:off x="1188939" y="1866827"/>
            <a:ext cx="10626922" cy="1739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2700"/>
            </a:pPr>
          </a:p>
          <a:p>
            <a:pPr>
              <a:defRPr b="0" sz="2700">
                <a:latin typeface="Helvetica"/>
                <a:ea typeface="Helvetica"/>
                <a:cs typeface="Helvetica"/>
                <a:sym typeface="Helvetica"/>
              </a:defRPr>
            </a:pPr>
            <a:r>
              <a:t>Another important quotation that underline the feeling of loyalty in Hamlet is when Hamlet himself, who has always showed his loyalty to his father, said:</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Hamlet showed a lot of loyalty to his father throughout the play, as the plot was of Hamlet seeking revenge of his father’s murder.…"/>
          <p:cNvSpPr txBox="1"/>
          <p:nvPr>
            <p:ph type="title"/>
          </p:nvPr>
        </p:nvSpPr>
        <p:spPr>
          <a:xfrm>
            <a:off x="1270000" y="716512"/>
            <a:ext cx="10464800" cy="8155075"/>
          </a:xfrm>
          <a:prstGeom prst="rect">
            <a:avLst/>
          </a:prstGeom>
        </p:spPr>
        <p:txBody>
          <a:bodyPr/>
          <a:lstStyle/>
          <a:p>
            <a:pPr marL="416718" indent="-416718" algn="just">
              <a:buSzPct val="145000"/>
              <a:buChar char="•"/>
              <a:defRPr sz="3000">
                <a:latin typeface="Helvetica"/>
                <a:ea typeface="Helvetica"/>
                <a:cs typeface="Helvetica"/>
                <a:sym typeface="Helvetica"/>
              </a:defRPr>
            </a:pPr>
            <a:r>
              <a:t>Hamlet showed a lot of loyalty to his father throughout the play, as the plot was of Hamlet seeking revenge of his father’s murder. </a:t>
            </a:r>
          </a:p>
          <a:p>
            <a:pPr algn="just">
              <a:defRPr sz="3000">
                <a:latin typeface="Helvetica"/>
                <a:ea typeface="Helvetica"/>
                <a:cs typeface="Helvetica"/>
                <a:sym typeface="Helvetica"/>
              </a:defRPr>
            </a:pPr>
          </a:p>
          <a:p>
            <a:pPr marL="416718" indent="-416718" algn="just">
              <a:buSzPct val="145000"/>
              <a:defRPr sz="3000">
                <a:latin typeface="Helvetica"/>
                <a:ea typeface="Helvetica"/>
                <a:cs typeface="Helvetica"/>
                <a:sym typeface="Helvetica"/>
              </a:defRPr>
            </a:pPr>
            <a:r>
              <a:t>This loyalty was shown through Hamlet’s actions, which eventually led to him getting revenge for his father by killing his uncle Claudius. </a:t>
            </a:r>
          </a:p>
          <a:p>
            <a:pPr algn="just">
              <a:defRPr sz="3000">
                <a:latin typeface="Helvetica"/>
                <a:ea typeface="Helvetica"/>
                <a:cs typeface="Helvetica"/>
                <a:sym typeface="Helvetica"/>
              </a:defRPr>
            </a:pPr>
          </a:p>
          <a:p>
            <a:pPr marL="416718" indent="-416718" algn="just">
              <a:buSzPct val="145000"/>
              <a:defRPr sz="3000">
                <a:latin typeface="Helvetica"/>
                <a:ea typeface="Helvetica"/>
                <a:cs typeface="Helvetica"/>
                <a:sym typeface="Helvetica"/>
              </a:defRPr>
            </a:pPr>
            <a:r>
              <a:t>Hamlet’s devotion can be seen though the using of the words “wings as swift as meditation or the thoughts of love” and the concept of revenge hi lighted by Shakespeare. </a:t>
            </a:r>
          </a:p>
          <a:p>
            <a:pPr algn="just">
              <a:defRPr sz="3000">
                <a:latin typeface="Helvetica"/>
                <a:ea typeface="Helvetica"/>
                <a:cs typeface="Helvetica"/>
                <a:sym typeface="Helvetica"/>
              </a:defRPr>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