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BEF29D5A-95E1-4070-9930-A6EAB39FB1AC}">
          <p14:sldIdLst>
            <p14:sldId id="260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C2B"/>
    <a:srgbClr val="F8C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13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15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567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7634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6795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331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666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486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79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14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1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67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61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0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56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91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106FE-6911-4261-9BCE-6748EF74CE55}" type="datetimeFigureOut">
              <a:rPr lang="it-IT" smtClean="0"/>
              <a:t>02/05/2019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D37FF-C714-4714-B353-CCE49684DB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014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680818C-99BF-4B83-8CC5-8503AC2AFAD1}"/>
              </a:ext>
            </a:extLst>
          </p:cNvPr>
          <p:cNvSpPr txBox="1"/>
          <p:nvPr/>
        </p:nvSpPr>
        <p:spPr>
          <a:xfrm>
            <a:off x="0" y="1997839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The Novel </a:t>
            </a:r>
          </a:p>
          <a:p>
            <a:pPr algn="ctr"/>
            <a:r>
              <a:rPr lang="en-GB" sz="6000" dirty="0"/>
              <a:t>in the 18th century </a:t>
            </a:r>
          </a:p>
          <a:p>
            <a:pPr algn="ctr"/>
            <a:r>
              <a:rPr lang="en-GB" sz="6000" dirty="0"/>
              <a:t>in Great Britain </a:t>
            </a:r>
          </a:p>
        </p:txBody>
      </p:sp>
    </p:spTree>
    <p:extLst>
      <p:ext uri="{BB962C8B-B14F-4D97-AF65-F5344CB8AC3E}">
        <p14:creationId xmlns:p14="http://schemas.microsoft.com/office/powerpoint/2010/main" val="3616552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19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22A5EBC-8FE8-4BF5-872E-CA33D3D9839A}"/>
              </a:ext>
            </a:extLst>
          </p:cNvPr>
          <p:cNvSpPr txBox="1"/>
          <p:nvPr/>
        </p:nvSpPr>
        <p:spPr>
          <a:xfrm>
            <a:off x="0" y="458113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rise of the novel in the 18</a:t>
            </a:r>
            <a:r>
              <a:rPr lang="en-GB" sz="2800" baseline="30000" dirty="0"/>
              <a:t>th</a:t>
            </a:r>
            <a:r>
              <a:rPr lang="en-GB" sz="2800" dirty="0"/>
              <a:t> century in Great Britain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AF65612-B6C5-4AC6-954C-B900326E106D}"/>
              </a:ext>
            </a:extLst>
          </p:cNvPr>
          <p:cNvSpPr txBox="1"/>
          <p:nvPr/>
        </p:nvSpPr>
        <p:spPr>
          <a:xfrm>
            <a:off x="1272209" y="1226594"/>
            <a:ext cx="999213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u="sng" dirty="0"/>
              <a:t>PREMISES </a:t>
            </a:r>
          </a:p>
          <a:p>
            <a:pPr algn="ctr"/>
            <a:r>
              <a:rPr lang="en-GB" sz="2200" dirty="0"/>
              <a:t>Political situation</a:t>
            </a:r>
          </a:p>
          <a:p>
            <a:r>
              <a:rPr lang="en-GB" sz="2200" dirty="0"/>
              <a:t>	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200" b="1" dirty="0"/>
              <a:t>Emerging Empire </a:t>
            </a:r>
            <a:r>
              <a:rPr lang="en-GB" sz="2200" dirty="0"/>
              <a:t>=&gt; colonies’ trade + explorations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200" b="1" dirty="0"/>
              <a:t>Restauration</a:t>
            </a:r>
            <a:r>
              <a:rPr lang="it-IT" sz="2200" b="1" dirty="0"/>
              <a:t> of the </a:t>
            </a:r>
            <a:r>
              <a:rPr lang="en-GB" sz="2200" b="1" dirty="0"/>
              <a:t>monarchy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200" b="1" dirty="0"/>
              <a:t>Urbanization</a:t>
            </a:r>
            <a:r>
              <a:rPr lang="en-GB" sz="2200" dirty="0"/>
              <a:t> =&gt; London was becoming a powerhouse + great centre of </a:t>
            </a:r>
            <a:r>
              <a:rPr lang="it-IT" sz="2200" dirty="0"/>
              <a:t>trade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200" b="1" dirty="0"/>
              <a:t>Rise of science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200" b="1" u="sng" dirty="0"/>
              <a:t>The Enlightenment values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91D7D41A-F919-4CF9-86E8-523305FCA47C}"/>
              </a:ext>
            </a:extLst>
          </p:cNvPr>
          <p:cNvSpPr/>
          <p:nvPr/>
        </p:nvSpPr>
        <p:spPr>
          <a:xfrm>
            <a:off x="2796209" y="4398532"/>
            <a:ext cx="583096" cy="580480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B313E66-840D-44E2-9142-226282FFB01B}"/>
              </a:ext>
            </a:extLst>
          </p:cNvPr>
          <p:cNvSpPr txBox="1"/>
          <p:nvPr/>
        </p:nvSpPr>
        <p:spPr>
          <a:xfrm>
            <a:off x="1272209" y="4951725"/>
            <a:ext cx="103499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enlightenment brought to the development of new means of communication in Great Britain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Coffeehouses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Libraries				increase of participation =&gt; rise of the popular press =&gt; </a:t>
            </a:r>
            <a:r>
              <a:rPr lang="en-GB" b="1" dirty="0"/>
              <a:t>PUBLIC SPHERE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Journalism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Newspapers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sp>
        <p:nvSpPr>
          <p:cNvPr id="10" name="Parentesi graffa chiusa 9">
            <a:extLst>
              <a:ext uri="{FF2B5EF4-FFF2-40B4-BE49-F238E27FC236}">
                <a16:creationId xmlns:a16="http://schemas.microsoft.com/office/drawing/2014/main" id="{19AC7468-F2DC-4E81-8A24-D108BC767063}"/>
              </a:ext>
            </a:extLst>
          </p:cNvPr>
          <p:cNvSpPr/>
          <p:nvPr/>
        </p:nvSpPr>
        <p:spPr>
          <a:xfrm>
            <a:off x="3379305" y="5307802"/>
            <a:ext cx="344556" cy="1178530"/>
          </a:xfrm>
          <a:prstGeom prst="rightBrace">
            <a:avLst>
              <a:gd name="adj1" fmla="val 8333"/>
              <a:gd name="adj2" fmla="val 353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67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19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714EBE9-2742-4484-A350-17EAB5C68B95}"/>
              </a:ext>
            </a:extLst>
          </p:cNvPr>
          <p:cNvSpPr txBox="1"/>
          <p:nvPr/>
        </p:nvSpPr>
        <p:spPr>
          <a:xfrm>
            <a:off x="0" y="74212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NOVEL = «NEW»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3649B69-55DA-4DC9-B4B0-040265A06004}"/>
              </a:ext>
            </a:extLst>
          </p:cNvPr>
          <p:cNvSpPr txBox="1"/>
          <p:nvPr/>
        </p:nvSpPr>
        <p:spPr>
          <a:xfrm>
            <a:off x="2054087" y="1166842"/>
            <a:ext cx="80838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Novels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Were set in contemporary England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Had new audiences due to popular press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Had women as readers, authors and subjects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Had a loose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Were experimental: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400" dirty="0"/>
              <a:t>Laboratory of prose and narrative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sz="2400" dirty="0"/>
              <a:t>Different plot lines + different types of protagonists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Were played to be individually consumed =&gt; private aspect</a:t>
            </a:r>
          </a:p>
        </p:txBody>
      </p:sp>
    </p:spTree>
    <p:extLst>
      <p:ext uri="{BB962C8B-B14F-4D97-AF65-F5344CB8AC3E}">
        <p14:creationId xmlns:p14="http://schemas.microsoft.com/office/powerpoint/2010/main" val="406536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19C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DDCC23-2261-4428-8533-C2D93E98A3EB}"/>
              </a:ext>
            </a:extLst>
          </p:cNvPr>
          <p:cNvSpPr txBox="1"/>
          <p:nvPr/>
        </p:nvSpPr>
        <p:spPr>
          <a:xfrm>
            <a:off x="1417983" y="596348"/>
            <a:ext cx="80440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/>
              <a:t>Novels</a:t>
            </a:r>
            <a:r>
              <a:rPr lang="it-IT" sz="2400" dirty="0"/>
              <a:t> </a:t>
            </a:r>
            <a:r>
              <a:rPr lang="en-GB" sz="2400" dirty="0"/>
              <a:t>started to develop kinds of genre in both terms of: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400" dirty="0"/>
              <a:t>Content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GB" sz="2400" dirty="0"/>
              <a:t>Form 	</a:t>
            </a:r>
          </a:p>
          <a:p>
            <a:endParaRPr lang="it-IT" dirty="0"/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3E77800A-0A06-4A90-A165-44F1015D5E92}"/>
              </a:ext>
            </a:extLst>
          </p:cNvPr>
          <p:cNvCxnSpPr>
            <a:cxnSpLocks/>
          </p:cNvCxnSpPr>
          <p:nvPr/>
        </p:nvCxnSpPr>
        <p:spPr>
          <a:xfrm>
            <a:off x="3975652" y="1219200"/>
            <a:ext cx="3445565" cy="6493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13A75A8-31F4-49B7-991F-1F560F08EEF4}"/>
              </a:ext>
            </a:extLst>
          </p:cNvPr>
          <p:cNvSpPr txBox="1"/>
          <p:nvPr/>
        </p:nvSpPr>
        <p:spPr>
          <a:xfrm>
            <a:off x="7050157" y="1976735"/>
            <a:ext cx="5141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Novels made </a:t>
            </a:r>
            <a:r>
              <a:rPr lang="it-IT" dirty="0"/>
              <a:t>morals and customs </a:t>
            </a:r>
            <a:r>
              <a:rPr lang="it-IT" dirty="0" err="1"/>
              <a:t>very</a:t>
            </a:r>
            <a:r>
              <a:rPr lang="it-IT" dirty="0"/>
              <a:t> </a:t>
            </a:r>
            <a:r>
              <a:rPr lang="it-IT" dirty="0" err="1"/>
              <a:t>visible</a:t>
            </a:r>
            <a:r>
              <a:rPr lang="it-IT" dirty="0"/>
              <a:t>  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42F2F1B3-9515-4EC3-B58D-EBBC0C1A9629}"/>
              </a:ext>
            </a:extLst>
          </p:cNvPr>
          <p:cNvSpPr/>
          <p:nvPr/>
        </p:nvSpPr>
        <p:spPr>
          <a:xfrm>
            <a:off x="9462052" y="2346067"/>
            <a:ext cx="530087" cy="597789"/>
          </a:xfrm>
          <a:prstGeom prst="down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D5FB5C8-0C05-482F-A599-E16CA21AC60F}"/>
              </a:ext>
            </a:extLst>
          </p:cNvPr>
          <p:cNvSpPr txBox="1"/>
          <p:nvPr/>
        </p:nvSpPr>
        <p:spPr>
          <a:xfrm>
            <a:off x="8594034" y="3031581"/>
            <a:ext cx="2266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DIDACTIC FUNCTION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7F57A23-6674-49A4-8655-BC1391AE18B5}"/>
              </a:ext>
            </a:extLst>
          </p:cNvPr>
          <p:cNvSpPr txBox="1"/>
          <p:nvPr/>
        </p:nvSpPr>
        <p:spPr>
          <a:xfrm>
            <a:off x="8594034" y="3629370"/>
            <a:ext cx="29353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 err="1"/>
              <a:t>Commedies</a:t>
            </a:r>
            <a:r>
              <a:rPr lang="en-GB" dirty="0"/>
              <a:t> of Manners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Courtship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Chastity Tests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Moralising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Prosaic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True Crime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Travel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Fantasy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Horror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/>
              <a:t>Thriller 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A7648D16-A6CD-4DDA-ADBD-CB7B5F84D8EE}"/>
              </a:ext>
            </a:extLst>
          </p:cNvPr>
          <p:cNvCxnSpPr>
            <a:cxnSpLocks/>
          </p:cNvCxnSpPr>
          <p:nvPr/>
        </p:nvCxnSpPr>
        <p:spPr>
          <a:xfrm>
            <a:off x="3273287" y="2073676"/>
            <a:ext cx="0" cy="9579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F2F7736-37C4-48A4-A374-D581D3C79AC4}"/>
              </a:ext>
            </a:extLst>
          </p:cNvPr>
          <p:cNvSpPr txBox="1"/>
          <p:nvPr/>
        </p:nvSpPr>
        <p:spPr>
          <a:xfrm>
            <a:off x="2001077" y="3140766"/>
            <a:ext cx="30347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Prose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Non dramatic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Protagonists: criminals, people of lower class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Emergence of the narrator as character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Epistolary, diary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254024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o">
  <a:themeElements>
    <a:clrScheme name="Berlino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o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Berlino</Template>
  <TotalTime>0</TotalTime>
  <Words>153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</vt:lpstr>
      <vt:lpstr>Berlino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Jorge Garcia</dc:creator>
  <cp:lastModifiedBy>Jorge Garcia</cp:lastModifiedBy>
  <cp:revision>9</cp:revision>
  <dcterms:created xsi:type="dcterms:W3CDTF">2019-05-02T13:04:12Z</dcterms:created>
  <dcterms:modified xsi:type="dcterms:W3CDTF">2019-05-02T21:03:01Z</dcterms:modified>
</cp:coreProperties>
</file>