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13"/>
  </p:notesMasterIdLst>
  <p:sldIdLst>
    <p:sldId id="256" r:id="rId2"/>
    <p:sldId id="263" r:id="rId3"/>
    <p:sldId id="257" r:id="rId4"/>
    <p:sldId id="264" r:id="rId5"/>
    <p:sldId id="258" r:id="rId6"/>
    <p:sldId id="259" r:id="rId7"/>
    <p:sldId id="261" r:id="rId8"/>
    <p:sldId id="260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A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31927-26E5-4F71-B186-7B99D85E3974}" type="datetimeFigureOut">
              <a:rPr lang="it-IT" smtClean="0"/>
              <a:t>19/03/2019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001A0-43E8-47C3-A080-AAA1D923E7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00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D8978B-8156-4A64-9319-D7C7F55FA839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71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2DAA-973F-4164-AA76-8BA06C736B72}" type="datetime1">
              <a:rPr lang="it-IT" smtClean="0"/>
              <a:t>19/03/2019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073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EC4B-D5D3-4A11-92C4-EAB7FAD7B6A0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5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A6EC-2561-41A4-AB47-C79FA7FF59AE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288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7B3E-D909-434B-A8D5-71AFD7213124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146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F047-B49F-4D63-A248-DAFDAF196344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716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CFCD-6A34-4F86-A7DE-F4D1F8EB3508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03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058C-6733-470F-ACC1-385E51D4E788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6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8E13-6128-40E4-8606-38D09279D019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80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C3B-EBD2-428E-BA0C-3E3AF0ADFFEB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08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4249-182A-461A-9FCA-648FE404EB65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06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F31-8D83-4EBE-8C36-C9398D058E19}" type="datetime1">
              <a:rPr lang="it-IT" smtClean="0"/>
              <a:t>19/03/2019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67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DF4F-85A0-4646-8BC4-2466A411FD1F}" type="datetime1">
              <a:rPr lang="it-IT" smtClean="0"/>
              <a:t>19/03/2019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9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A80-7EAA-4EBA-A6BE-0D36D3A60CF3}" type="datetime1">
              <a:rPr lang="it-IT" smtClean="0"/>
              <a:t>19/03/2019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24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D0F7-4202-49EF-8370-74F216ED32D8}" type="datetime1">
              <a:rPr lang="it-IT" smtClean="0"/>
              <a:t>19/03/2019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81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5515-0CF9-4935-8771-0434DBA0DEF6}" type="datetime1">
              <a:rPr lang="it-IT" smtClean="0"/>
              <a:t>19/03/2019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21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7873-8EE8-4C16-8249-8736340EAD7E}" type="datetime1">
              <a:rPr lang="it-IT" smtClean="0"/>
              <a:t>19/03/2019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5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8907EE-CD7C-45D1-93AA-F1CD669B35B3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it-IT"/>
              <a:t>Simone Formentin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51DA75-15B5-4230-86E8-09A753F70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26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62353" y="1851103"/>
            <a:ext cx="6867293" cy="970156"/>
          </a:xfrm>
        </p:spPr>
        <p:txBody>
          <a:bodyPr>
            <a:noAutofit/>
          </a:bodyPr>
          <a:lstStyle/>
          <a:p>
            <a: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William Shakespeare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88005" y="3869667"/>
            <a:ext cx="3415990" cy="903055"/>
          </a:xfrm>
        </p:spPr>
        <p:txBody>
          <a:bodyPr>
            <a:noAutofit/>
          </a:bodyPr>
          <a:lstStyle/>
          <a:p>
            <a:r>
              <a:rPr lang="it-IT" sz="6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Macbeth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E31B-0627-484C-B88D-F9666414D642}" type="datetime1">
              <a:rPr lang="it-IT" smtClean="0"/>
              <a:t>19/03/2019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dirty="0"/>
              <a:t>Simone </a:t>
            </a:r>
            <a:r>
              <a:rPr lang="it-IT" sz="1050" dirty="0" err="1"/>
              <a:t>Formentin</a:t>
            </a:r>
            <a:endParaRPr lang="it-IT" sz="105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90293" y="278780"/>
            <a:ext cx="187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Simone </a:t>
            </a:r>
            <a:r>
              <a:rPr lang="it-IT" dirty="0" err="1"/>
              <a:t>Formentin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854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D3AE5D-ABBA-4576-BFD9-27997543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289" y="958686"/>
            <a:ext cx="7755422" cy="95217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In-</a:t>
            </a:r>
            <a:r>
              <a:rPr lang="it-IT" sz="40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depth</a:t>
            </a:r>
            <a:r>
              <a:rPr lang="it-IT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40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it-IT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it-IT" sz="40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it-IT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40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levels</a:t>
            </a:r>
            <a:endParaRPr lang="it-IT" sz="40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8D9F1F-A070-4FF5-8DDE-8694BB638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7015"/>
            <a:ext cx="9601196" cy="32264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550" dirty="0"/>
              <a:t>The </a:t>
            </a:r>
            <a:r>
              <a:rPr lang="it-IT" sz="1550" dirty="0" err="1"/>
              <a:t>present</a:t>
            </a:r>
            <a:r>
              <a:rPr lang="it-IT" sz="1550" dirty="0"/>
              <a:t> </a:t>
            </a:r>
            <a:r>
              <a:rPr lang="it-IT" sz="1550" dirty="0" err="1"/>
              <a:t>quotation</a:t>
            </a:r>
            <a:r>
              <a:rPr lang="it-IT" sz="1550" dirty="0"/>
              <a:t> </a:t>
            </a:r>
            <a:r>
              <a:rPr lang="it-IT" sz="1550" dirty="0" err="1"/>
              <a:t>has</a:t>
            </a:r>
            <a:r>
              <a:rPr lang="it-IT" sz="1550" dirty="0"/>
              <a:t> to be </a:t>
            </a:r>
            <a:r>
              <a:rPr lang="it-IT" sz="1550" dirty="0" err="1"/>
              <a:t>deeply</a:t>
            </a:r>
            <a:r>
              <a:rPr lang="it-IT" sz="1550" dirty="0"/>
              <a:t> </a:t>
            </a:r>
            <a:r>
              <a:rPr lang="it-IT" sz="1550" dirty="0" err="1"/>
              <a:t>analyzed</a:t>
            </a:r>
            <a:r>
              <a:rPr lang="it-IT" sz="1550" dirty="0"/>
              <a:t> in </a:t>
            </a:r>
            <a:r>
              <a:rPr lang="it-IT" sz="1550" dirty="0" err="1"/>
              <a:t>order</a:t>
            </a:r>
            <a:r>
              <a:rPr lang="it-IT" sz="1550" dirty="0"/>
              <a:t> to </a:t>
            </a:r>
            <a:r>
              <a:rPr lang="it-IT" sz="1550" dirty="0" err="1"/>
              <a:t>really</a:t>
            </a:r>
            <a:r>
              <a:rPr lang="it-IT" sz="1550" dirty="0"/>
              <a:t> </a:t>
            </a:r>
            <a:r>
              <a:rPr lang="it-IT" sz="1550" dirty="0" err="1"/>
              <a:t>understand</a:t>
            </a:r>
            <a:r>
              <a:rPr lang="it-IT" sz="1550" dirty="0"/>
              <a:t> the </a:t>
            </a:r>
            <a:r>
              <a:rPr lang="it-IT" sz="1550" dirty="0" err="1"/>
              <a:t>meaning</a:t>
            </a:r>
            <a:r>
              <a:rPr lang="it-IT" sz="1550" dirty="0"/>
              <a:t> of </a:t>
            </a:r>
            <a:r>
              <a:rPr lang="it-IT" sz="1550" dirty="0" err="1"/>
              <a:t>Macbeth’s</a:t>
            </a:r>
            <a:r>
              <a:rPr lang="it-IT" sz="1550" dirty="0"/>
              <a:t> </a:t>
            </a:r>
            <a:r>
              <a:rPr lang="it-IT" sz="1550" dirty="0" err="1"/>
              <a:t>doubt</a:t>
            </a:r>
            <a:r>
              <a:rPr lang="it-IT" sz="1550" dirty="0"/>
              <a:t>. On the </a:t>
            </a:r>
            <a:r>
              <a:rPr lang="it-IT" sz="1550" b="1" dirty="0"/>
              <a:t>semantic </a:t>
            </a:r>
            <a:r>
              <a:rPr lang="it-IT" sz="1550" b="1" dirty="0" err="1"/>
              <a:t>level</a:t>
            </a:r>
            <a:r>
              <a:rPr lang="it-IT" sz="1550" dirty="0"/>
              <a:t> words </a:t>
            </a:r>
            <a:r>
              <a:rPr lang="it-IT" sz="1550" dirty="0" err="1"/>
              <a:t>used</a:t>
            </a:r>
            <a:r>
              <a:rPr lang="it-IT" sz="1550" dirty="0"/>
              <a:t> by Shakespeare </a:t>
            </a:r>
            <a:r>
              <a:rPr lang="it-IT" sz="1550" dirty="0" err="1"/>
              <a:t>belong</a:t>
            </a:r>
            <a:r>
              <a:rPr lang="it-IT" sz="1550" dirty="0"/>
              <a:t> to </a:t>
            </a:r>
            <a:r>
              <a:rPr lang="it-IT" sz="1550" dirty="0" err="1"/>
              <a:t>both</a:t>
            </a:r>
            <a:r>
              <a:rPr lang="it-IT" sz="1550" dirty="0"/>
              <a:t> the semantic fields of human </a:t>
            </a:r>
            <a:r>
              <a:rPr lang="it-IT" sz="1550" dirty="0" err="1"/>
              <a:t>beings</a:t>
            </a:r>
            <a:r>
              <a:rPr lang="it-IT" sz="1550" dirty="0"/>
              <a:t>’ </a:t>
            </a:r>
            <a:r>
              <a:rPr lang="it-IT" sz="1550" dirty="0" err="1"/>
              <a:t>personality</a:t>
            </a:r>
            <a:r>
              <a:rPr lang="it-IT" sz="1550" dirty="0"/>
              <a:t> and the </a:t>
            </a:r>
            <a:r>
              <a:rPr lang="it-IT" sz="1550" dirty="0" err="1"/>
              <a:t>animal’s</a:t>
            </a:r>
            <a:r>
              <a:rPr lang="it-IT" sz="1550" dirty="0"/>
              <a:t> world, </a:t>
            </a:r>
            <a:r>
              <a:rPr lang="it-IT" sz="1550" dirty="0" err="1"/>
              <a:t>which</a:t>
            </a:r>
            <a:r>
              <a:rPr lang="it-IT" sz="1550" dirty="0"/>
              <a:t> </a:t>
            </a:r>
            <a:r>
              <a:rPr lang="it-IT" sz="1550" dirty="0" err="1"/>
              <a:t>is</a:t>
            </a:r>
            <a:r>
              <a:rPr lang="it-IT" sz="1550" dirty="0"/>
              <a:t> the </a:t>
            </a:r>
            <a:r>
              <a:rPr lang="it-IT" sz="1550" dirty="0" err="1"/>
              <a:t>main</a:t>
            </a:r>
            <a:r>
              <a:rPr lang="it-IT" sz="1550" dirty="0"/>
              <a:t> feature of the </a:t>
            </a:r>
            <a:r>
              <a:rPr lang="it-IT" sz="1550" dirty="0" err="1"/>
              <a:t>entire</a:t>
            </a:r>
            <a:r>
              <a:rPr lang="it-IT" sz="1550" dirty="0"/>
              <a:t> </a:t>
            </a:r>
            <a:r>
              <a:rPr lang="it-IT" sz="1550" dirty="0" err="1"/>
              <a:t>metaphor</a:t>
            </a:r>
            <a:r>
              <a:rPr lang="it-IT" sz="1550" dirty="0"/>
              <a:t>. </a:t>
            </a:r>
            <a:r>
              <a:rPr lang="it-IT" sz="1550" dirty="0" err="1"/>
              <a:t>Indeed</a:t>
            </a:r>
            <a:r>
              <a:rPr lang="it-IT" sz="1550" dirty="0"/>
              <a:t>, the semantic </a:t>
            </a:r>
            <a:r>
              <a:rPr lang="it-IT" sz="1550" dirty="0" err="1"/>
              <a:t>level</a:t>
            </a:r>
            <a:r>
              <a:rPr lang="it-IT" sz="1550" dirty="0"/>
              <a:t> </a:t>
            </a:r>
            <a:r>
              <a:rPr lang="it-IT" sz="1550" dirty="0" err="1"/>
              <a:t>is</a:t>
            </a:r>
            <a:r>
              <a:rPr lang="it-IT" sz="1550" dirty="0"/>
              <a:t> </a:t>
            </a:r>
            <a:r>
              <a:rPr lang="it-IT" sz="1550" dirty="0" err="1"/>
              <a:t>strictly</a:t>
            </a:r>
            <a:r>
              <a:rPr lang="it-IT" sz="1550" dirty="0"/>
              <a:t> </a:t>
            </a:r>
            <a:r>
              <a:rPr lang="it-IT" sz="1550" dirty="0" err="1"/>
              <a:t>combined</a:t>
            </a:r>
            <a:r>
              <a:rPr lang="it-IT" sz="1550" dirty="0"/>
              <a:t> with the </a:t>
            </a:r>
            <a:r>
              <a:rPr lang="it-IT" sz="1550" b="1" dirty="0" err="1"/>
              <a:t>rhetorical</a:t>
            </a:r>
            <a:r>
              <a:rPr lang="it-IT" sz="1550" dirty="0"/>
              <a:t> one: the </a:t>
            </a:r>
            <a:r>
              <a:rPr lang="it-IT" sz="1550" dirty="0" err="1"/>
              <a:t>quotation</a:t>
            </a:r>
            <a:r>
              <a:rPr lang="it-IT" sz="1550" dirty="0"/>
              <a:t> </a:t>
            </a:r>
            <a:r>
              <a:rPr lang="it-IT" sz="1550" dirty="0" err="1"/>
              <a:t>is</a:t>
            </a:r>
            <a:r>
              <a:rPr lang="it-IT" sz="1550" dirty="0"/>
              <a:t> a </a:t>
            </a:r>
            <a:r>
              <a:rPr lang="it-IT" sz="1550" dirty="0" err="1"/>
              <a:t>metaphor</a:t>
            </a:r>
            <a:r>
              <a:rPr lang="it-IT" sz="1550" dirty="0"/>
              <a:t> </a:t>
            </a:r>
            <a:r>
              <a:rPr lang="it-IT" sz="1550" dirty="0" err="1"/>
              <a:t>itself</a:t>
            </a:r>
            <a:r>
              <a:rPr lang="it-IT" sz="1550" dirty="0"/>
              <a:t>, </a:t>
            </a:r>
            <a:r>
              <a:rPr lang="it-IT" sz="1550" dirty="0" err="1"/>
              <a:t>where</a:t>
            </a:r>
            <a:r>
              <a:rPr lang="it-IT" sz="1550" dirty="0"/>
              <a:t> </a:t>
            </a:r>
            <a:r>
              <a:rPr lang="it-IT" sz="1550" dirty="0" err="1"/>
              <a:t>Macbeth’s</a:t>
            </a:r>
            <a:r>
              <a:rPr lang="it-IT" sz="1550" dirty="0"/>
              <a:t> </a:t>
            </a:r>
            <a:r>
              <a:rPr lang="it-IT" sz="1550" dirty="0" err="1"/>
              <a:t>intent</a:t>
            </a:r>
            <a:r>
              <a:rPr lang="it-IT" sz="1550" dirty="0"/>
              <a:t> </a:t>
            </a:r>
            <a:r>
              <a:rPr lang="it-IT" sz="1550" dirty="0" err="1"/>
              <a:t>is</a:t>
            </a:r>
            <a:r>
              <a:rPr lang="it-IT" sz="1550" dirty="0"/>
              <a:t> </a:t>
            </a:r>
            <a:r>
              <a:rPr lang="it-IT" sz="1550" dirty="0" err="1"/>
              <a:t>embodied</a:t>
            </a:r>
            <a:r>
              <a:rPr lang="it-IT" sz="1550" dirty="0"/>
              <a:t> by a </a:t>
            </a:r>
            <a:r>
              <a:rPr lang="it-IT" sz="1550" dirty="0" err="1"/>
              <a:t>horse</a:t>
            </a:r>
            <a:r>
              <a:rPr lang="it-IT" sz="1550" dirty="0"/>
              <a:t> (the «sides» </a:t>
            </a:r>
            <a:r>
              <a:rPr lang="it-IT" sz="1550" dirty="0" err="1"/>
              <a:t>concern</a:t>
            </a:r>
            <a:r>
              <a:rPr lang="it-IT" sz="1550" dirty="0"/>
              <a:t> a </a:t>
            </a:r>
            <a:r>
              <a:rPr lang="it-IT" sz="1550" dirty="0" err="1"/>
              <a:t>horse’s</a:t>
            </a:r>
            <a:r>
              <a:rPr lang="it-IT" sz="1550" dirty="0"/>
              <a:t> body), </a:t>
            </a:r>
            <a:r>
              <a:rPr lang="it-IT" sz="1550" dirty="0" err="1"/>
              <a:t>while</a:t>
            </a:r>
            <a:r>
              <a:rPr lang="it-IT" sz="1550" dirty="0"/>
              <a:t> </a:t>
            </a:r>
            <a:r>
              <a:rPr lang="it-IT" sz="1550" dirty="0" err="1"/>
              <a:t>his</a:t>
            </a:r>
            <a:r>
              <a:rPr lang="it-IT" sz="1550" dirty="0"/>
              <a:t> </a:t>
            </a:r>
            <a:r>
              <a:rPr lang="it-IT" sz="1550" dirty="0" err="1"/>
              <a:t>ambition</a:t>
            </a:r>
            <a:r>
              <a:rPr lang="it-IT" sz="1550" dirty="0"/>
              <a:t> </a:t>
            </a:r>
            <a:r>
              <a:rPr lang="it-IT" sz="1550" dirty="0" err="1"/>
              <a:t>is</a:t>
            </a:r>
            <a:r>
              <a:rPr lang="it-IT" sz="1550" dirty="0"/>
              <a:t> </a:t>
            </a:r>
            <a:r>
              <a:rPr lang="it-IT" sz="1550" dirty="0" err="1"/>
              <a:t>represented</a:t>
            </a:r>
            <a:r>
              <a:rPr lang="it-IT" sz="1550" dirty="0"/>
              <a:t> by the </a:t>
            </a:r>
            <a:r>
              <a:rPr lang="it-IT" sz="1550" dirty="0" err="1"/>
              <a:t>spur</a:t>
            </a:r>
            <a:r>
              <a:rPr lang="it-IT" sz="1550" dirty="0"/>
              <a:t> (</a:t>
            </a:r>
            <a:r>
              <a:rPr lang="en-US" sz="1550" dirty="0"/>
              <a:t>“ I have no spur to prick the sides of my intent, but only vaulting ambition”) </a:t>
            </a:r>
            <a:r>
              <a:rPr lang="it-IT" sz="1550" dirty="0"/>
              <a:t>, </a:t>
            </a:r>
            <a:r>
              <a:rPr lang="it-IT" sz="1550" dirty="0" err="1"/>
              <a:t>which</a:t>
            </a:r>
            <a:r>
              <a:rPr lang="it-IT" sz="1550" dirty="0"/>
              <a:t> makes the </a:t>
            </a:r>
            <a:r>
              <a:rPr lang="it-IT" sz="1550" dirty="0" err="1"/>
              <a:t>horse-intent</a:t>
            </a:r>
            <a:r>
              <a:rPr lang="it-IT" sz="1550" dirty="0"/>
              <a:t> </a:t>
            </a:r>
            <a:r>
              <a:rPr lang="it-IT" sz="1550" dirty="0" err="1"/>
              <a:t>run</a:t>
            </a:r>
            <a:r>
              <a:rPr lang="it-IT" sz="1550" dirty="0"/>
              <a:t>. At the end of the </a:t>
            </a:r>
            <a:r>
              <a:rPr lang="it-IT" sz="1550" dirty="0" err="1"/>
              <a:t>metaphor</a:t>
            </a:r>
            <a:r>
              <a:rPr lang="it-IT" sz="1550" dirty="0"/>
              <a:t> </a:t>
            </a:r>
            <a:r>
              <a:rPr lang="it-IT" sz="1550" dirty="0" err="1"/>
              <a:t>Macbeth’s</a:t>
            </a:r>
            <a:r>
              <a:rPr lang="it-IT" sz="1550" dirty="0"/>
              <a:t> </a:t>
            </a:r>
            <a:r>
              <a:rPr lang="it-IT" sz="1550" dirty="0" err="1"/>
              <a:t>reason</a:t>
            </a:r>
            <a:r>
              <a:rPr lang="en-US" sz="1550" dirty="0"/>
              <a:t> “</a:t>
            </a:r>
            <a:r>
              <a:rPr lang="en-US" sz="1550" dirty="0" err="1"/>
              <a:t>o'erleaps</a:t>
            </a:r>
            <a:r>
              <a:rPr lang="en-US" sz="1550" dirty="0"/>
              <a:t> itself and falls on </a:t>
            </a:r>
            <a:r>
              <a:rPr lang="en-US" sz="1550" dirty="0" err="1"/>
              <a:t>th</a:t>
            </a:r>
            <a:r>
              <a:rPr lang="en-US" sz="1550" dirty="0"/>
              <a:t>' other”, which means that the horse-intent is spurred by the ambition to a point of no return, where Macbeth’s rational mind is surpassed by the irrational one.</a:t>
            </a:r>
            <a:r>
              <a:rPr lang="it-IT" sz="1550" dirty="0"/>
              <a:t> The semantic and the </a:t>
            </a:r>
            <a:r>
              <a:rPr lang="it-IT" sz="1550" dirty="0" err="1"/>
              <a:t>rhetorical</a:t>
            </a:r>
            <a:r>
              <a:rPr lang="it-IT" sz="1550" dirty="0"/>
              <a:t> </a:t>
            </a:r>
            <a:r>
              <a:rPr lang="it-IT" sz="1550" dirty="0" err="1"/>
              <a:t>level</a:t>
            </a:r>
            <a:r>
              <a:rPr lang="it-IT" sz="1550" dirty="0"/>
              <a:t> are </a:t>
            </a:r>
            <a:r>
              <a:rPr lang="it-IT" sz="1550" dirty="0" err="1"/>
              <a:t>fundamental</a:t>
            </a:r>
            <a:r>
              <a:rPr lang="it-IT" sz="1550" dirty="0"/>
              <a:t> to </a:t>
            </a:r>
            <a:r>
              <a:rPr lang="it-IT" sz="1550" dirty="0" err="1"/>
              <a:t>understand</a:t>
            </a:r>
            <a:r>
              <a:rPr lang="it-IT" sz="1550" dirty="0"/>
              <a:t> the </a:t>
            </a:r>
            <a:r>
              <a:rPr lang="it-IT" sz="1550" b="1" dirty="0" err="1"/>
              <a:t>syntactic</a:t>
            </a:r>
            <a:r>
              <a:rPr lang="it-IT" sz="1550" dirty="0"/>
              <a:t> </a:t>
            </a:r>
            <a:r>
              <a:rPr lang="it-IT" sz="1550" dirty="0" err="1"/>
              <a:t>level</a:t>
            </a:r>
            <a:r>
              <a:rPr lang="it-IT" sz="1550" dirty="0"/>
              <a:t>, </a:t>
            </a:r>
            <a:r>
              <a:rPr lang="it-IT" sz="1550" dirty="0" err="1"/>
              <a:t>which</a:t>
            </a:r>
            <a:r>
              <a:rPr lang="it-IT" sz="1550" dirty="0"/>
              <a:t> </a:t>
            </a:r>
            <a:r>
              <a:rPr lang="it-IT" sz="1550" dirty="0" err="1"/>
              <a:t>is</a:t>
            </a:r>
            <a:r>
              <a:rPr lang="it-IT" sz="1550" dirty="0"/>
              <a:t> </a:t>
            </a:r>
            <a:r>
              <a:rPr lang="it-IT" sz="1550" dirty="0" err="1"/>
              <a:t>based</a:t>
            </a:r>
            <a:r>
              <a:rPr lang="it-IT" sz="1550" dirty="0"/>
              <a:t> on the </a:t>
            </a:r>
            <a:r>
              <a:rPr lang="it-IT" sz="1550" dirty="0" err="1"/>
              <a:t>inclusion</a:t>
            </a:r>
            <a:r>
              <a:rPr lang="it-IT" sz="1550" dirty="0"/>
              <a:t> «</a:t>
            </a:r>
            <a:r>
              <a:rPr lang="it-IT" sz="1550" dirty="0" err="1"/>
              <a:t>but</a:t>
            </a:r>
            <a:r>
              <a:rPr lang="it-IT" sz="1550" dirty="0"/>
              <a:t> </a:t>
            </a:r>
            <a:r>
              <a:rPr lang="it-IT" sz="1550" dirty="0" err="1"/>
              <a:t>only</a:t>
            </a:r>
            <a:r>
              <a:rPr lang="it-IT" sz="1550" dirty="0"/>
              <a:t> </a:t>
            </a:r>
            <a:r>
              <a:rPr lang="it-IT" sz="1550" dirty="0" err="1"/>
              <a:t>vaulting</a:t>
            </a:r>
            <a:r>
              <a:rPr lang="it-IT" sz="1550" dirty="0"/>
              <a:t> </a:t>
            </a:r>
            <a:r>
              <a:rPr lang="it-IT" sz="1550" dirty="0" err="1"/>
              <a:t>ambition</a:t>
            </a:r>
            <a:r>
              <a:rPr lang="it-IT" sz="1550" dirty="0"/>
              <a:t>» </a:t>
            </a:r>
            <a:r>
              <a:rPr lang="it-IT" sz="1550" dirty="0" err="1"/>
              <a:t>between</a:t>
            </a:r>
            <a:r>
              <a:rPr lang="it-IT" sz="1550" dirty="0"/>
              <a:t> </a:t>
            </a:r>
            <a:r>
              <a:rPr lang="it-IT" sz="1550" dirty="0" err="1"/>
              <a:t>two</a:t>
            </a:r>
            <a:r>
              <a:rPr lang="it-IT" sz="1550" dirty="0"/>
              <a:t> </a:t>
            </a:r>
            <a:r>
              <a:rPr lang="it-IT" sz="1550" dirty="0" err="1"/>
              <a:t>commas</a:t>
            </a:r>
            <a:r>
              <a:rPr lang="it-IT" sz="1550" dirty="0"/>
              <a:t>. The </a:t>
            </a:r>
            <a:r>
              <a:rPr lang="it-IT" sz="1550" dirty="0" err="1"/>
              <a:t>present</a:t>
            </a:r>
            <a:r>
              <a:rPr lang="it-IT" sz="1550" dirty="0"/>
              <a:t> device </a:t>
            </a:r>
            <a:r>
              <a:rPr lang="it-IT" sz="1550" dirty="0" err="1"/>
              <a:t>underlines</a:t>
            </a:r>
            <a:r>
              <a:rPr lang="it-IT" sz="1550" dirty="0"/>
              <a:t> the </a:t>
            </a:r>
            <a:r>
              <a:rPr lang="it-IT" sz="1550" dirty="0" err="1"/>
              <a:t>importance</a:t>
            </a:r>
            <a:r>
              <a:rPr lang="it-IT" sz="1550" dirty="0"/>
              <a:t> of the «</a:t>
            </a:r>
            <a:r>
              <a:rPr lang="it-IT" sz="1550" dirty="0" err="1"/>
              <a:t>Ambition</a:t>
            </a:r>
            <a:r>
              <a:rPr lang="it-IT" sz="1550" dirty="0"/>
              <a:t>» in the </a:t>
            </a:r>
            <a:r>
              <a:rPr lang="it-IT" sz="1550" dirty="0" err="1"/>
              <a:t>decision</a:t>
            </a:r>
            <a:r>
              <a:rPr lang="it-IT" sz="1550" dirty="0"/>
              <a:t> Macbeth </a:t>
            </a:r>
            <a:r>
              <a:rPr lang="it-IT" sz="1550" dirty="0" err="1"/>
              <a:t>is</a:t>
            </a:r>
            <a:r>
              <a:rPr lang="it-IT" sz="1550" dirty="0"/>
              <a:t> </a:t>
            </a:r>
            <a:r>
              <a:rPr lang="it-IT" sz="1550" dirty="0" err="1"/>
              <a:t>going</a:t>
            </a:r>
            <a:r>
              <a:rPr lang="it-IT" sz="1550" dirty="0"/>
              <a:t> to make. The moment </a:t>
            </a:r>
            <a:r>
              <a:rPr lang="it-IT" sz="1550" dirty="0" err="1"/>
              <a:t>is</a:t>
            </a:r>
            <a:r>
              <a:rPr lang="it-IT" sz="1550" dirty="0"/>
              <a:t> </a:t>
            </a:r>
            <a:r>
              <a:rPr lang="it-IT" sz="1550" dirty="0" err="1"/>
              <a:t>also</a:t>
            </a:r>
            <a:r>
              <a:rPr lang="it-IT" sz="1550" dirty="0"/>
              <a:t> </a:t>
            </a:r>
            <a:r>
              <a:rPr lang="it-IT" sz="1550" dirty="0" err="1"/>
              <a:t>emphasized</a:t>
            </a:r>
            <a:r>
              <a:rPr lang="it-IT" sz="1550" dirty="0"/>
              <a:t> by the </a:t>
            </a:r>
            <a:r>
              <a:rPr lang="it-IT" sz="1550" dirty="0" err="1"/>
              <a:t>conjunction</a:t>
            </a:r>
            <a:r>
              <a:rPr lang="it-IT" sz="1550" dirty="0"/>
              <a:t> «</a:t>
            </a:r>
            <a:r>
              <a:rPr lang="it-IT" sz="1550" dirty="0" err="1"/>
              <a:t>but</a:t>
            </a:r>
            <a:r>
              <a:rPr lang="it-IT" sz="1550" dirty="0"/>
              <a:t>», </a:t>
            </a:r>
            <a:r>
              <a:rPr lang="it-IT" sz="1550" dirty="0" err="1"/>
              <a:t>which</a:t>
            </a:r>
            <a:r>
              <a:rPr lang="it-IT" sz="1550" dirty="0"/>
              <a:t> </a:t>
            </a:r>
            <a:r>
              <a:rPr lang="it-IT" sz="1550" dirty="0" err="1"/>
              <a:t>higlights</a:t>
            </a:r>
            <a:r>
              <a:rPr lang="it-IT" sz="1550" dirty="0"/>
              <a:t> the </a:t>
            </a:r>
            <a:r>
              <a:rPr lang="it-IT" sz="1550" dirty="0" err="1"/>
              <a:t>contrast</a:t>
            </a:r>
            <a:r>
              <a:rPr lang="it-IT" sz="1550" dirty="0"/>
              <a:t> </a:t>
            </a:r>
            <a:r>
              <a:rPr lang="it-IT" sz="1550" dirty="0" err="1"/>
              <a:t>between</a:t>
            </a:r>
            <a:r>
              <a:rPr lang="it-IT" sz="1550" dirty="0"/>
              <a:t> </a:t>
            </a:r>
            <a:r>
              <a:rPr lang="it-IT" sz="1550" dirty="0" err="1"/>
              <a:t>Macbeth’s</a:t>
            </a:r>
            <a:r>
              <a:rPr lang="it-IT" sz="1550" dirty="0"/>
              <a:t> </a:t>
            </a:r>
            <a:r>
              <a:rPr lang="it-IT" sz="1550" dirty="0" err="1"/>
              <a:t>conscience</a:t>
            </a:r>
            <a:r>
              <a:rPr lang="it-IT" sz="1550" dirty="0"/>
              <a:t> and </a:t>
            </a:r>
            <a:r>
              <a:rPr lang="it-IT" sz="1550" dirty="0" err="1"/>
              <a:t>his</a:t>
            </a:r>
            <a:r>
              <a:rPr lang="it-IT" sz="1550" dirty="0"/>
              <a:t> «</a:t>
            </a:r>
            <a:r>
              <a:rPr lang="it-IT" sz="1550" dirty="0" err="1"/>
              <a:t>vaulting</a:t>
            </a:r>
            <a:r>
              <a:rPr lang="it-IT" sz="1550" dirty="0"/>
              <a:t> </a:t>
            </a:r>
            <a:r>
              <a:rPr lang="it-IT" sz="1550" dirty="0" err="1"/>
              <a:t>ambition</a:t>
            </a:r>
            <a:r>
              <a:rPr lang="it-IT" sz="1550" dirty="0"/>
              <a:t>». In </a:t>
            </a:r>
            <a:r>
              <a:rPr lang="it-IT" sz="1550" dirty="0" err="1"/>
              <a:t>conclusion</a:t>
            </a:r>
            <a:r>
              <a:rPr lang="it-IT" sz="1550" dirty="0"/>
              <a:t>, on the </a:t>
            </a:r>
            <a:r>
              <a:rPr lang="it-IT" sz="1550" b="1" dirty="0" err="1"/>
              <a:t>phonological</a:t>
            </a:r>
            <a:r>
              <a:rPr lang="it-IT" sz="1550" b="1" dirty="0"/>
              <a:t> </a:t>
            </a:r>
            <a:r>
              <a:rPr lang="it-IT" sz="1550" b="1" dirty="0" err="1"/>
              <a:t>level</a:t>
            </a:r>
            <a:r>
              <a:rPr lang="it-IT" sz="1550" dirty="0"/>
              <a:t>,</a:t>
            </a:r>
            <a:r>
              <a:rPr lang="it-IT" sz="1550" b="1" dirty="0"/>
              <a:t> </a:t>
            </a:r>
            <a:r>
              <a:rPr lang="it-IT" sz="1550" dirty="0"/>
              <a:t>the first part of the </a:t>
            </a:r>
            <a:r>
              <a:rPr lang="it-IT" sz="1550" dirty="0" err="1"/>
              <a:t>quotation</a:t>
            </a:r>
            <a:r>
              <a:rPr lang="it-IT" sz="1550" dirty="0"/>
              <a:t> </a:t>
            </a:r>
            <a:r>
              <a:rPr lang="it-IT" sz="1550" dirty="0" err="1"/>
              <a:t>is</a:t>
            </a:r>
            <a:r>
              <a:rPr lang="it-IT" sz="1550" dirty="0"/>
              <a:t> </a:t>
            </a:r>
            <a:r>
              <a:rPr lang="it-IT" sz="1550" dirty="0" err="1"/>
              <a:t>characterized</a:t>
            </a:r>
            <a:r>
              <a:rPr lang="it-IT" sz="1550" dirty="0"/>
              <a:t> by strong sounds («no </a:t>
            </a:r>
            <a:r>
              <a:rPr lang="it-IT" sz="1550" dirty="0" err="1"/>
              <a:t>spur</a:t>
            </a:r>
            <a:r>
              <a:rPr lang="it-IT" sz="1550" dirty="0"/>
              <a:t> to </a:t>
            </a:r>
            <a:r>
              <a:rPr lang="it-IT" sz="1550" dirty="0" err="1"/>
              <a:t>prick</a:t>
            </a:r>
            <a:r>
              <a:rPr lang="it-IT" sz="1550" dirty="0"/>
              <a:t>»), </a:t>
            </a:r>
            <a:r>
              <a:rPr lang="it-IT" sz="1550" dirty="0" err="1"/>
              <a:t>while</a:t>
            </a:r>
            <a:r>
              <a:rPr lang="it-IT" sz="1550" dirty="0"/>
              <a:t> the </a:t>
            </a:r>
            <a:r>
              <a:rPr lang="it-IT" sz="1550" dirty="0" err="1"/>
              <a:t>final</a:t>
            </a:r>
            <a:r>
              <a:rPr lang="it-IT" sz="1550" dirty="0"/>
              <a:t> part </a:t>
            </a:r>
            <a:r>
              <a:rPr lang="it-IT" sz="1550" dirty="0" err="1"/>
              <a:t>is</a:t>
            </a:r>
            <a:r>
              <a:rPr lang="it-IT" sz="1550" dirty="0"/>
              <a:t> </a:t>
            </a:r>
            <a:r>
              <a:rPr lang="it-IT" sz="1550" dirty="0" err="1"/>
              <a:t>characterized</a:t>
            </a:r>
            <a:r>
              <a:rPr lang="it-IT" sz="1550" dirty="0"/>
              <a:t> by long and </a:t>
            </a:r>
            <a:r>
              <a:rPr lang="it-IT" sz="1550" dirty="0" err="1"/>
              <a:t>flowing</a:t>
            </a:r>
            <a:r>
              <a:rPr lang="it-IT" sz="1550" dirty="0"/>
              <a:t> sounds, </a:t>
            </a:r>
            <a:r>
              <a:rPr lang="it-IT" sz="1550" dirty="0" err="1"/>
              <a:t>obtained</a:t>
            </a:r>
            <a:r>
              <a:rPr lang="it-IT" sz="1550" dirty="0"/>
              <a:t> thanks to the </a:t>
            </a:r>
            <a:r>
              <a:rPr lang="it-IT" sz="1550" dirty="0" err="1"/>
              <a:t>vowels</a:t>
            </a:r>
            <a:r>
              <a:rPr lang="it-IT" sz="1550" dirty="0"/>
              <a:t> and the </a:t>
            </a:r>
            <a:r>
              <a:rPr lang="it-IT" sz="1550" dirty="0" err="1"/>
              <a:t>apostrophes</a:t>
            </a:r>
            <a:r>
              <a:rPr lang="it-IT" sz="1550" dirty="0"/>
              <a:t>. </a:t>
            </a:r>
            <a:r>
              <a:rPr lang="it-IT" sz="1550" dirty="0" err="1"/>
              <a:t>Such</a:t>
            </a:r>
            <a:r>
              <a:rPr lang="it-IT" sz="1550" dirty="0"/>
              <a:t> </a:t>
            </a:r>
            <a:r>
              <a:rPr lang="it-IT" sz="1550" dirty="0" err="1"/>
              <a:t>difference</a:t>
            </a:r>
            <a:r>
              <a:rPr lang="it-IT" sz="1550" dirty="0"/>
              <a:t> </a:t>
            </a:r>
            <a:r>
              <a:rPr lang="it-IT" sz="1550" dirty="0" err="1"/>
              <a:t>between</a:t>
            </a:r>
            <a:r>
              <a:rPr lang="it-IT" sz="1550" dirty="0"/>
              <a:t> the </a:t>
            </a:r>
            <a:r>
              <a:rPr lang="it-IT" sz="1550" dirty="0" err="1"/>
              <a:t>beginning</a:t>
            </a:r>
            <a:r>
              <a:rPr lang="it-IT" sz="1550" dirty="0"/>
              <a:t> and the end </a:t>
            </a:r>
            <a:r>
              <a:rPr lang="it-IT" sz="1550" dirty="0" err="1"/>
              <a:t>underlines</a:t>
            </a:r>
            <a:r>
              <a:rPr lang="it-IT" sz="1550" dirty="0"/>
              <a:t> the </a:t>
            </a:r>
            <a:r>
              <a:rPr lang="it-IT" sz="1550" dirty="0" err="1"/>
              <a:t>contrast</a:t>
            </a:r>
            <a:r>
              <a:rPr lang="it-IT" sz="1550" dirty="0"/>
              <a:t> </a:t>
            </a:r>
            <a:r>
              <a:rPr lang="it-IT" sz="1550" dirty="0" err="1"/>
              <a:t>betwwen</a:t>
            </a:r>
            <a:r>
              <a:rPr lang="it-IT" sz="1550" dirty="0"/>
              <a:t> </a:t>
            </a:r>
            <a:r>
              <a:rPr lang="it-IT" sz="1550" dirty="0" err="1"/>
              <a:t>rational</a:t>
            </a:r>
            <a:r>
              <a:rPr lang="it-IT" sz="1550" dirty="0"/>
              <a:t> and </a:t>
            </a:r>
            <a:r>
              <a:rPr lang="it-IT" sz="1550" dirty="0" err="1"/>
              <a:t>irrational</a:t>
            </a:r>
            <a:r>
              <a:rPr lang="it-IT" sz="1550" dirty="0"/>
              <a:t> </a:t>
            </a:r>
            <a:r>
              <a:rPr lang="it-IT" sz="1550" dirty="0" err="1"/>
              <a:t>Macbeth’s</a:t>
            </a:r>
            <a:r>
              <a:rPr lang="it-IT" sz="1550" dirty="0"/>
              <a:t> </a:t>
            </a:r>
            <a:r>
              <a:rPr lang="it-IT" sz="1550" dirty="0" err="1"/>
              <a:t>spirit</a:t>
            </a:r>
            <a:r>
              <a:rPr lang="it-IT" sz="1550" dirty="0"/>
              <a:t> one more time.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6309A0-AB40-4574-BD27-1AC9A94E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C3B-EBD2-428E-BA0C-3E3AF0ADFFEB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51FDE8-53AF-44E3-8622-DBB42A8C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6CE9A1-9174-4B25-99DC-15D16F9E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48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1383" y="959831"/>
            <a:ext cx="6542978" cy="88012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dirty="0" err="1"/>
              <a:t>Which</a:t>
            </a:r>
            <a:r>
              <a:rPr lang="it-IT" b="1" dirty="0"/>
              <a:t> </a:t>
            </a:r>
            <a:r>
              <a:rPr lang="it-IT" b="1" dirty="0" err="1"/>
              <a:t>aspect</a:t>
            </a:r>
            <a:r>
              <a:rPr lang="it-IT" b="1" dirty="0"/>
              <a:t> I </a:t>
            </a:r>
            <a:r>
              <a:rPr lang="it-IT" b="1" dirty="0" err="1"/>
              <a:t>liked</a:t>
            </a:r>
            <a:r>
              <a:rPr lang="it-IT" b="1" dirty="0"/>
              <a:t> </a:t>
            </a:r>
            <a:r>
              <a:rPr lang="it-IT" b="1" dirty="0" err="1"/>
              <a:t>most</a:t>
            </a:r>
            <a:r>
              <a:rPr lang="it-IT" b="1" dirty="0"/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9497" y="2568084"/>
            <a:ext cx="9406750" cy="34089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dirty="0"/>
              <a:t>The «</a:t>
            </a:r>
            <a:r>
              <a:rPr lang="it-IT" b="1" dirty="0" err="1"/>
              <a:t>Ambition</a:t>
            </a:r>
            <a:r>
              <a:rPr lang="it-IT" dirty="0"/>
              <a:t>»’s </a:t>
            </a:r>
            <a:r>
              <a:rPr lang="it-IT" dirty="0" err="1"/>
              <a:t>theme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reasons</a:t>
            </a:r>
            <a:r>
              <a:rPr lang="it-IT" dirty="0"/>
              <a:t> </a:t>
            </a:r>
            <a:r>
              <a:rPr lang="it-IT" dirty="0" err="1"/>
              <a:t>why</a:t>
            </a:r>
            <a:r>
              <a:rPr lang="it-IT" dirty="0"/>
              <a:t> I </a:t>
            </a:r>
            <a:r>
              <a:rPr lang="it-IT" dirty="0" err="1"/>
              <a:t>liked</a:t>
            </a:r>
            <a:r>
              <a:rPr lang="it-IT" dirty="0"/>
              <a:t> Macbeth. </a:t>
            </a:r>
            <a:r>
              <a:rPr lang="it-IT" dirty="0" err="1"/>
              <a:t>Ambition</a:t>
            </a:r>
            <a:r>
              <a:rPr lang="it-IT" dirty="0"/>
              <a:t> </a:t>
            </a:r>
            <a:r>
              <a:rPr lang="it-IT" dirty="0" err="1"/>
              <a:t>literally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core of the play, </a:t>
            </a:r>
            <a:r>
              <a:rPr lang="it-IT" dirty="0" err="1"/>
              <a:t>since</a:t>
            </a:r>
            <a:r>
              <a:rPr lang="it-IT" dirty="0"/>
              <a:t> </a:t>
            </a:r>
            <a:r>
              <a:rPr lang="it-IT" dirty="0" err="1"/>
              <a:t>it’s</a:t>
            </a:r>
            <a:r>
              <a:rPr lang="it-IT" dirty="0"/>
              <a:t> </a:t>
            </a:r>
            <a:r>
              <a:rPr lang="it-IT" dirty="0" err="1"/>
              <a:t>fundamental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entire</a:t>
            </a:r>
            <a:r>
              <a:rPr lang="it-IT" dirty="0"/>
              <a:t> play. </a:t>
            </a:r>
            <a:r>
              <a:rPr lang="it-IT" dirty="0" err="1"/>
              <a:t>It’s</a:t>
            </a:r>
            <a:r>
              <a:rPr lang="it-IT" dirty="0"/>
              <a:t> the </a:t>
            </a:r>
            <a:r>
              <a:rPr lang="it-IT" dirty="0" err="1"/>
              <a:t>motor</a:t>
            </a:r>
            <a:r>
              <a:rPr lang="it-IT" dirty="0"/>
              <a:t> of Macbeth,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leads</a:t>
            </a:r>
            <a:r>
              <a:rPr lang="it-IT" dirty="0"/>
              <a:t>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character</a:t>
            </a:r>
            <a:r>
              <a:rPr lang="it-IT" dirty="0"/>
              <a:t> to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own</a:t>
            </a:r>
            <a:r>
              <a:rPr lang="it-IT" dirty="0"/>
              <a:t> </a:t>
            </a:r>
            <a:r>
              <a:rPr lang="it-IT" dirty="0" err="1"/>
              <a:t>downfall</a:t>
            </a:r>
            <a:r>
              <a:rPr lang="it-IT" dirty="0"/>
              <a:t>. I </a:t>
            </a:r>
            <a:r>
              <a:rPr lang="it-IT" dirty="0" err="1"/>
              <a:t>found</a:t>
            </a:r>
            <a:r>
              <a:rPr lang="it-IT" dirty="0"/>
              <a:t> the </a:t>
            </a:r>
            <a:r>
              <a:rPr lang="it-IT" dirty="0" err="1"/>
              <a:t>topic</a:t>
            </a:r>
            <a:r>
              <a:rPr lang="it-IT" dirty="0"/>
              <a:t> </a:t>
            </a:r>
            <a:r>
              <a:rPr lang="it-IT" dirty="0" err="1"/>
              <a:t>interesting</a:t>
            </a:r>
            <a:r>
              <a:rPr lang="it-IT" dirty="0"/>
              <a:t> </a:t>
            </a:r>
            <a:r>
              <a:rPr lang="it-IT" dirty="0" err="1"/>
              <a:t>mainly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I </a:t>
            </a:r>
            <a:r>
              <a:rPr lang="it-IT" dirty="0" err="1"/>
              <a:t>think</a:t>
            </a:r>
            <a:r>
              <a:rPr lang="it-IT" dirty="0"/>
              <a:t> </a:t>
            </a:r>
            <a:r>
              <a:rPr lang="it-IT" dirty="0" err="1"/>
              <a:t>it’s</a:t>
            </a:r>
            <a:r>
              <a:rPr lang="it-IT" dirty="0"/>
              <a:t> a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contemporary</a:t>
            </a:r>
            <a:r>
              <a:rPr lang="it-IT" dirty="0"/>
              <a:t>  and evergreen </a:t>
            </a:r>
            <a:r>
              <a:rPr lang="it-IT" dirty="0" err="1"/>
              <a:t>topic</a:t>
            </a:r>
            <a:r>
              <a:rPr lang="it-IT" dirty="0"/>
              <a:t>: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part of human </a:t>
            </a:r>
            <a:r>
              <a:rPr lang="it-IT" dirty="0" err="1"/>
              <a:t>being</a:t>
            </a:r>
            <a:r>
              <a:rPr lang="it-IT" dirty="0"/>
              <a:t> in general. </a:t>
            </a:r>
            <a:r>
              <a:rPr lang="it-IT" dirty="0" err="1"/>
              <a:t>Indeed</a:t>
            </a:r>
            <a:r>
              <a:rPr lang="it-IT" dirty="0"/>
              <a:t>, in </a:t>
            </a:r>
            <a:r>
              <a:rPr lang="it-IT" dirty="0" err="1"/>
              <a:t>my</a:t>
            </a:r>
            <a:r>
              <a:rPr lang="it-IT" dirty="0"/>
              <a:t> opinion, </a:t>
            </a:r>
            <a:r>
              <a:rPr lang="it-IT" dirty="0" err="1"/>
              <a:t>ambition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moves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</a:t>
            </a:r>
            <a:r>
              <a:rPr lang="it-IT" dirty="0" err="1"/>
              <a:t>everyday</a:t>
            </a:r>
            <a:r>
              <a:rPr lang="it-IT" dirty="0"/>
              <a:t>,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makes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decide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to be </a:t>
            </a:r>
            <a:r>
              <a:rPr lang="it-IT" dirty="0" err="1"/>
              <a:t>done</a:t>
            </a:r>
            <a:r>
              <a:rPr lang="it-IT" dirty="0"/>
              <a:t> and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. </a:t>
            </a:r>
            <a:r>
              <a:rPr lang="it-IT" dirty="0" err="1"/>
              <a:t>Ambition</a:t>
            </a:r>
            <a:r>
              <a:rPr lang="it-IT" dirty="0"/>
              <a:t> </a:t>
            </a:r>
            <a:r>
              <a:rPr lang="it-IT" dirty="0" err="1"/>
              <a:t>guides</a:t>
            </a:r>
            <a:r>
              <a:rPr lang="it-IT" dirty="0"/>
              <a:t> human </a:t>
            </a:r>
            <a:r>
              <a:rPr lang="it-IT" dirty="0" err="1"/>
              <a:t>beings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dreams</a:t>
            </a:r>
            <a:r>
              <a:rPr lang="it-IT" dirty="0"/>
              <a:t>: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human </a:t>
            </a:r>
            <a:r>
              <a:rPr lang="it-IT" dirty="0" err="1"/>
              <a:t>nature’s</a:t>
            </a:r>
            <a:r>
              <a:rPr lang="it-IT" dirty="0"/>
              <a:t> </a:t>
            </a:r>
            <a:r>
              <a:rPr lang="it-IT" dirty="0" err="1"/>
              <a:t>values</a:t>
            </a:r>
            <a:r>
              <a:rPr lang="it-IT" dirty="0"/>
              <a:t> and Shakespeare </a:t>
            </a:r>
            <a:r>
              <a:rPr lang="it-IT" dirty="0" err="1"/>
              <a:t>expresses</a:t>
            </a:r>
            <a:r>
              <a:rPr lang="it-IT" dirty="0"/>
              <a:t> the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of </a:t>
            </a:r>
            <a:r>
              <a:rPr lang="it-IT" dirty="0" err="1"/>
              <a:t>Ambition</a:t>
            </a:r>
            <a:r>
              <a:rPr lang="it-IT" dirty="0"/>
              <a:t> </a:t>
            </a:r>
            <a:r>
              <a:rPr lang="it-IT" dirty="0" err="1"/>
              <a:t>throught</a:t>
            </a:r>
            <a:r>
              <a:rPr lang="it-IT" dirty="0"/>
              <a:t> Macbeth!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49A8-8FC7-4856-A345-99815E918FEB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4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32251" y="1037063"/>
            <a:ext cx="5327496" cy="98130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William Shakespeare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600" dirty="0" err="1"/>
              <a:t>Born</a:t>
            </a:r>
            <a:r>
              <a:rPr lang="it-IT" sz="2600" dirty="0"/>
              <a:t> in April 1564 in </a:t>
            </a:r>
            <a:r>
              <a:rPr lang="it-IT" sz="2600" dirty="0" err="1"/>
              <a:t>Stratford</a:t>
            </a:r>
            <a:r>
              <a:rPr lang="it-IT" sz="2600" dirty="0"/>
              <a:t>-</a:t>
            </a:r>
            <a:r>
              <a:rPr lang="it-IT" sz="2600" dirty="0" err="1"/>
              <a:t>upon</a:t>
            </a:r>
            <a:r>
              <a:rPr lang="it-IT" sz="2600" dirty="0"/>
              <a:t>-Avon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600" dirty="0"/>
              <a:t>He </a:t>
            </a:r>
            <a:r>
              <a:rPr lang="it-IT" sz="2600" dirty="0" err="1"/>
              <a:t>received</a:t>
            </a:r>
            <a:r>
              <a:rPr lang="it-IT" sz="2600" dirty="0"/>
              <a:t> a </a:t>
            </a:r>
            <a:r>
              <a:rPr lang="it-IT" sz="2600" dirty="0" err="1"/>
              <a:t>classical</a:t>
            </a:r>
            <a:r>
              <a:rPr lang="it-IT" sz="2600" dirty="0"/>
              <a:t> </a:t>
            </a:r>
            <a:r>
              <a:rPr lang="it-IT" sz="2600" dirty="0" err="1"/>
              <a:t>education</a:t>
            </a:r>
            <a:r>
              <a:rPr lang="it-IT" sz="2600" dirty="0"/>
              <a:t> </a:t>
            </a:r>
            <a:r>
              <a:rPr lang="it-IT" sz="2600" dirty="0" err="1"/>
              <a:t>including</a:t>
            </a:r>
            <a:r>
              <a:rPr lang="it-IT" sz="2600" dirty="0"/>
              <a:t> Latin, </a:t>
            </a:r>
            <a:r>
              <a:rPr lang="it-IT" sz="2600" dirty="0" err="1"/>
              <a:t>Greek</a:t>
            </a:r>
            <a:r>
              <a:rPr lang="it-IT" sz="2600" dirty="0"/>
              <a:t>, </a:t>
            </a:r>
            <a:r>
              <a:rPr lang="it-IT" sz="2600" dirty="0" err="1"/>
              <a:t>History</a:t>
            </a:r>
            <a:r>
              <a:rPr lang="it-IT" sz="2600" dirty="0"/>
              <a:t>, Math, </a:t>
            </a:r>
            <a:r>
              <a:rPr lang="it-IT" sz="2600" dirty="0" err="1"/>
              <a:t>Astronomy</a:t>
            </a:r>
            <a:r>
              <a:rPr lang="it-IT" sz="2600" dirty="0"/>
              <a:t> and Music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600" dirty="0"/>
              <a:t>He </a:t>
            </a:r>
            <a:r>
              <a:rPr lang="it-IT" sz="2600" dirty="0" err="1"/>
              <a:t>began</a:t>
            </a:r>
            <a:r>
              <a:rPr lang="it-IT" sz="2600" dirty="0"/>
              <a:t> </a:t>
            </a:r>
            <a:r>
              <a:rPr lang="it-IT" sz="2600" dirty="0" err="1"/>
              <a:t>his</a:t>
            </a:r>
            <a:r>
              <a:rPr lang="it-IT" sz="2600" dirty="0"/>
              <a:t> career </a:t>
            </a:r>
            <a:r>
              <a:rPr lang="it-IT" sz="2600" dirty="0" err="1"/>
              <a:t>as</a:t>
            </a:r>
            <a:r>
              <a:rPr lang="it-IT" sz="2600" dirty="0"/>
              <a:t> an </a:t>
            </a:r>
            <a:r>
              <a:rPr lang="it-IT" sz="2600" dirty="0" err="1"/>
              <a:t>actor</a:t>
            </a:r>
            <a:endParaRPr lang="it-IT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600" dirty="0"/>
              <a:t>He </a:t>
            </a:r>
            <a:r>
              <a:rPr lang="it-IT" sz="2600" dirty="0" err="1"/>
              <a:t>wrote</a:t>
            </a:r>
            <a:r>
              <a:rPr lang="it-IT" sz="2600" dirty="0"/>
              <a:t>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/>
              <a:t>38 </a:t>
            </a:r>
            <a:r>
              <a:rPr lang="it-IT" sz="2400" dirty="0" err="1"/>
              <a:t>plays</a:t>
            </a:r>
            <a:r>
              <a:rPr lang="it-IT" sz="2400" dirty="0"/>
              <a:t> </a:t>
            </a:r>
            <a:r>
              <a:rPr lang="it-IT" sz="2400" dirty="0" err="1"/>
              <a:t>including</a:t>
            </a:r>
            <a:r>
              <a:rPr lang="it-IT" sz="2400" dirty="0"/>
              <a:t> </a:t>
            </a:r>
            <a:r>
              <a:rPr lang="it-IT" sz="2400" dirty="0" err="1"/>
              <a:t>comedies</a:t>
            </a:r>
            <a:r>
              <a:rPr lang="it-IT" sz="2400" dirty="0"/>
              <a:t>, </a:t>
            </a:r>
            <a:r>
              <a:rPr lang="it-IT" sz="2400" dirty="0" err="1"/>
              <a:t>historical</a:t>
            </a:r>
            <a:r>
              <a:rPr lang="it-IT" sz="2400" dirty="0"/>
              <a:t> </a:t>
            </a:r>
            <a:r>
              <a:rPr lang="it-IT" sz="2400" dirty="0" err="1"/>
              <a:t>dramas</a:t>
            </a:r>
            <a:r>
              <a:rPr lang="it-IT" sz="2400" dirty="0"/>
              <a:t>, </a:t>
            </a:r>
            <a:r>
              <a:rPr lang="it-IT" sz="2400" dirty="0" err="1"/>
              <a:t>tragedies</a:t>
            </a:r>
            <a:r>
              <a:rPr lang="it-IT" sz="2400" dirty="0"/>
              <a:t> and romances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/>
              <a:t>A </a:t>
            </a:r>
            <a:r>
              <a:rPr lang="it-IT" sz="2400" dirty="0" err="1"/>
              <a:t>collection</a:t>
            </a:r>
            <a:r>
              <a:rPr lang="it-IT" sz="2400" dirty="0"/>
              <a:t> </a:t>
            </a:r>
            <a:r>
              <a:rPr lang="it-IT" sz="2400" dirty="0" err="1"/>
              <a:t>including</a:t>
            </a:r>
            <a:r>
              <a:rPr lang="it-IT" sz="2400" dirty="0"/>
              <a:t> 154 </a:t>
            </a:r>
            <a:r>
              <a:rPr lang="it-IT" sz="2400" dirty="0" err="1"/>
              <a:t>sonnets</a:t>
            </a:r>
            <a:r>
              <a:rPr lang="it-IT" sz="2400" dirty="0"/>
              <a:t>, </a:t>
            </a:r>
            <a:r>
              <a:rPr lang="it-IT" sz="2400" dirty="0" err="1"/>
              <a:t>chronologically</a:t>
            </a:r>
            <a:r>
              <a:rPr lang="it-IT" sz="2400" dirty="0"/>
              <a:t> </a:t>
            </a:r>
            <a:r>
              <a:rPr lang="it-IT" sz="2400" dirty="0" err="1"/>
              <a:t>divided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2 </a:t>
            </a:r>
            <a:r>
              <a:rPr lang="it-IT" sz="2400" dirty="0" err="1"/>
              <a:t>sections</a:t>
            </a:r>
            <a:endParaRPr lang="it-IT" sz="24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9F3C-9EB3-4B0B-AD7E-11112784D20C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74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0675" y="936703"/>
            <a:ext cx="6770647" cy="11151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Brief </a:t>
            </a:r>
            <a:r>
              <a:rPr lang="it-IT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r>
              <a:rPr lang="it-IT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Macbeth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Composed</a:t>
            </a:r>
            <a:r>
              <a:rPr lang="it-IT" dirty="0"/>
              <a:t> in 1606</a:t>
            </a:r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famous</a:t>
            </a:r>
            <a:r>
              <a:rPr lang="it-IT" dirty="0"/>
              <a:t> </a:t>
            </a:r>
            <a:r>
              <a:rPr lang="it-IT" dirty="0" err="1"/>
              <a:t>Shakespearean</a:t>
            </a:r>
            <a:r>
              <a:rPr lang="it-IT" dirty="0"/>
              <a:t> </a:t>
            </a:r>
            <a:r>
              <a:rPr lang="it-IT" dirty="0" err="1"/>
              <a:t>tragedies</a:t>
            </a:r>
            <a:endParaRPr lang="it-IT" dirty="0"/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shortest</a:t>
            </a:r>
            <a:r>
              <a:rPr lang="it-IT" dirty="0"/>
              <a:t> </a:t>
            </a:r>
            <a:r>
              <a:rPr lang="it-IT" dirty="0" err="1"/>
              <a:t>tragedy</a:t>
            </a:r>
            <a:r>
              <a:rPr lang="it-IT" dirty="0"/>
              <a:t> </a:t>
            </a:r>
            <a:r>
              <a:rPr lang="it-IT" dirty="0" err="1"/>
              <a:t>composed</a:t>
            </a:r>
            <a:r>
              <a:rPr lang="it-IT" dirty="0"/>
              <a:t> by Shakespeare</a:t>
            </a:r>
          </a:p>
          <a:p>
            <a:r>
              <a:rPr lang="it-IT" dirty="0"/>
              <a:t>The plot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simple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hides</a:t>
            </a:r>
            <a:r>
              <a:rPr lang="it-IT" dirty="0"/>
              <a:t> </a:t>
            </a:r>
            <a:r>
              <a:rPr lang="it-IT" dirty="0" err="1"/>
              <a:t>deep</a:t>
            </a:r>
            <a:r>
              <a:rPr lang="it-IT" dirty="0"/>
              <a:t> moral </a:t>
            </a:r>
            <a:r>
              <a:rPr lang="it-IT" dirty="0" err="1"/>
              <a:t>aspects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carefully</a:t>
            </a:r>
            <a:r>
              <a:rPr lang="it-IT" dirty="0"/>
              <a:t> </a:t>
            </a:r>
            <a:r>
              <a:rPr lang="it-IT" dirty="0" err="1"/>
              <a:t>analyzed</a:t>
            </a:r>
            <a:endParaRPr lang="it-IT" dirty="0"/>
          </a:p>
          <a:p>
            <a:r>
              <a:rPr lang="it-IT" dirty="0"/>
              <a:t>The play </a:t>
            </a:r>
            <a:r>
              <a:rPr lang="it-IT" dirty="0" err="1"/>
              <a:t>is</a:t>
            </a:r>
            <a:r>
              <a:rPr lang="it-IT" dirty="0"/>
              <a:t> set in Scotland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6C5D-3D98-4D7F-BE3E-22821A07C8C7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44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23831" y="959830"/>
            <a:ext cx="2544335" cy="10250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plot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/>
              <a:t>The play </a:t>
            </a:r>
            <a:r>
              <a:rPr lang="it-IT" dirty="0" err="1"/>
              <a:t>opens</a:t>
            </a:r>
            <a:r>
              <a:rPr lang="it-IT" dirty="0"/>
              <a:t> with the </a:t>
            </a:r>
            <a:r>
              <a:rPr lang="it-IT" dirty="0" err="1"/>
              <a:t>traitor</a:t>
            </a:r>
            <a:r>
              <a:rPr lang="it-IT" dirty="0"/>
              <a:t> </a:t>
            </a:r>
            <a:r>
              <a:rPr lang="it-IT" dirty="0" err="1"/>
              <a:t>thane</a:t>
            </a:r>
            <a:r>
              <a:rPr lang="it-IT" dirty="0"/>
              <a:t> of </a:t>
            </a:r>
            <a:r>
              <a:rPr lang="it-IT" dirty="0" err="1"/>
              <a:t>Cawdor</a:t>
            </a:r>
            <a:r>
              <a:rPr lang="it-IT" dirty="0"/>
              <a:t> </a:t>
            </a:r>
            <a:r>
              <a:rPr lang="it-IT" dirty="0" err="1"/>
              <a:t>failing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attempted</a:t>
            </a:r>
            <a:r>
              <a:rPr lang="it-IT" dirty="0"/>
              <a:t> </a:t>
            </a:r>
            <a:r>
              <a:rPr lang="it-IT" dirty="0" err="1"/>
              <a:t>invasion</a:t>
            </a:r>
            <a:r>
              <a:rPr lang="it-IT" dirty="0"/>
              <a:t> by the </a:t>
            </a:r>
            <a:r>
              <a:rPr lang="it-IT" dirty="0" err="1"/>
              <a:t>Norwegians</a:t>
            </a:r>
            <a:r>
              <a:rPr lang="it-IT" dirty="0"/>
              <a:t>. </a:t>
            </a:r>
            <a:r>
              <a:rPr lang="it-IT" dirty="0" err="1"/>
              <a:t>While</a:t>
            </a:r>
            <a:r>
              <a:rPr lang="it-IT" dirty="0"/>
              <a:t> </a:t>
            </a:r>
            <a:r>
              <a:rPr lang="it-IT" dirty="0" err="1"/>
              <a:t>returning</a:t>
            </a:r>
            <a:r>
              <a:rPr lang="it-IT" dirty="0"/>
              <a:t> from the </a:t>
            </a:r>
            <a:r>
              <a:rPr lang="it-IT" dirty="0" err="1"/>
              <a:t>battle</a:t>
            </a:r>
            <a:r>
              <a:rPr lang="it-IT" dirty="0"/>
              <a:t>, Macbeth and </a:t>
            </a:r>
            <a:r>
              <a:rPr lang="it-IT" dirty="0" err="1"/>
              <a:t>his</a:t>
            </a:r>
            <a:r>
              <a:rPr lang="it-IT" dirty="0"/>
              <a:t> friend Banquo </a:t>
            </a:r>
            <a:r>
              <a:rPr lang="it-IT" dirty="0" err="1"/>
              <a:t>meet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witches</a:t>
            </a:r>
            <a:r>
              <a:rPr lang="it-IT" dirty="0"/>
              <a:t>,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predict</a:t>
            </a:r>
            <a:r>
              <a:rPr lang="it-IT" dirty="0"/>
              <a:t> </a:t>
            </a:r>
            <a:r>
              <a:rPr lang="it-IT" dirty="0" err="1"/>
              <a:t>Macbeth’s</a:t>
            </a:r>
            <a:r>
              <a:rPr lang="it-IT" dirty="0"/>
              <a:t> fate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thane</a:t>
            </a:r>
            <a:r>
              <a:rPr lang="it-IT" dirty="0"/>
              <a:t> of </a:t>
            </a:r>
            <a:r>
              <a:rPr lang="it-IT" dirty="0" err="1"/>
              <a:t>Cawdor</a:t>
            </a:r>
            <a:r>
              <a:rPr lang="it-IT" dirty="0"/>
              <a:t>, and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say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Banquo’s</a:t>
            </a:r>
            <a:r>
              <a:rPr lang="it-IT" dirty="0"/>
              <a:t> </a:t>
            </a:r>
            <a:r>
              <a:rPr lang="it-IT" dirty="0" err="1"/>
              <a:t>sons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succeed</a:t>
            </a:r>
            <a:r>
              <a:rPr lang="it-IT" dirty="0"/>
              <a:t> to the </a:t>
            </a:r>
            <a:r>
              <a:rPr lang="it-IT" dirty="0" err="1"/>
              <a:t>throne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day</a:t>
            </a:r>
            <a:r>
              <a:rPr lang="it-IT" dirty="0"/>
              <a:t>. </a:t>
            </a:r>
            <a:r>
              <a:rPr lang="it-IT" dirty="0" err="1"/>
              <a:t>After</a:t>
            </a:r>
            <a:r>
              <a:rPr lang="it-IT" dirty="0"/>
              <a:t> the first </a:t>
            </a:r>
            <a:r>
              <a:rPr lang="it-IT" dirty="0" err="1"/>
              <a:t>prediction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Macbeth </a:t>
            </a:r>
            <a:r>
              <a:rPr lang="it-IT" dirty="0" err="1"/>
              <a:t>realizes</a:t>
            </a:r>
            <a:r>
              <a:rPr lang="it-IT" dirty="0"/>
              <a:t>, he </a:t>
            </a:r>
            <a:r>
              <a:rPr lang="it-IT" dirty="0" err="1"/>
              <a:t>carries</a:t>
            </a:r>
            <a:r>
              <a:rPr lang="it-IT" dirty="0"/>
              <a:t> out a </a:t>
            </a:r>
            <a:r>
              <a:rPr lang="it-IT" dirty="0" err="1"/>
              <a:t>plan</a:t>
            </a:r>
            <a:r>
              <a:rPr lang="it-IT" dirty="0"/>
              <a:t> to </a:t>
            </a:r>
            <a:r>
              <a:rPr lang="it-IT" dirty="0" err="1"/>
              <a:t>kill</a:t>
            </a:r>
            <a:r>
              <a:rPr lang="it-IT" dirty="0"/>
              <a:t> King Duncan with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wife</a:t>
            </a:r>
            <a:r>
              <a:rPr lang="it-IT" dirty="0"/>
              <a:t>, so </a:t>
            </a:r>
            <a:r>
              <a:rPr lang="it-IT" dirty="0" err="1"/>
              <a:t>as</a:t>
            </a:r>
            <a:r>
              <a:rPr lang="it-IT" dirty="0"/>
              <a:t> to </a:t>
            </a:r>
            <a:r>
              <a:rPr lang="it-IT" dirty="0" err="1"/>
              <a:t>become</a:t>
            </a:r>
            <a:r>
              <a:rPr lang="it-IT" dirty="0"/>
              <a:t> the new </a:t>
            </a:r>
            <a:r>
              <a:rPr lang="it-IT" dirty="0" err="1"/>
              <a:t>king</a:t>
            </a:r>
            <a:r>
              <a:rPr lang="it-IT" dirty="0"/>
              <a:t>. Duncan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murdered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Macduff (</a:t>
            </a:r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Scottish</a:t>
            </a:r>
            <a:r>
              <a:rPr lang="it-IT" dirty="0"/>
              <a:t> </a:t>
            </a:r>
            <a:r>
              <a:rPr lang="it-IT" dirty="0" err="1"/>
              <a:t>thane</a:t>
            </a:r>
            <a:r>
              <a:rPr lang="it-IT" dirty="0"/>
              <a:t>) and Banquo </a:t>
            </a:r>
            <a:r>
              <a:rPr lang="it-IT" dirty="0" err="1"/>
              <a:t>suspect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. </a:t>
            </a:r>
            <a:r>
              <a:rPr lang="it-IT" dirty="0" err="1"/>
              <a:t>Later</a:t>
            </a:r>
            <a:r>
              <a:rPr lang="it-IT" dirty="0"/>
              <a:t>, </a:t>
            </a:r>
            <a:r>
              <a:rPr lang="it-IT" dirty="0" err="1"/>
              <a:t>since</a:t>
            </a:r>
            <a:r>
              <a:rPr lang="it-IT" dirty="0"/>
              <a:t> Macbeth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worried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of the </a:t>
            </a:r>
            <a:r>
              <a:rPr lang="it-IT" dirty="0" err="1"/>
              <a:t>prediction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Banquo’s</a:t>
            </a:r>
            <a:r>
              <a:rPr lang="it-IT" dirty="0"/>
              <a:t> </a:t>
            </a:r>
            <a:r>
              <a:rPr lang="it-IT" dirty="0" err="1"/>
              <a:t>sons</a:t>
            </a:r>
            <a:r>
              <a:rPr lang="it-IT" dirty="0"/>
              <a:t>, he </a:t>
            </a:r>
            <a:r>
              <a:rPr lang="it-IT" dirty="0" err="1"/>
              <a:t>sends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hired</a:t>
            </a:r>
            <a:r>
              <a:rPr lang="it-IT" dirty="0"/>
              <a:t> </a:t>
            </a:r>
            <a:r>
              <a:rPr lang="it-IT" dirty="0" err="1"/>
              <a:t>assassins</a:t>
            </a:r>
            <a:r>
              <a:rPr lang="it-IT" dirty="0"/>
              <a:t> to </a:t>
            </a:r>
            <a:r>
              <a:rPr lang="it-IT" dirty="0" err="1"/>
              <a:t>kill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 and </a:t>
            </a:r>
            <a:r>
              <a:rPr lang="it-IT" dirty="0" err="1"/>
              <a:t>his</a:t>
            </a:r>
            <a:r>
              <a:rPr lang="it-IT" dirty="0"/>
              <a:t> son, </a:t>
            </a:r>
            <a:r>
              <a:rPr lang="it-IT" dirty="0" err="1"/>
              <a:t>Fleance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the last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manages</a:t>
            </a:r>
            <a:r>
              <a:rPr lang="it-IT" dirty="0"/>
              <a:t> to </a:t>
            </a:r>
            <a:r>
              <a:rPr lang="it-IT" dirty="0" err="1"/>
              <a:t>run</a:t>
            </a:r>
            <a:r>
              <a:rPr lang="it-IT" dirty="0"/>
              <a:t> </a:t>
            </a:r>
            <a:r>
              <a:rPr lang="it-IT" dirty="0" err="1"/>
              <a:t>away</a:t>
            </a:r>
            <a:r>
              <a:rPr lang="it-IT" dirty="0"/>
              <a:t>. Macbeth </a:t>
            </a:r>
            <a:r>
              <a:rPr lang="it-IT" dirty="0" err="1"/>
              <a:t>meets</a:t>
            </a:r>
            <a:r>
              <a:rPr lang="it-IT" dirty="0"/>
              <a:t> the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witches</a:t>
            </a:r>
            <a:r>
              <a:rPr lang="it-IT" dirty="0"/>
              <a:t> </a:t>
            </a:r>
            <a:r>
              <a:rPr lang="it-IT" dirty="0" err="1"/>
              <a:t>again</a:t>
            </a:r>
            <a:r>
              <a:rPr lang="it-IT" dirty="0"/>
              <a:t>.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warn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 to </a:t>
            </a:r>
            <a:r>
              <a:rPr lang="it-IT" dirty="0" err="1"/>
              <a:t>beware</a:t>
            </a:r>
            <a:r>
              <a:rPr lang="it-IT" dirty="0"/>
              <a:t> of Macduff and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say</a:t>
            </a:r>
            <a:r>
              <a:rPr lang="it-IT" dirty="0"/>
              <a:t> he </a:t>
            </a:r>
            <a:r>
              <a:rPr lang="it-IT" dirty="0" err="1"/>
              <a:t>will</a:t>
            </a:r>
            <a:r>
              <a:rPr lang="it-IT" dirty="0"/>
              <a:t> die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Birnam</a:t>
            </a:r>
            <a:r>
              <a:rPr lang="it-IT" dirty="0"/>
              <a:t> Wood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move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. In the last </a:t>
            </a:r>
            <a:r>
              <a:rPr lang="it-IT" dirty="0" err="1"/>
              <a:t>act</a:t>
            </a:r>
            <a:r>
              <a:rPr lang="it-IT" dirty="0"/>
              <a:t> Malcolm (</a:t>
            </a:r>
            <a:r>
              <a:rPr lang="it-IT" dirty="0" err="1"/>
              <a:t>Duncan’s</a:t>
            </a:r>
            <a:r>
              <a:rPr lang="it-IT" dirty="0"/>
              <a:t> son) </a:t>
            </a:r>
            <a:r>
              <a:rPr lang="it-IT" dirty="0" err="1"/>
              <a:t>marches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Scotland with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army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Macbeth, </a:t>
            </a:r>
            <a:r>
              <a:rPr lang="it-IT" dirty="0" err="1"/>
              <a:t>hiding</a:t>
            </a:r>
            <a:r>
              <a:rPr lang="it-IT" dirty="0"/>
              <a:t> </a:t>
            </a:r>
            <a:r>
              <a:rPr lang="it-IT" dirty="0" err="1"/>
              <a:t>behind</a:t>
            </a:r>
            <a:r>
              <a:rPr lang="it-IT" dirty="0"/>
              <a:t> </a:t>
            </a:r>
            <a:r>
              <a:rPr lang="it-IT" dirty="0" err="1"/>
              <a:t>cut</a:t>
            </a:r>
            <a:r>
              <a:rPr lang="it-IT" dirty="0"/>
              <a:t> </a:t>
            </a:r>
            <a:r>
              <a:rPr lang="it-IT" dirty="0" err="1"/>
              <a:t>branches</a:t>
            </a:r>
            <a:r>
              <a:rPr lang="it-IT" dirty="0"/>
              <a:t> from </a:t>
            </a:r>
            <a:r>
              <a:rPr lang="it-IT" dirty="0" err="1"/>
              <a:t>Birnam</a:t>
            </a:r>
            <a:r>
              <a:rPr lang="it-IT" dirty="0"/>
              <a:t> Wood: the last </a:t>
            </a:r>
            <a:r>
              <a:rPr lang="it-IT" dirty="0" err="1"/>
              <a:t>prediction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realized</a:t>
            </a:r>
            <a:r>
              <a:rPr lang="it-IT" dirty="0"/>
              <a:t>. Here Macbeth,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become</a:t>
            </a:r>
            <a:r>
              <a:rPr lang="it-IT" dirty="0"/>
              <a:t> </a:t>
            </a:r>
            <a:r>
              <a:rPr lang="it-IT" dirty="0" err="1"/>
              <a:t>crazy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the </a:t>
            </a:r>
            <a:r>
              <a:rPr lang="it-IT" dirty="0" err="1"/>
              <a:t>king’s</a:t>
            </a:r>
            <a:r>
              <a:rPr lang="it-IT" dirty="0"/>
              <a:t> </a:t>
            </a:r>
            <a:r>
              <a:rPr lang="it-IT" dirty="0" err="1"/>
              <a:t>assassination</a:t>
            </a:r>
            <a:r>
              <a:rPr lang="it-IT" dirty="0"/>
              <a:t>,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killed</a:t>
            </a:r>
            <a:r>
              <a:rPr lang="it-IT" dirty="0"/>
              <a:t> by Macduff.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B90A-1EBD-4598-A33F-9F7E3371C983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21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1643" y="880947"/>
            <a:ext cx="8188712" cy="120433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 </a:t>
            </a:r>
            <a:r>
              <a:rPr lang="it-IT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features</a:t>
            </a:r>
            <a:r>
              <a:rPr lang="it-IT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it-IT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Shakespearean</a:t>
            </a:r>
            <a:r>
              <a:rPr lang="it-IT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world </a:t>
            </a:r>
            <a:r>
              <a:rPr lang="it-IT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reflected</a:t>
            </a:r>
            <a:r>
              <a:rPr lang="it-IT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Macbeth: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character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b="1" dirty="0" err="1"/>
              <a:t>fatal</a:t>
            </a:r>
            <a:r>
              <a:rPr lang="it-IT" dirty="0"/>
              <a:t> </a:t>
            </a:r>
            <a:r>
              <a:rPr lang="it-IT" b="1" dirty="0" err="1"/>
              <a:t>flaw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leads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 to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downfall</a:t>
            </a:r>
            <a:endParaRPr lang="it-IT" dirty="0"/>
          </a:p>
          <a:p>
            <a:r>
              <a:rPr lang="it-IT" dirty="0"/>
              <a:t>The </a:t>
            </a:r>
            <a:r>
              <a:rPr lang="it-IT" b="1" dirty="0" err="1"/>
              <a:t>hero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person</a:t>
            </a:r>
            <a:r>
              <a:rPr lang="it-IT" dirty="0"/>
              <a:t> of </a:t>
            </a:r>
            <a:r>
              <a:rPr lang="it-IT" b="1" dirty="0" err="1"/>
              <a:t>good</a:t>
            </a:r>
            <a:r>
              <a:rPr lang="it-IT" dirty="0"/>
              <a:t> </a:t>
            </a:r>
            <a:r>
              <a:rPr lang="it-IT" b="1" dirty="0" err="1"/>
              <a:t>character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b="1" dirty="0" err="1"/>
              <a:t>beginning</a:t>
            </a:r>
            <a:endParaRPr lang="it-IT" b="1" dirty="0"/>
          </a:p>
          <a:p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 </a:t>
            </a:r>
            <a:r>
              <a:rPr lang="it-IT" dirty="0" err="1"/>
              <a:t>villain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stands</a:t>
            </a:r>
            <a:r>
              <a:rPr lang="it-IT" dirty="0"/>
              <a:t> </a:t>
            </a:r>
            <a:r>
              <a:rPr lang="it-IT" dirty="0" err="1"/>
              <a:t>againts</a:t>
            </a:r>
            <a:r>
              <a:rPr lang="it-IT" dirty="0"/>
              <a:t> the </a:t>
            </a:r>
            <a:r>
              <a:rPr lang="it-IT" dirty="0" err="1"/>
              <a:t>hero</a:t>
            </a:r>
            <a:r>
              <a:rPr lang="it-IT" dirty="0"/>
              <a:t>, the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anthagonist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Macbeth </a:t>
            </a:r>
            <a:r>
              <a:rPr lang="it-IT" dirty="0" err="1"/>
              <a:t>himslef</a:t>
            </a:r>
            <a:r>
              <a:rPr lang="it-IT" dirty="0"/>
              <a:t>, </a:t>
            </a:r>
            <a:r>
              <a:rPr lang="it-IT" dirty="0" err="1"/>
              <a:t>who’s</a:t>
            </a:r>
            <a:r>
              <a:rPr lang="it-IT" dirty="0"/>
              <a:t> </a:t>
            </a:r>
            <a:r>
              <a:rPr lang="it-IT" b="1" dirty="0" err="1"/>
              <a:t>not</a:t>
            </a:r>
            <a:r>
              <a:rPr lang="it-IT" dirty="0"/>
              <a:t> </a:t>
            </a:r>
            <a:r>
              <a:rPr lang="it-IT" b="1" dirty="0" err="1"/>
              <a:t>able</a:t>
            </a:r>
            <a:r>
              <a:rPr lang="it-IT" dirty="0"/>
              <a:t> </a:t>
            </a:r>
            <a:r>
              <a:rPr lang="it-IT" b="1" dirty="0"/>
              <a:t>to</a:t>
            </a:r>
            <a:r>
              <a:rPr lang="it-IT" dirty="0"/>
              <a:t> </a:t>
            </a:r>
            <a:r>
              <a:rPr lang="it-IT" b="1" dirty="0"/>
              <a:t>control</a:t>
            </a:r>
            <a:r>
              <a:rPr lang="it-IT" dirty="0"/>
              <a:t> </a:t>
            </a:r>
            <a:r>
              <a:rPr lang="it-IT" b="1" dirty="0" err="1"/>
              <a:t>himself</a:t>
            </a:r>
            <a:endParaRPr lang="it-IT" b="1" dirty="0"/>
          </a:p>
          <a:p>
            <a:r>
              <a:rPr lang="it-IT" dirty="0"/>
              <a:t>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character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influenced</a:t>
            </a:r>
            <a:r>
              <a:rPr lang="it-IT" dirty="0"/>
              <a:t> by an </a:t>
            </a:r>
            <a:r>
              <a:rPr lang="it-IT" b="1" dirty="0" err="1"/>
              <a:t>external</a:t>
            </a:r>
            <a:r>
              <a:rPr lang="it-IT" dirty="0"/>
              <a:t> </a:t>
            </a:r>
            <a:r>
              <a:rPr lang="it-IT" b="1" dirty="0"/>
              <a:t>pressure</a:t>
            </a:r>
            <a:r>
              <a:rPr lang="it-IT" dirty="0"/>
              <a:t> (Lady Macbeth)</a:t>
            </a:r>
          </a:p>
          <a:p>
            <a:r>
              <a:rPr lang="it-IT" dirty="0"/>
              <a:t>The </a:t>
            </a:r>
            <a:r>
              <a:rPr lang="it-IT" dirty="0" err="1"/>
              <a:t>tragedy</a:t>
            </a:r>
            <a:r>
              <a:rPr lang="it-IT" dirty="0"/>
              <a:t> </a:t>
            </a:r>
            <a:r>
              <a:rPr lang="it-IT" b="1" dirty="0" err="1"/>
              <a:t>begins</a:t>
            </a:r>
            <a:r>
              <a:rPr lang="it-IT" b="1" dirty="0"/>
              <a:t> in an </a:t>
            </a:r>
            <a:r>
              <a:rPr lang="it-IT" b="1" dirty="0" err="1"/>
              <a:t>ordered</a:t>
            </a:r>
            <a:r>
              <a:rPr lang="it-IT" b="1" dirty="0"/>
              <a:t> world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end with </a:t>
            </a:r>
            <a:r>
              <a:rPr lang="it-IT" b="1" dirty="0" err="1"/>
              <a:t>chaos</a:t>
            </a:r>
            <a:endParaRPr lang="it-IT" b="1" dirty="0"/>
          </a:p>
          <a:p>
            <a:r>
              <a:rPr lang="it-IT" b="1" dirty="0"/>
              <a:t>The</a:t>
            </a:r>
            <a:r>
              <a:rPr lang="it-IT" dirty="0"/>
              <a:t> </a:t>
            </a:r>
            <a:r>
              <a:rPr lang="it-IT" b="1" dirty="0" err="1"/>
              <a:t>enviroment</a:t>
            </a:r>
            <a:r>
              <a:rPr lang="it-IT" dirty="0"/>
              <a:t> </a:t>
            </a:r>
            <a:r>
              <a:rPr lang="it-IT" b="1" dirty="0" err="1"/>
              <a:t>reflects</a:t>
            </a:r>
            <a:r>
              <a:rPr lang="it-IT" dirty="0"/>
              <a:t> </a:t>
            </a:r>
            <a:r>
              <a:rPr lang="it-IT" b="1" dirty="0"/>
              <a:t>the</a:t>
            </a:r>
            <a:r>
              <a:rPr lang="it-IT" dirty="0"/>
              <a:t> </a:t>
            </a:r>
            <a:r>
              <a:rPr lang="it-IT" b="1" dirty="0" err="1"/>
              <a:t>psychological</a:t>
            </a:r>
            <a:r>
              <a:rPr lang="it-IT" dirty="0"/>
              <a:t> </a:t>
            </a:r>
            <a:r>
              <a:rPr lang="it-IT" b="1" dirty="0" err="1"/>
              <a:t>changes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play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29F4-4FB3-4823-92D9-BE90E8C7EC24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Simone </a:t>
            </a:r>
            <a:r>
              <a:rPr lang="it-IT" dirty="0" err="1"/>
              <a:t>Formentin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833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8573" y="1014761"/>
            <a:ext cx="3614852" cy="102591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Main</a:t>
            </a:r>
            <a:r>
              <a:rPr lang="it-IT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topics</a:t>
            </a:r>
            <a:r>
              <a:rPr lang="it-IT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Ambition</a:t>
            </a:r>
            <a:endParaRPr lang="it-IT" sz="2800" dirty="0"/>
          </a:p>
          <a:p>
            <a:r>
              <a:rPr lang="it-IT" sz="2800" dirty="0" err="1"/>
              <a:t>Lust</a:t>
            </a:r>
            <a:r>
              <a:rPr lang="it-IT" sz="2800" dirty="0"/>
              <a:t> for </a:t>
            </a:r>
            <a:r>
              <a:rPr lang="it-IT" sz="2800" dirty="0" err="1"/>
              <a:t>power</a:t>
            </a:r>
            <a:endParaRPr lang="it-IT" sz="2800" dirty="0"/>
          </a:p>
          <a:p>
            <a:r>
              <a:rPr lang="it-IT" sz="2800" dirty="0"/>
              <a:t>Regicide</a:t>
            </a:r>
          </a:p>
          <a:p>
            <a:r>
              <a:rPr lang="it-IT" sz="2800" dirty="0"/>
              <a:t>The </a:t>
            </a:r>
            <a:r>
              <a:rPr lang="it-IT" sz="2800" dirty="0" err="1"/>
              <a:t>reversal</a:t>
            </a:r>
            <a:r>
              <a:rPr lang="it-IT" sz="2800" dirty="0"/>
              <a:t> of </a:t>
            </a:r>
            <a:r>
              <a:rPr lang="it-IT" sz="2800" dirty="0" err="1"/>
              <a:t>values</a:t>
            </a:r>
            <a:endParaRPr lang="it-IT" sz="2800" dirty="0"/>
          </a:p>
          <a:p>
            <a:r>
              <a:rPr lang="it-IT" sz="2800" dirty="0"/>
              <a:t>Time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725" y="2846071"/>
            <a:ext cx="4079235" cy="2720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1E8-8F6F-4810-9639-D4FFDFA3FB80}" type="datetime1">
              <a:rPr lang="it-IT" smtClean="0"/>
              <a:t>19/03/2019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Simone </a:t>
            </a:r>
            <a:r>
              <a:rPr lang="it-IT" dirty="0" err="1"/>
              <a:t>Formentin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15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36588" y="981307"/>
            <a:ext cx="4718822" cy="110396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err="1"/>
              <a:t>Main</a:t>
            </a:r>
            <a:r>
              <a:rPr lang="it-IT" b="1" dirty="0"/>
              <a:t> </a:t>
            </a:r>
            <a:r>
              <a:rPr lang="it-IT" b="1" dirty="0" err="1"/>
              <a:t>characters</a:t>
            </a:r>
            <a:r>
              <a:rPr lang="it-IT" b="1" dirty="0"/>
              <a:t>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/>
              <a:t>Macbeth</a:t>
            </a:r>
            <a:r>
              <a:rPr lang="it-IT" dirty="0"/>
              <a:t>, </a:t>
            </a:r>
            <a:r>
              <a:rPr lang="it-IT" dirty="0" err="1"/>
              <a:t>Thane</a:t>
            </a:r>
            <a:r>
              <a:rPr lang="it-IT" dirty="0"/>
              <a:t> of </a:t>
            </a:r>
            <a:r>
              <a:rPr lang="it-IT" dirty="0" err="1"/>
              <a:t>Glamis</a:t>
            </a:r>
            <a:r>
              <a:rPr lang="it-IT" dirty="0"/>
              <a:t>, </a:t>
            </a:r>
            <a:r>
              <a:rPr lang="it-IT" dirty="0" err="1"/>
              <a:t>later</a:t>
            </a:r>
            <a:r>
              <a:rPr lang="it-IT" dirty="0"/>
              <a:t> of </a:t>
            </a:r>
            <a:r>
              <a:rPr lang="it-IT" dirty="0" err="1"/>
              <a:t>Cawdor</a:t>
            </a:r>
            <a:r>
              <a:rPr lang="it-IT" dirty="0"/>
              <a:t>, </a:t>
            </a:r>
            <a:r>
              <a:rPr lang="it-IT" dirty="0" err="1"/>
              <a:t>later</a:t>
            </a:r>
            <a:r>
              <a:rPr lang="it-IT" dirty="0"/>
              <a:t> King of Scotland: </a:t>
            </a:r>
            <a:r>
              <a:rPr lang="it-IT" dirty="0" err="1"/>
              <a:t>he’s</a:t>
            </a:r>
            <a:r>
              <a:rPr lang="it-IT" dirty="0"/>
              <a:t> a brave </a:t>
            </a:r>
            <a:r>
              <a:rPr lang="it-IT" dirty="0" err="1"/>
              <a:t>soldier</a:t>
            </a:r>
            <a:r>
              <a:rPr lang="it-IT" dirty="0"/>
              <a:t> and </a:t>
            </a:r>
            <a:r>
              <a:rPr lang="it-IT" dirty="0" err="1"/>
              <a:t>nobleman</a:t>
            </a:r>
            <a:r>
              <a:rPr lang="it-IT" dirty="0"/>
              <a:t>, </a:t>
            </a:r>
            <a:r>
              <a:rPr lang="it-IT" dirty="0" err="1"/>
              <a:t>he’s</a:t>
            </a:r>
            <a:r>
              <a:rPr lang="it-IT" dirty="0"/>
              <a:t> </a:t>
            </a:r>
            <a:r>
              <a:rPr lang="it-IT" dirty="0" err="1"/>
              <a:t>ambitious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humane</a:t>
            </a:r>
            <a:r>
              <a:rPr lang="it-IT" dirty="0"/>
              <a:t> and </a:t>
            </a:r>
            <a:r>
              <a:rPr lang="it-IT" dirty="0" err="1"/>
              <a:t>noble</a:t>
            </a:r>
            <a:r>
              <a:rPr lang="it-IT" dirty="0"/>
              <a:t> in </a:t>
            </a:r>
            <a:r>
              <a:rPr lang="it-IT" dirty="0" err="1"/>
              <a:t>mind</a:t>
            </a:r>
            <a:endParaRPr lang="it-IT" dirty="0"/>
          </a:p>
          <a:p>
            <a:r>
              <a:rPr lang="it-IT" b="1" dirty="0"/>
              <a:t>Lady</a:t>
            </a:r>
            <a:r>
              <a:rPr lang="it-IT" dirty="0"/>
              <a:t> </a:t>
            </a:r>
            <a:r>
              <a:rPr lang="it-IT" b="1" dirty="0"/>
              <a:t>Macbeth</a:t>
            </a:r>
            <a:r>
              <a:rPr lang="it-IT" dirty="0"/>
              <a:t>: </a:t>
            </a:r>
            <a:r>
              <a:rPr lang="it-IT" dirty="0" err="1"/>
              <a:t>Macbeth’s</a:t>
            </a:r>
            <a:r>
              <a:rPr lang="it-IT" dirty="0"/>
              <a:t> </a:t>
            </a:r>
            <a:r>
              <a:rPr lang="it-IT" dirty="0" err="1"/>
              <a:t>wife</a:t>
            </a:r>
            <a:r>
              <a:rPr lang="it-IT" dirty="0"/>
              <a:t>, an </a:t>
            </a:r>
            <a:r>
              <a:rPr lang="it-IT" dirty="0" err="1"/>
              <a:t>ambitious</a:t>
            </a:r>
            <a:r>
              <a:rPr lang="it-IT" dirty="0"/>
              <a:t> and </a:t>
            </a:r>
            <a:r>
              <a:rPr lang="it-IT" dirty="0" err="1"/>
              <a:t>cruel</a:t>
            </a:r>
            <a:r>
              <a:rPr lang="it-IT" dirty="0"/>
              <a:t> woman.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urges</a:t>
            </a:r>
            <a:r>
              <a:rPr lang="it-IT" dirty="0"/>
              <a:t>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husband</a:t>
            </a:r>
            <a:r>
              <a:rPr lang="it-IT" dirty="0"/>
              <a:t> to </a:t>
            </a:r>
            <a:r>
              <a:rPr lang="it-IT" dirty="0" err="1"/>
              <a:t>kill</a:t>
            </a:r>
            <a:r>
              <a:rPr lang="it-IT" dirty="0"/>
              <a:t> Duncan, the King</a:t>
            </a:r>
          </a:p>
          <a:p>
            <a:r>
              <a:rPr lang="it-IT" b="1" dirty="0"/>
              <a:t>Duncan</a:t>
            </a:r>
            <a:r>
              <a:rPr lang="it-IT" dirty="0"/>
              <a:t>: The </a:t>
            </a:r>
            <a:r>
              <a:rPr lang="it-IT" dirty="0" err="1"/>
              <a:t>magnanimous</a:t>
            </a:r>
            <a:r>
              <a:rPr lang="it-IT" dirty="0"/>
              <a:t> and </a:t>
            </a:r>
            <a:r>
              <a:rPr lang="it-IT" dirty="0" err="1"/>
              <a:t>benevolent</a:t>
            </a:r>
            <a:r>
              <a:rPr lang="it-IT" dirty="0"/>
              <a:t> King of Scotland </a:t>
            </a:r>
          </a:p>
          <a:p>
            <a:r>
              <a:rPr lang="it-IT" b="1" dirty="0"/>
              <a:t>The</a:t>
            </a:r>
            <a:r>
              <a:rPr lang="it-IT" dirty="0"/>
              <a:t> </a:t>
            </a:r>
            <a:r>
              <a:rPr lang="it-IT" b="1" dirty="0"/>
              <a:t>Three</a:t>
            </a:r>
            <a:r>
              <a:rPr lang="it-IT" dirty="0"/>
              <a:t> </a:t>
            </a:r>
            <a:r>
              <a:rPr lang="it-IT" b="1" dirty="0" err="1"/>
              <a:t>Witches</a:t>
            </a:r>
            <a:r>
              <a:rPr lang="it-IT" dirty="0"/>
              <a:t>: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predict</a:t>
            </a:r>
            <a:r>
              <a:rPr lang="it-IT" dirty="0"/>
              <a:t> </a:t>
            </a:r>
            <a:r>
              <a:rPr lang="it-IT" dirty="0" err="1"/>
              <a:t>Macbeth’s</a:t>
            </a:r>
            <a:r>
              <a:rPr lang="it-IT" dirty="0"/>
              <a:t> </a:t>
            </a:r>
            <a:r>
              <a:rPr lang="it-IT" dirty="0" err="1"/>
              <a:t>apparently</a:t>
            </a:r>
            <a:r>
              <a:rPr lang="it-IT" dirty="0"/>
              <a:t> </a:t>
            </a:r>
            <a:r>
              <a:rPr lang="it-IT" dirty="0" err="1"/>
              <a:t>lucky</a:t>
            </a:r>
            <a:r>
              <a:rPr lang="it-IT" dirty="0"/>
              <a:t> fate</a:t>
            </a:r>
          </a:p>
          <a:p>
            <a:r>
              <a:rPr lang="it-IT" b="1" dirty="0"/>
              <a:t>Malcolm</a:t>
            </a:r>
            <a:r>
              <a:rPr lang="it-IT" dirty="0"/>
              <a:t> and </a:t>
            </a:r>
            <a:r>
              <a:rPr lang="it-IT" b="1" dirty="0"/>
              <a:t>Donalbain</a:t>
            </a:r>
            <a:r>
              <a:rPr lang="it-IT" dirty="0"/>
              <a:t>: King </a:t>
            </a:r>
            <a:r>
              <a:rPr lang="it-IT" dirty="0" err="1"/>
              <a:t>Duncan’s</a:t>
            </a:r>
            <a:r>
              <a:rPr lang="it-IT" dirty="0"/>
              <a:t> </a:t>
            </a:r>
            <a:r>
              <a:rPr lang="it-IT" dirty="0" err="1"/>
              <a:t>sons</a:t>
            </a:r>
            <a:endParaRPr lang="it-IT" dirty="0"/>
          </a:p>
          <a:p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b="1" dirty="0" err="1"/>
              <a:t>other</a:t>
            </a:r>
            <a:r>
              <a:rPr lang="it-IT" dirty="0"/>
              <a:t> </a:t>
            </a:r>
            <a:r>
              <a:rPr lang="it-IT" b="1" dirty="0" err="1"/>
              <a:t>thanes</a:t>
            </a:r>
            <a:r>
              <a:rPr lang="it-IT" dirty="0"/>
              <a:t> of Scotland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E1E4-3B7F-4BD7-953E-C1BE08A7A605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6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57086" y="1037063"/>
            <a:ext cx="5677827" cy="100360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b="1" dirty="0" err="1"/>
              <a:t>Emblematic</a:t>
            </a:r>
            <a:r>
              <a:rPr lang="it-IT" b="1" dirty="0"/>
              <a:t> </a:t>
            </a:r>
            <a:r>
              <a:rPr lang="it-IT" b="1" dirty="0" err="1"/>
              <a:t>quotation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21875" y="2646827"/>
            <a:ext cx="7789634" cy="1564346"/>
          </a:xfrm>
          <a:ln w="285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“ I have no spur to prick the sides of my intent, but only vaulting ambition, which </a:t>
            </a:r>
            <a:r>
              <a:rPr lang="en-US" sz="3200" dirty="0" err="1"/>
              <a:t>o'erleaps</a:t>
            </a:r>
            <a:r>
              <a:rPr lang="en-US" sz="3200" dirty="0"/>
              <a:t> itself and falls on </a:t>
            </a:r>
            <a:r>
              <a:rPr lang="en-US" sz="3200" dirty="0" err="1"/>
              <a:t>th</a:t>
            </a:r>
            <a:r>
              <a:rPr lang="en-US" sz="3200" dirty="0"/>
              <a:t>' other.”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32849" y="4371278"/>
            <a:ext cx="8630581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it-IT" sz="3200" dirty="0">
                <a:solidFill>
                  <a:schemeClr val="dk1"/>
                </a:solidFill>
              </a:rPr>
              <a:t>«Io non ho altro sprone da cacciare nei fianchi al mio proposito se non l’ambizione che volteggiando eccede nel balzo e cade dall’altra parte» 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FC4-BA19-40FB-A4B1-865CBD6BB1F2}" type="datetime1">
              <a:rPr lang="it-IT" smtClean="0"/>
              <a:t>19/03/2019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995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11090" y="970982"/>
            <a:ext cx="7569818" cy="10139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dirty="0" err="1"/>
              <a:t>About</a:t>
            </a:r>
            <a:r>
              <a:rPr lang="it-IT" b="1" dirty="0"/>
              <a:t> the </a:t>
            </a:r>
            <a:r>
              <a:rPr lang="it-IT" b="1" dirty="0" err="1"/>
              <a:t>emblematic</a:t>
            </a:r>
            <a:r>
              <a:rPr lang="it-IT" b="1" dirty="0"/>
              <a:t> </a:t>
            </a:r>
            <a:r>
              <a:rPr lang="it-IT" b="1" dirty="0" err="1"/>
              <a:t>quotation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397512"/>
            <a:ext cx="9601196" cy="37579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/>
              <a:t>The </a:t>
            </a:r>
            <a:r>
              <a:rPr lang="it-IT" sz="1800" dirty="0" err="1"/>
              <a:t>quotation</a:t>
            </a:r>
            <a:r>
              <a:rPr lang="it-IT" sz="1800" dirty="0"/>
              <a:t> </a:t>
            </a:r>
            <a:r>
              <a:rPr lang="it-IT" sz="1800" dirty="0" err="1"/>
              <a:t>belongs</a:t>
            </a:r>
            <a:r>
              <a:rPr lang="it-IT" sz="1800" dirty="0"/>
              <a:t> to </a:t>
            </a:r>
            <a:r>
              <a:rPr lang="it-IT" sz="1800" dirty="0" err="1"/>
              <a:t>Act</a:t>
            </a:r>
            <a:r>
              <a:rPr lang="it-IT" sz="1800" dirty="0"/>
              <a:t> I, scene VII. </a:t>
            </a:r>
          </a:p>
          <a:p>
            <a:pPr marL="0" indent="0" algn="just">
              <a:buNone/>
            </a:pPr>
            <a:r>
              <a:rPr lang="it-IT" sz="1800" dirty="0"/>
              <a:t>I </a:t>
            </a:r>
            <a:r>
              <a:rPr lang="it-IT" sz="1800" dirty="0" err="1"/>
              <a:t>consider</a:t>
            </a:r>
            <a:r>
              <a:rPr lang="it-IT" sz="1800" dirty="0"/>
              <a:t> </a:t>
            </a:r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emblematic</a:t>
            </a:r>
            <a:r>
              <a:rPr lang="it-IT" sz="1800" dirty="0"/>
              <a:t> </a:t>
            </a:r>
            <a:r>
              <a:rPr lang="it-IT" sz="1800" dirty="0" err="1"/>
              <a:t>because</a:t>
            </a:r>
            <a:r>
              <a:rPr lang="it-IT" sz="1800" dirty="0"/>
              <a:t> </a:t>
            </a:r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sums</a:t>
            </a:r>
            <a:r>
              <a:rPr lang="it-IT" sz="1800" dirty="0"/>
              <a:t> up the </a:t>
            </a:r>
            <a:r>
              <a:rPr lang="it-IT" sz="1800" dirty="0" err="1"/>
              <a:t>Macbeth’s</a:t>
            </a:r>
            <a:r>
              <a:rPr lang="it-IT" sz="1800" dirty="0"/>
              <a:t> </a:t>
            </a:r>
            <a:r>
              <a:rPr lang="it-IT" sz="1800" dirty="0" err="1"/>
              <a:t>doubt</a:t>
            </a:r>
            <a:r>
              <a:rPr lang="it-IT" sz="1800" dirty="0"/>
              <a:t> </a:t>
            </a:r>
            <a:r>
              <a:rPr lang="it-IT" sz="1800" dirty="0" err="1"/>
              <a:t>during</a:t>
            </a:r>
            <a:r>
              <a:rPr lang="it-IT" sz="1800" dirty="0"/>
              <a:t> the </a:t>
            </a:r>
            <a:r>
              <a:rPr lang="it-IT" sz="1800" dirty="0" err="1"/>
              <a:t>most</a:t>
            </a:r>
            <a:r>
              <a:rPr lang="it-IT" sz="1800" dirty="0"/>
              <a:t> </a:t>
            </a:r>
            <a:r>
              <a:rPr lang="it-IT" sz="1800" dirty="0" err="1"/>
              <a:t>important</a:t>
            </a:r>
            <a:r>
              <a:rPr lang="it-IT" sz="1800" dirty="0"/>
              <a:t> moment of the </a:t>
            </a:r>
            <a:r>
              <a:rPr lang="it-IT" sz="1800" dirty="0" err="1"/>
              <a:t>entire</a:t>
            </a:r>
            <a:r>
              <a:rPr lang="it-IT" sz="1800" dirty="0"/>
              <a:t> play. </a:t>
            </a:r>
            <a:r>
              <a:rPr lang="it-IT" sz="1800" dirty="0" err="1"/>
              <a:t>Indeed</a:t>
            </a:r>
            <a:r>
              <a:rPr lang="it-IT" sz="1800" dirty="0"/>
              <a:t>, </a:t>
            </a:r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part of the </a:t>
            </a:r>
            <a:r>
              <a:rPr lang="it-IT" sz="1800" dirty="0" err="1"/>
              <a:t>monologue</a:t>
            </a:r>
            <a:r>
              <a:rPr lang="it-IT" sz="1800" dirty="0"/>
              <a:t> Macbeth </a:t>
            </a:r>
            <a:r>
              <a:rPr lang="it-IT" sz="1800" dirty="0" err="1"/>
              <a:t>speaks</a:t>
            </a:r>
            <a:r>
              <a:rPr lang="it-IT" sz="1800" dirty="0"/>
              <a:t> a moment </a:t>
            </a:r>
            <a:r>
              <a:rPr lang="it-IT" sz="1800" dirty="0" err="1"/>
              <a:t>earlier</a:t>
            </a:r>
            <a:r>
              <a:rPr lang="it-IT" sz="1800" dirty="0"/>
              <a:t> </a:t>
            </a:r>
            <a:r>
              <a:rPr lang="it-IT" sz="1800" dirty="0" err="1"/>
              <a:t>than</a:t>
            </a:r>
            <a:r>
              <a:rPr lang="it-IT" sz="1800" dirty="0"/>
              <a:t> the King </a:t>
            </a:r>
            <a:r>
              <a:rPr lang="it-IT" sz="1800" dirty="0" err="1"/>
              <a:t>Duncan’s</a:t>
            </a:r>
            <a:r>
              <a:rPr lang="it-IT" sz="1800" dirty="0"/>
              <a:t> </a:t>
            </a:r>
            <a:r>
              <a:rPr lang="it-IT" sz="1800" dirty="0" err="1"/>
              <a:t>assassination</a:t>
            </a:r>
            <a:r>
              <a:rPr lang="it-IT" sz="1800" dirty="0"/>
              <a:t>. Here Macbeth </a:t>
            </a:r>
            <a:r>
              <a:rPr lang="it-IT" sz="1800" dirty="0" err="1"/>
              <a:t>expresses</a:t>
            </a:r>
            <a:r>
              <a:rPr lang="it-IT" sz="1800" dirty="0"/>
              <a:t> </a:t>
            </a:r>
            <a:r>
              <a:rPr lang="it-IT" sz="1800" dirty="0" err="1"/>
              <a:t>his</a:t>
            </a:r>
            <a:r>
              <a:rPr lang="it-IT" sz="1800" dirty="0"/>
              <a:t> </a:t>
            </a:r>
            <a:r>
              <a:rPr lang="it-IT" sz="1800" dirty="0" err="1"/>
              <a:t>awareness</a:t>
            </a:r>
            <a:r>
              <a:rPr lang="it-IT" sz="1800" dirty="0"/>
              <a:t> of </a:t>
            </a:r>
            <a:r>
              <a:rPr lang="it-IT" sz="1800" dirty="0" err="1"/>
              <a:t>what</a:t>
            </a:r>
            <a:r>
              <a:rPr lang="it-IT" sz="1800" dirty="0"/>
              <a:t> </a:t>
            </a:r>
            <a:r>
              <a:rPr lang="it-IT" sz="1800" dirty="0" err="1"/>
              <a:t>he’s</a:t>
            </a:r>
            <a:r>
              <a:rPr lang="it-IT" sz="1800" dirty="0"/>
              <a:t> </a:t>
            </a:r>
            <a:r>
              <a:rPr lang="it-IT" sz="1800" dirty="0" err="1"/>
              <a:t>going</a:t>
            </a:r>
            <a:r>
              <a:rPr lang="it-IT" sz="1800" dirty="0"/>
              <a:t> to do and he </a:t>
            </a:r>
            <a:r>
              <a:rPr lang="it-IT" sz="1800" dirty="0" err="1"/>
              <a:t>takes</a:t>
            </a:r>
            <a:r>
              <a:rPr lang="it-IT" sz="1800" dirty="0"/>
              <a:t> </a:t>
            </a:r>
            <a:r>
              <a:rPr lang="it-IT" sz="1800" dirty="0" err="1"/>
              <a:t>into</a:t>
            </a:r>
            <a:r>
              <a:rPr lang="it-IT" sz="1800" dirty="0"/>
              <a:t> </a:t>
            </a:r>
            <a:r>
              <a:rPr lang="it-IT" sz="1800" dirty="0" err="1"/>
              <a:t>consideration</a:t>
            </a:r>
            <a:r>
              <a:rPr lang="it-IT" sz="1800" dirty="0"/>
              <a:t> </a:t>
            </a:r>
            <a:r>
              <a:rPr lang="it-IT" sz="1800" dirty="0" err="1"/>
              <a:t>both</a:t>
            </a:r>
            <a:r>
              <a:rPr lang="it-IT" sz="1800" dirty="0"/>
              <a:t> </a:t>
            </a:r>
            <a:r>
              <a:rPr lang="it-IT" sz="1800" dirty="0" err="1"/>
              <a:t>sides</a:t>
            </a:r>
            <a:r>
              <a:rPr lang="it-IT" sz="1800" dirty="0"/>
              <a:t> of the </a:t>
            </a:r>
            <a:r>
              <a:rPr lang="it-IT" sz="1800" dirty="0" err="1"/>
              <a:t>question</a:t>
            </a:r>
            <a:r>
              <a:rPr lang="it-IT" sz="1800" dirty="0"/>
              <a:t>. He </a:t>
            </a:r>
            <a:r>
              <a:rPr lang="it-IT" sz="1800" dirty="0" err="1"/>
              <a:t>knows</a:t>
            </a:r>
            <a:r>
              <a:rPr lang="it-IT" sz="1800" dirty="0"/>
              <a:t> </a:t>
            </a:r>
            <a:r>
              <a:rPr lang="it-IT" sz="1800" dirty="0" err="1"/>
              <a:t>what</a:t>
            </a:r>
            <a:r>
              <a:rPr lang="it-IT" sz="1800" dirty="0"/>
              <a:t> </a:t>
            </a:r>
            <a:r>
              <a:rPr lang="it-IT" sz="1800" dirty="0" err="1"/>
              <a:t>consequences</a:t>
            </a:r>
            <a:r>
              <a:rPr lang="it-IT" sz="1800" dirty="0"/>
              <a:t> </a:t>
            </a:r>
            <a:r>
              <a:rPr lang="it-IT" sz="1800" dirty="0" err="1"/>
              <a:t>killing</a:t>
            </a:r>
            <a:r>
              <a:rPr lang="it-IT" sz="1800" dirty="0"/>
              <a:t> the </a:t>
            </a:r>
            <a:r>
              <a:rPr lang="it-IT" sz="1800" dirty="0" err="1"/>
              <a:t>king</a:t>
            </a:r>
            <a:r>
              <a:rPr lang="it-IT" sz="1800" dirty="0"/>
              <a:t> </a:t>
            </a:r>
            <a:r>
              <a:rPr lang="it-IT" sz="1800" dirty="0" err="1"/>
              <a:t>may</a:t>
            </a:r>
            <a:r>
              <a:rPr lang="it-IT" sz="1800" dirty="0"/>
              <a:t> </a:t>
            </a:r>
            <a:r>
              <a:rPr lang="it-IT" sz="1800" dirty="0" err="1"/>
              <a:t>lead</a:t>
            </a:r>
            <a:r>
              <a:rPr lang="it-IT" sz="1800" dirty="0"/>
              <a:t> to, </a:t>
            </a:r>
            <a:r>
              <a:rPr lang="it-IT" sz="1800" dirty="0" err="1"/>
              <a:t>but</a:t>
            </a:r>
            <a:r>
              <a:rPr lang="it-IT" sz="1800" dirty="0"/>
              <a:t> </a:t>
            </a:r>
            <a:r>
              <a:rPr lang="it-IT" sz="1800" dirty="0" err="1"/>
              <a:t>he’s</a:t>
            </a:r>
            <a:r>
              <a:rPr lang="it-IT" sz="1800" dirty="0"/>
              <a:t> </a:t>
            </a:r>
            <a:r>
              <a:rPr lang="it-IT" sz="1800" dirty="0" err="1"/>
              <a:t>also</a:t>
            </a:r>
            <a:r>
              <a:rPr lang="it-IT" sz="1800" dirty="0"/>
              <a:t> </a:t>
            </a:r>
            <a:r>
              <a:rPr lang="it-IT" sz="1800" dirty="0" err="1"/>
              <a:t>ambitious</a:t>
            </a:r>
            <a:r>
              <a:rPr lang="it-IT" sz="1800" dirty="0"/>
              <a:t> and </a:t>
            </a:r>
            <a:r>
              <a:rPr lang="it-IT" sz="1800" dirty="0" err="1"/>
              <a:t>this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the </a:t>
            </a:r>
            <a:r>
              <a:rPr lang="it-IT" sz="1800" dirty="0" err="1"/>
              <a:t>occasion</a:t>
            </a:r>
            <a:r>
              <a:rPr lang="it-IT" sz="1800" dirty="0"/>
              <a:t> to </a:t>
            </a:r>
            <a:r>
              <a:rPr lang="it-IT" sz="1800" dirty="0" err="1"/>
              <a:t>make</a:t>
            </a:r>
            <a:r>
              <a:rPr lang="it-IT" sz="1800" dirty="0"/>
              <a:t> the </a:t>
            </a:r>
            <a:r>
              <a:rPr lang="it-IT" sz="1800" dirty="0" err="1"/>
              <a:t>three</a:t>
            </a:r>
            <a:r>
              <a:rPr lang="it-IT" sz="1800" dirty="0"/>
              <a:t> </a:t>
            </a:r>
            <a:r>
              <a:rPr lang="it-IT" sz="1800" dirty="0" err="1"/>
              <a:t>witches</a:t>
            </a:r>
            <a:r>
              <a:rPr lang="it-IT" sz="1800" dirty="0"/>
              <a:t>’ </a:t>
            </a:r>
            <a:r>
              <a:rPr lang="it-IT" sz="1800" dirty="0" err="1"/>
              <a:t>prediction</a:t>
            </a:r>
            <a:r>
              <a:rPr lang="it-IT" sz="1800" dirty="0"/>
              <a:t> </a:t>
            </a:r>
            <a:r>
              <a:rPr lang="it-IT" sz="1800" dirty="0" err="1"/>
              <a:t>become</a:t>
            </a:r>
            <a:r>
              <a:rPr lang="it-IT" sz="1800" dirty="0"/>
              <a:t> </a:t>
            </a:r>
            <a:r>
              <a:rPr lang="it-IT" sz="1800" dirty="0" err="1"/>
              <a:t>real</a:t>
            </a:r>
            <a:r>
              <a:rPr lang="it-IT" sz="1800" dirty="0"/>
              <a:t>. On </a:t>
            </a:r>
            <a:r>
              <a:rPr lang="it-IT" sz="1800" dirty="0" err="1"/>
              <a:t>one</a:t>
            </a:r>
            <a:r>
              <a:rPr lang="it-IT" sz="1800" dirty="0"/>
              <a:t> side, </a:t>
            </a:r>
            <a:r>
              <a:rPr lang="it-IT" sz="1800" dirty="0" err="1"/>
              <a:t>he’s</a:t>
            </a:r>
            <a:r>
              <a:rPr lang="it-IT" sz="1800" dirty="0"/>
              <a:t> </a:t>
            </a:r>
            <a:r>
              <a:rPr lang="it-IT" sz="1800" dirty="0" err="1"/>
              <a:t>showing</a:t>
            </a:r>
            <a:r>
              <a:rPr lang="it-IT" sz="1800" dirty="0"/>
              <a:t> </a:t>
            </a:r>
            <a:r>
              <a:rPr lang="it-IT" sz="1800" dirty="0" err="1"/>
              <a:t>lack</a:t>
            </a:r>
            <a:r>
              <a:rPr lang="it-IT" sz="1800" dirty="0"/>
              <a:t> of </a:t>
            </a:r>
            <a:r>
              <a:rPr lang="it-IT" sz="1800" dirty="0" err="1"/>
              <a:t>motivation</a:t>
            </a:r>
            <a:r>
              <a:rPr lang="it-IT" sz="1800" dirty="0"/>
              <a:t>, </a:t>
            </a:r>
            <a:r>
              <a:rPr lang="it-IT" sz="1800" dirty="0" err="1"/>
              <a:t>since</a:t>
            </a:r>
            <a:r>
              <a:rPr lang="it-IT" sz="1800" dirty="0"/>
              <a:t> </a:t>
            </a:r>
            <a:r>
              <a:rPr lang="it-IT" sz="1800" dirty="0" err="1"/>
              <a:t>he’s</a:t>
            </a:r>
            <a:r>
              <a:rPr lang="it-IT" sz="1800" dirty="0"/>
              <a:t> </a:t>
            </a:r>
            <a:r>
              <a:rPr lang="it-IT" sz="1800" dirty="0" err="1"/>
              <a:t>noble</a:t>
            </a:r>
            <a:r>
              <a:rPr lang="it-IT" sz="1800" dirty="0"/>
              <a:t> in </a:t>
            </a:r>
            <a:r>
              <a:rPr lang="it-IT" sz="1800" dirty="0" err="1"/>
              <a:t>spirit</a:t>
            </a:r>
            <a:r>
              <a:rPr lang="it-IT" sz="1800" dirty="0"/>
              <a:t> and he </a:t>
            </a:r>
            <a:r>
              <a:rPr lang="it-IT" sz="1800" dirty="0" err="1"/>
              <a:t>owes</a:t>
            </a:r>
            <a:r>
              <a:rPr lang="it-IT" sz="1800" dirty="0"/>
              <a:t> a </a:t>
            </a:r>
            <a:r>
              <a:rPr lang="it-IT" sz="1800" dirty="0" err="1"/>
              <a:t>lot</a:t>
            </a:r>
            <a:r>
              <a:rPr lang="it-IT" sz="1800" dirty="0"/>
              <a:t> to the </a:t>
            </a:r>
            <a:r>
              <a:rPr lang="it-IT" sz="1800" dirty="0" err="1"/>
              <a:t>king</a:t>
            </a:r>
            <a:r>
              <a:rPr lang="it-IT" sz="1800" dirty="0"/>
              <a:t>, </a:t>
            </a:r>
            <a:r>
              <a:rPr lang="it-IT" sz="1800" dirty="0" err="1"/>
              <a:t>whom</a:t>
            </a:r>
            <a:r>
              <a:rPr lang="it-IT" sz="1800" dirty="0"/>
              <a:t> </a:t>
            </a:r>
            <a:r>
              <a:rPr lang="it-IT" sz="1800" dirty="0" err="1"/>
              <a:t>he’s</a:t>
            </a:r>
            <a:r>
              <a:rPr lang="it-IT" sz="1800" dirty="0"/>
              <a:t> </a:t>
            </a:r>
            <a:r>
              <a:rPr lang="it-IT" sz="1800" dirty="0" err="1"/>
              <a:t>always</a:t>
            </a:r>
            <a:r>
              <a:rPr lang="it-IT" sz="1800" dirty="0"/>
              <a:t> </a:t>
            </a:r>
            <a:r>
              <a:rPr lang="it-IT" sz="1800" dirty="0" err="1"/>
              <a:t>appreciated</a:t>
            </a:r>
            <a:r>
              <a:rPr lang="it-IT" sz="1800" dirty="0"/>
              <a:t>; on the </a:t>
            </a:r>
            <a:r>
              <a:rPr lang="it-IT" sz="1800" dirty="0" err="1"/>
              <a:t>other</a:t>
            </a:r>
            <a:r>
              <a:rPr lang="it-IT" sz="1800" dirty="0"/>
              <a:t> side </a:t>
            </a:r>
            <a:r>
              <a:rPr lang="it-IT" sz="1800" dirty="0" err="1"/>
              <a:t>he’s</a:t>
            </a:r>
            <a:r>
              <a:rPr lang="it-IT" sz="1800" dirty="0"/>
              <a:t> </a:t>
            </a:r>
            <a:r>
              <a:rPr lang="it-IT" sz="1800" dirty="0" err="1"/>
              <a:t>conscious</a:t>
            </a:r>
            <a:r>
              <a:rPr lang="it-IT" sz="1800" dirty="0"/>
              <a:t> of </a:t>
            </a:r>
            <a:r>
              <a:rPr lang="it-IT" sz="1800" dirty="0" err="1"/>
              <a:t>his</a:t>
            </a:r>
            <a:r>
              <a:rPr lang="it-IT" sz="1800" dirty="0"/>
              <a:t> </a:t>
            </a:r>
            <a:r>
              <a:rPr lang="it-IT" sz="1800" dirty="0" err="1"/>
              <a:t>ambition</a:t>
            </a:r>
            <a:r>
              <a:rPr lang="it-IT" sz="1800" dirty="0"/>
              <a:t>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has</a:t>
            </a:r>
            <a:r>
              <a:rPr lang="it-IT" sz="1800" dirty="0"/>
              <a:t> to be </a:t>
            </a:r>
            <a:r>
              <a:rPr lang="it-IT" sz="1800" dirty="0" err="1"/>
              <a:t>satisfied</a:t>
            </a:r>
            <a:r>
              <a:rPr lang="it-IT" sz="1800" dirty="0"/>
              <a:t>! The </a:t>
            </a:r>
            <a:r>
              <a:rPr lang="it-IT" sz="1800" dirty="0" err="1"/>
              <a:t>internal</a:t>
            </a:r>
            <a:r>
              <a:rPr lang="it-IT" sz="1800" dirty="0"/>
              <a:t> </a:t>
            </a:r>
            <a:r>
              <a:rPr lang="it-IT" sz="1800" dirty="0" err="1"/>
              <a:t>conflict</a:t>
            </a:r>
            <a:r>
              <a:rPr lang="it-IT" sz="1800" dirty="0"/>
              <a:t> </a:t>
            </a:r>
            <a:r>
              <a:rPr lang="it-IT" sz="1800" dirty="0" err="1"/>
              <a:t>between</a:t>
            </a:r>
            <a:r>
              <a:rPr lang="it-IT" sz="1800" dirty="0"/>
              <a:t> </a:t>
            </a:r>
            <a:r>
              <a:rPr lang="it-IT" sz="1800" dirty="0" err="1"/>
              <a:t>reason</a:t>
            </a:r>
            <a:r>
              <a:rPr lang="it-IT" sz="1800" dirty="0"/>
              <a:t> and </a:t>
            </a:r>
            <a:r>
              <a:rPr lang="it-IT" sz="1800" dirty="0" err="1"/>
              <a:t>passion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underlined</a:t>
            </a:r>
            <a:r>
              <a:rPr lang="it-IT" sz="1800" dirty="0"/>
              <a:t> by the </a:t>
            </a:r>
            <a:r>
              <a:rPr lang="it-IT" sz="1800" dirty="0" err="1"/>
              <a:t>punctuation</a:t>
            </a:r>
            <a:r>
              <a:rPr lang="it-IT" sz="1800" dirty="0"/>
              <a:t>, </a:t>
            </a:r>
            <a:r>
              <a:rPr lang="it-IT" sz="1800" dirty="0" err="1"/>
              <a:t>which</a:t>
            </a:r>
            <a:r>
              <a:rPr lang="it-IT" sz="1800" dirty="0"/>
              <a:t> </a:t>
            </a:r>
            <a:r>
              <a:rPr lang="it-IT" sz="1800" dirty="0" err="1"/>
              <a:t>contributes</a:t>
            </a:r>
            <a:r>
              <a:rPr lang="it-IT" sz="1800" dirty="0"/>
              <a:t> to </a:t>
            </a:r>
            <a:r>
              <a:rPr lang="it-IT" sz="1800" dirty="0" err="1"/>
              <a:t>convey</a:t>
            </a:r>
            <a:r>
              <a:rPr lang="it-IT" sz="1800" dirty="0"/>
              <a:t> the idea of a </a:t>
            </a:r>
            <a:r>
              <a:rPr lang="it-IT" sz="1800" dirty="0" err="1"/>
              <a:t>very</a:t>
            </a:r>
            <a:r>
              <a:rPr lang="it-IT" sz="1800" dirty="0"/>
              <a:t> </a:t>
            </a:r>
            <a:r>
              <a:rPr lang="it-IT" sz="1800" dirty="0" err="1"/>
              <a:t>profund</a:t>
            </a:r>
            <a:r>
              <a:rPr lang="it-IT" sz="1800" dirty="0"/>
              <a:t> and </a:t>
            </a:r>
            <a:r>
              <a:rPr lang="it-IT" sz="1800" dirty="0" err="1"/>
              <a:t>conflictual</a:t>
            </a:r>
            <a:r>
              <a:rPr lang="it-IT" sz="1800" dirty="0"/>
              <a:t> moment for Macbeth. The </a:t>
            </a:r>
            <a:r>
              <a:rPr lang="it-IT" sz="1800" dirty="0" err="1"/>
              <a:t>critical</a:t>
            </a:r>
            <a:r>
              <a:rPr lang="it-IT" sz="1800" dirty="0"/>
              <a:t> </a:t>
            </a:r>
            <a:r>
              <a:rPr lang="it-IT" sz="1800" dirty="0" err="1"/>
              <a:t>doubt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perfectly</a:t>
            </a:r>
            <a:r>
              <a:rPr lang="it-IT" sz="1800" dirty="0"/>
              <a:t> </a:t>
            </a:r>
            <a:r>
              <a:rPr lang="it-IT" sz="1800" dirty="0" err="1"/>
              <a:t>expressed</a:t>
            </a:r>
            <a:r>
              <a:rPr lang="it-IT" sz="1800" dirty="0"/>
              <a:t> by a </a:t>
            </a:r>
            <a:r>
              <a:rPr lang="it-IT" sz="1800" dirty="0" err="1"/>
              <a:t>metaphor</a:t>
            </a:r>
            <a:r>
              <a:rPr lang="it-IT" sz="1800" dirty="0"/>
              <a:t>: Macbeth </a:t>
            </a:r>
            <a:r>
              <a:rPr lang="it-IT" sz="1800" dirty="0" err="1"/>
              <a:t>intention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embodied</a:t>
            </a:r>
            <a:r>
              <a:rPr lang="it-IT" sz="1800" dirty="0"/>
              <a:t> by a </a:t>
            </a:r>
            <a:r>
              <a:rPr lang="it-IT" sz="1800" dirty="0" err="1"/>
              <a:t>horse</a:t>
            </a:r>
            <a:r>
              <a:rPr lang="it-IT" sz="1800" dirty="0"/>
              <a:t>, </a:t>
            </a:r>
            <a:r>
              <a:rPr lang="it-IT" sz="1800" dirty="0" err="1"/>
              <a:t>which</a:t>
            </a:r>
            <a:r>
              <a:rPr lang="it-IT" sz="1800" dirty="0"/>
              <a:t> </a:t>
            </a:r>
            <a:r>
              <a:rPr lang="it-IT" sz="1800" dirty="0" err="1"/>
              <a:t>nothing</a:t>
            </a:r>
            <a:r>
              <a:rPr lang="it-IT" sz="1800" dirty="0"/>
              <a:t> can «</a:t>
            </a:r>
            <a:r>
              <a:rPr lang="it-IT" sz="1800" dirty="0" err="1"/>
              <a:t>spur</a:t>
            </a:r>
            <a:r>
              <a:rPr lang="it-IT" sz="1800" dirty="0"/>
              <a:t>» </a:t>
            </a:r>
            <a:r>
              <a:rPr lang="it-IT" sz="1800" dirty="0" err="1"/>
              <a:t>but</a:t>
            </a:r>
            <a:r>
              <a:rPr lang="it-IT" sz="1800" dirty="0"/>
              <a:t> </a:t>
            </a:r>
            <a:r>
              <a:rPr lang="it-IT" sz="1800" dirty="0" err="1"/>
              <a:t>his</a:t>
            </a:r>
            <a:r>
              <a:rPr lang="it-IT" sz="1800" dirty="0"/>
              <a:t> </a:t>
            </a:r>
            <a:r>
              <a:rPr lang="it-IT" sz="1800" dirty="0" err="1"/>
              <a:t>ambition</a:t>
            </a:r>
            <a:r>
              <a:rPr lang="it-IT" sz="1800" dirty="0"/>
              <a:t>,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means</a:t>
            </a:r>
            <a:r>
              <a:rPr lang="it-IT" sz="1800" dirty="0"/>
              <a:t> he </a:t>
            </a:r>
            <a:r>
              <a:rPr lang="it-IT" sz="1800" dirty="0" err="1"/>
              <a:t>has</a:t>
            </a:r>
            <a:r>
              <a:rPr lang="it-IT" sz="1800" dirty="0"/>
              <a:t> no </a:t>
            </a:r>
            <a:r>
              <a:rPr lang="it-IT" sz="1800" dirty="0" err="1"/>
              <a:t>justification</a:t>
            </a:r>
            <a:r>
              <a:rPr lang="it-IT" sz="1800" dirty="0"/>
              <a:t> to </a:t>
            </a:r>
            <a:r>
              <a:rPr lang="it-IT" sz="1800" dirty="0" err="1"/>
              <a:t>kill</a:t>
            </a:r>
            <a:r>
              <a:rPr lang="it-IT" sz="1800" dirty="0"/>
              <a:t> the </a:t>
            </a:r>
            <a:r>
              <a:rPr lang="it-IT" sz="1800" dirty="0" err="1"/>
              <a:t>king</a:t>
            </a:r>
            <a:r>
              <a:rPr lang="it-IT" sz="1800" dirty="0"/>
              <a:t>, </a:t>
            </a:r>
            <a:r>
              <a:rPr lang="it-IT" sz="1800" dirty="0" err="1"/>
              <a:t>who</a:t>
            </a:r>
            <a:r>
              <a:rPr lang="it-IT" sz="1800" dirty="0"/>
              <a:t> </a:t>
            </a:r>
            <a:r>
              <a:rPr lang="it-IT" sz="1800" dirty="0" err="1"/>
              <a:t>has</a:t>
            </a:r>
            <a:r>
              <a:rPr lang="it-IT" sz="1800" dirty="0"/>
              <a:t> </a:t>
            </a:r>
            <a:r>
              <a:rPr lang="it-IT" sz="1800" dirty="0" err="1"/>
              <a:t>always</a:t>
            </a:r>
            <a:r>
              <a:rPr lang="it-IT" sz="1800" dirty="0"/>
              <a:t> </a:t>
            </a:r>
            <a:r>
              <a:rPr lang="it-IT" sz="1800" dirty="0" err="1"/>
              <a:t>been</a:t>
            </a:r>
            <a:r>
              <a:rPr lang="it-IT" sz="1800" dirty="0"/>
              <a:t> </a:t>
            </a:r>
            <a:r>
              <a:rPr lang="it-IT" sz="1800" dirty="0" err="1"/>
              <a:t>kind</a:t>
            </a:r>
            <a:r>
              <a:rPr lang="it-IT" sz="1800" dirty="0"/>
              <a:t> to </a:t>
            </a:r>
            <a:r>
              <a:rPr lang="it-IT" sz="1800" dirty="0" err="1"/>
              <a:t>him</a:t>
            </a:r>
            <a:r>
              <a:rPr lang="it-IT" sz="1800" dirty="0"/>
              <a:t>, </a:t>
            </a:r>
            <a:r>
              <a:rPr lang="it-IT" sz="1800" dirty="0" err="1"/>
              <a:t>apart</a:t>
            </a:r>
            <a:r>
              <a:rPr lang="it-IT" sz="1800" dirty="0"/>
              <a:t> from </a:t>
            </a:r>
            <a:r>
              <a:rPr lang="it-IT" sz="1800" dirty="0" err="1"/>
              <a:t>his</a:t>
            </a:r>
            <a:r>
              <a:rPr lang="it-IT" sz="1800" dirty="0"/>
              <a:t> </a:t>
            </a:r>
            <a:r>
              <a:rPr lang="it-IT" sz="1800" dirty="0" err="1"/>
              <a:t>lust</a:t>
            </a:r>
            <a:r>
              <a:rPr lang="it-IT" sz="1800" dirty="0"/>
              <a:t> for </a:t>
            </a:r>
            <a:r>
              <a:rPr lang="it-IT" sz="1800" dirty="0" err="1"/>
              <a:t>power</a:t>
            </a:r>
            <a:r>
              <a:rPr lang="it-IT" sz="1800" dirty="0"/>
              <a:t>. </a:t>
            </a:r>
            <a:r>
              <a:rPr lang="it-IT" sz="1800" dirty="0" err="1"/>
              <a:t>Therefore</a:t>
            </a:r>
            <a:r>
              <a:rPr lang="it-IT" sz="1800" dirty="0"/>
              <a:t> he </a:t>
            </a:r>
            <a:r>
              <a:rPr lang="it-IT" sz="1800" dirty="0" err="1"/>
              <a:t>has</a:t>
            </a:r>
            <a:r>
              <a:rPr lang="it-IT" sz="1800" dirty="0"/>
              <a:t> </a:t>
            </a:r>
            <a:r>
              <a:rPr lang="it-IT" sz="1800" dirty="0" err="1"/>
              <a:t>got</a:t>
            </a:r>
            <a:r>
              <a:rPr lang="it-IT" sz="1800" dirty="0"/>
              <a:t> </a:t>
            </a:r>
            <a:r>
              <a:rPr lang="it-IT" sz="1800" dirty="0" err="1"/>
              <a:t>different</a:t>
            </a:r>
            <a:r>
              <a:rPr lang="it-IT" sz="1800" dirty="0"/>
              <a:t> </a:t>
            </a:r>
            <a:r>
              <a:rPr lang="it-IT" sz="1800" dirty="0" err="1"/>
              <a:t>reasons</a:t>
            </a:r>
            <a:r>
              <a:rPr lang="it-IT" sz="1800" dirty="0"/>
              <a:t> </a:t>
            </a:r>
            <a:r>
              <a:rPr lang="it-IT" sz="1800" dirty="0" err="1"/>
              <a:t>not</a:t>
            </a:r>
            <a:r>
              <a:rPr lang="it-IT" sz="1800" dirty="0"/>
              <a:t> to </a:t>
            </a:r>
            <a:r>
              <a:rPr lang="it-IT" sz="1800" dirty="0" err="1"/>
              <a:t>kill</a:t>
            </a:r>
            <a:r>
              <a:rPr lang="it-IT" sz="1800" dirty="0"/>
              <a:t> the </a:t>
            </a:r>
            <a:r>
              <a:rPr lang="it-IT" sz="1800" dirty="0" err="1"/>
              <a:t>king</a:t>
            </a:r>
            <a:r>
              <a:rPr lang="it-IT" sz="1800" dirty="0"/>
              <a:t> and </a:t>
            </a:r>
            <a:r>
              <a:rPr lang="it-IT" sz="1800" dirty="0" err="1"/>
              <a:t>only</a:t>
            </a:r>
            <a:r>
              <a:rPr lang="it-IT" sz="1800" dirty="0"/>
              <a:t> </a:t>
            </a:r>
            <a:r>
              <a:rPr lang="it-IT" sz="1800" dirty="0" err="1"/>
              <a:t>one</a:t>
            </a:r>
            <a:r>
              <a:rPr lang="it-IT" sz="1800" dirty="0"/>
              <a:t> </a:t>
            </a:r>
            <a:r>
              <a:rPr lang="it-IT" sz="1800" dirty="0" err="1"/>
              <a:t>reason</a:t>
            </a:r>
            <a:r>
              <a:rPr lang="it-IT" sz="1800" dirty="0"/>
              <a:t> to do </a:t>
            </a:r>
            <a:r>
              <a:rPr lang="it-IT" sz="1800" dirty="0" err="1"/>
              <a:t>it</a:t>
            </a:r>
            <a:r>
              <a:rPr lang="it-IT" sz="1800" dirty="0"/>
              <a:t>.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DC19-2425-451D-A91E-7A470D9BE7AA}" type="datetime1">
              <a:rPr lang="it-IT" smtClean="0"/>
              <a:t>19/03/2019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Formentin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DA75-15B5-4230-86E8-09A753F7025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22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952</TotalTime>
  <Words>1082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Organico</vt:lpstr>
      <vt:lpstr>William Shakespeare</vt:lpstr>
      <vt:lpstr>William Shakespeare</vt:lpstr>
      <vt:lpstr>Brief introduction to Macbeth</vt:lpstr>
      <vt:lpstr>The plot</vt:lpstr>
      <vt:lpstr>General features of Shakespearean world reflected in Macbeth:</vt:lpstr>
      <vt:lpstr>Main topics:</vt:lpstr>
      <vt:lpstr>Main characters:</vt:lpstr>
      <vt:lpstr>Emblematic quotation</vt:lpstr>
      <vt:lpstr>About the emblematic quotation</vt:lpstr>
      <vt:lpstr>In-depth analysis on different levels</vt:lpstr>
      <vt:lpstr>Which aspect I liked most?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Shakespeare</dc:title>
  <dc:creator>Utente</dc:creator>
  <cp:lastModifiedBy>Utente</cp:lastModifiedBy>
  <cp:revision>37</cp:revision>
  <dcterms:created xsi:type="dcterms:W3CDTF">2019-02-18T20:47:09Z</dcterms:created>
  <dcterms:modified xsi:type="dcterms:W3CDTF">2019-03-19T21:37:05Z</dcterms:modified>
</cp:coreProperties>
</file>