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9" r:id="rId1"/>
  </p:sldMasterIdLst>
  <p:sldIdLst>
    <p:sldId id="256" r:id="rId2"/>
    <p:sldId id="257" r:id="rId3"/>
    <p:sldId id="259" r:id="rId4"/>
    <p:sldId id="258" r:id="rId5"/>
    <p:sldId id="261" r:id="rId6"/>
    <p:sldId id="264" r:id="rId7"/>
    <p:sldId id="262" r:id="rId8"/>
    <p:sldId id="263" r:id="rId9"/>
    <p:sldId id="26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  <a:srgbClr val="0F0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5"/>
  </p:normalViewPr>
  <p:slideViewPr>
    <p:cSldViewPr snapToGrid="0" snapToObjects="1">
      <p:cViewPr varScale="1">
        <p:scale>
          <a:sx n="113" d="100"/>
          <a:sy n="113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023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80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7369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847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732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65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55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99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9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8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7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87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3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7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8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74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4">
                <a:lumMod val="5000"/>
                <a:lumOff val="95000"/>
              </a:schemeClr>
            </a:gs>
            <a:gs pos="96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45000"/>
                <a:lumOff val="55000"/>
              </a:schemeClr>
            </a:gs>
            <a:gs pos="72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6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  <p:sldLayoutId id="2147484001" r:id="rId12"/>
    <p:sldLayoutId id="2147484002" r:id="rId13"/>
    <p:sldLayoutId id="2147484003" r:id="rId14"/>
    <p:sldLayoutId id="2147484004" r:id="rId15"/>
    <p:sldLayoutId id="21474840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entalfloss.com/article/60264/21-phrases-you-use-without-realizing-youre-quoting-shakespeare" TargetMode="External"/><Relationship Id="rId2" Type="http://schemas.openxmlformats.org/officeDocument/2006/relationships/hyperlink" Target="https://traditionaltoursuk.com/literary/common-sayings-made-famous-shakespear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1284C59-8800-F14A-AC18-C6C1D3B95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3083" y="2807166"/>
            <a:ext cx="4400920" cy="1243669"/>
          </a:xfrm>
        </p:spPr>
        <p:txBody>
          <a:bodyPr>
            <a:normAutofit/>
          </a:bodyPr>
          <a:lstStyle/>
          <a:p>
            <a:r>
              <a:rPr lang="it-IT"/>
              <a:t>OTHELLO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A3D2A664-256F-324F-833C-D60B9D9F1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William Shakespeare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3177D0-6BC7-5C40-A8D1-61DA26A3D650}"/>
              </a:ext>
            </a:extLst>
          </p:cNvPr>
          <p:cNvSpPr txBox="1"/>
          <p:nvPr/>
        </p:nvSpPr>
        <p:spPr>
          <a:xfrm>
            <a:off x="1294275" y="5843780"/>
            <a:ext cx="342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"Othello and Desdemona in Venice" </a:t>
            </a:r>
          </a:p>
          <a:p>
            <a:pPr algn="ctr"/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en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 Théodore Chassériau (1819–56)</a:t>
            </a:r>
            <a:endParaRPr lang="it-IT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B1DAEBE8-8B45-C543-A6DA-70547302E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689" y="1181448"/>
            <a:ext cx="3457772" cy="449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261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61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4374C7-F051-CB4E-B1F3-84D310D3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260088"/>
            <a:ext cx="8596668" cy="670312"/>
          </a:xfrm>
        </p:spPr>
        <p:txBody>
          <a:bodyPr/>
          <a:lstStyle/>
          <a:p>
            <a:pPr algn="ctr"/>
            <a:r>
              <a:rPr lang="it-IT" dirty="0"/>
              <a:t>ACT III, SCENE III, 165-171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76113A-A897-B44D-AE87-3F66D5457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185" y="2520176"/>
            <a:ext cx="7121816" cy="3521186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IAGO:</a:t>
            </a:r>
            <a:r>
              <a:rPr lang="en-GB" dirty="0"/>
              <a:t> O, beware, my lord, of </a:t>
            </a:r>
            <a:r>
              <a:rPr lang="en-GB" u="sng" dirty="0"/>
              <a:t>jealousy</a:t>
            </a:r>
            <a:r>
              <a:rPr lang="en-GB" dirty="0"/>
              <a:t>;</a:t>
            </a:r>
            <a:br>
              <a:rPr lang="en-GB" dirty="0"/>
            </a:br>
            <a:r>
              <a:rPr lang="en-GB" dirty="0"/>
              <a:t>It is the </a:t>
            </a:r>
            <a:r>
              <a:rPr lang="en-GB" b="1" dirty="0">
                <a:solidFill>
                  <a:srgbClr val="00B050"/>
                </a:solidFill>
              </a:rPr>
              <a:t>green-</a:t>
            </a:r>
            <a:r>
              <a:rPr lang="en-GB" b="1" dirty="0" err="1">
                <a:solidFill>
                  <a:srgbClr val="00B050"/>
                </a:solidFill>
              </a:rPr>
              <a:t>ey'd</a:t>
            </a:r>
            <a:r>
              <a:rPr lang="en-GB" b="1" dirty="0">
                <a:solidFill>
                  <a:srgbClr val="00B050"/>
                </a:solidFill>
              </a:rPr>
              <a:t> monster</a:t>
            </a:r>
            <a:r>
              <a:rPr lang="en-GB" dirty="0"/>
              <a:t>, which doth mock</a:t>
            </a:r>
            <a:br>
              <a:rPr lang="en-GB" dirty="0"/>
            </a:br>
            <a:r>
              <a:rPr lang="en-GB" dirty="0"/>
              <a:t>The meat it feeds on. That cuckold lives in bliss,</a:t>
            </a:r>
            <a:br>
              <a:rPr lang="en-GB" dirty="0"/>
            </a:br>
            <a:r>
              <a:rPr lang="en-GB" dirty="0"/>
              <a:t>Who, certain of his fate, loves not his wronger:</a:t>
            </a:r>
            <a:br>
              <a:rPr lang="en-GB" dirty="0"/>
            </a:br>
            <a:r>
              <a:rPr lang="en-GB" dirty="0"/>
              <a:t>But O, what damnèd minutes tells he o'er</a:t>
            </a:r>
            <a:br>
              <a:rPr lang="en-GB" dirty="0"/>
            </a:br>
            <a:r>
              <a:rPr lang="en-GB" dirty="0"/>
              <a:t>Who dotes, yet doubts, suspects, yet strongly loves!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b="1" dirty="0"/>
              <a:t>OTHELLO: </a:t>
            </a:r>
            <a:r>
              <a:rPr lang="en-GB" dirty="0"/>
              <a:t>O misery!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908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B94AD2-2678-3E47-81B8-EA63163F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444" y="609600"/>
            <a:ext cx="8709558" cy="1320800"/>
          </a:xfrm>
        </p:spPr>
        <p:txBody>
          <a:bodyPr/>
          <a:lstStyle/>
          <a:p>
            <a:r>
              <a:rPr lang="en-GB" dirty="0"/>
              <a:t>“O, beware, my lord, of jealousy”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1C387B4-6A08-9F49-8857-E44E66983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2044"/>
            <a:ext cx="9031110" cy="4940788"/>
          </a:xfrm>
        </p:spPr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en-GB" dirty="0"/>
              <a:t>IAGO   warns    OTHELLO not to be a jealous man, but to guard against his </a:t>
            </a:r>
            <a:r>
              <a:rPr lang="en-GB" dirty="0">
                <a:solidFill>
                  <a:schemeClr val="accent1"/>
                </a:solidFill>
              </a:rPr>
              <a:t>JEALOUSY</a:t>
            </a:r>
          </a:p>
          <a:p>
            <a:pPr marL="0" indent="0">
              <a:buNone/>
            </a:pPr>
            <a:r>
              <a:rPr lang="en" dirty="0"/>
              <a:t>                      even as Iago is doing all he can to feed it</a:t>
            </a: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</a:rPr>
              <a:t>                                  </a:t>
            </a:r>
            <a:r>
              <a:rPr lang="en-GB" dirty="0"/>
              <a:t> Iago is manipulative:</a:t>
            </a:r>
          </a:p>
          <a:p>
            <a:pPr marL="0" indent="0">
              <a:buNone/>
            </a:pPr>
            <a:r>
              <a:rPr lang="en-GB" dirty="0"/>
              <a:t>               </a:t>
            </a:r>
            <a:r>
              <a:rPr lang="en" dirty="0"/>
              <a:t>he is manipulating Othello into believing that </a:t>
            </a:r>
          </a:p>
          <a:p>
            <a:pPr marL="0" indent="0">
              <a:buNone/>
            </a:pPr>
            <a:r>
              <a:rPr lang="en" dirty="0"/>
              <a:t>     Desdemona has been unfaithful: she is </a:t>
            </a:r>
            <a:r>
              <a:rPr lang="it-IT" dirty="0"/>
              <a:t>c</a:t>
            </a:r>
            <a:r>
              <a:rPr lang="en" dirty="0"/>
              <a:t>heating with Cassio</a:t>
            </a:r>
          </a:p>
          <a:p>
            <a:pPr marL="360000" lvl="1" indent="0">
              <a:spcBef>
                <a:spcPts val="1600"/>
              </a:spcBef>
              <a:buNone/>
            </a:pPr>
            <a:r>
              <a:rPr lang="en" dirty="0">
                <a:sym typeface="Wingdings" pitchFamily="2" charset="2"/>
              </a:rPr>
              <a:t>       </a:t>
            </a:r>
            <a:r>
              <a:rPr lang="en" sz="1800" dirty="0">
                <a:sym typeface="Wingdings" pitchFamily="2" charset="2"/>
              </a:rPr>
              <a:t>he is </a:t>
            </a:r>
            <a:r>
              <a:rPr lang="en" sz="1800" dirty="0"/>
              <a:t>going to make Othello insane with jealousy,  </a:t>
            </a:r>
          </a:p>
          <a:p>
            <a:pPr marL="0" indent="0">
              <a:buNone/>
            </a:pPr>
            <a:r>
              <a:rPr lang="en" dirty="0"/>
              <a:t>               and all the while, he’s going to convince Othello that </a:t>
            </a:r>
          </a:p>
          <a:p>
            <a:pPr marL="0" indent="0">
              <a:buNone/>
            </a:pPr>
            <a:r>
              <a:rPr lang="en" dirty="0"/>
              <a:t>               between all the betrayal playing out around him, </a:t>
            </a:r>
          </a:p>
          <a:p>
            <a:pPr marL="0" indent="0">
              <a:buNone/>
            </a:pPr>
            <a:r>
              <a:rPr lang="en" dirty="0"/>
              <a:t>               he can always trust his loyal friend Iago.</a:t>
            </a:r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r>
              <a:rPr lang="en-GB" dirty="0"/>
              <a:t>IRONY: true statement delivered under entirely false pretences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440D4ED5-E5A0-E34B-8975-AA5637DBDCB7}"/>
              </a:ext>
            </a:extLst>
          </p:cNvPr>
          <p:cNvCxnSpPr>
            <a:cxnSpLocks/>
          </p:cNvCxnSpPr>
          <p:nvPr/>
        </p:nvCxnSpPr>
        <p:spPr>
          <a:xfrm>
            <a:off x="1349159" y="2020711"/>
            <a:ext cx="89209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Freccia giù 6">
            <a:extLst>
              <a:ext uri="{FF2B5EF4-FFF2-40B4-BE49-F238E27FC236}">
                <a16:creationId xmlns:a16="http://schemas.microsoft.com/office/drawing/2014/main" id="{3AAF9566-20D9-1846-B07E-40079405754A}"/>
              </a:ext>
            </a:extLst>
          </p:cNvPr>
          <p:cNvSpPr/>
          <p:nvPr/>
        </p:nvSpPr>
        <p:spPr>
          <a:xfrm>
            <a:off x="4104337" y="2494845"/>
            <a:ext cx="343485" cy="349955"/>
          </a:xfrm>
          <a:prstGeom prst="down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87B12D6-6D72-9448-BD09-2A595200F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6773" y="3025724"/>
            <a:ext cx="4243968" cy="2783971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E6A63493-939A-DD4D-85C9-3B78C2854AB8}"/>
              </a:ext>
            </a:extLst>
          </p:cNvPr>
          <p:cNvSpPr/>
          <p:nvPr/>
        </p:nvSpPr>
        <p:spPr>
          <a:xfrm>
            <a:off x="7666773" y="5873967"/>
            <a:ext cx="4243968" cy="748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400" i="1" dirty="0">
                <a:latin typeface="Arial" panose="020B0604020202020204" pitchFamily="34" charset="0"/>
              </a:rPr>
              <a:t>Laurence Fishburne and Kenneth Branagh as Othello and Iago respectively, in a scene from the 1995 film version of Othello.</a:t>
            </a:r>
            <a:endParaRPr lang="it-IT" sz="1400" i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47E69C5-9175-5243-9810-09CF11374558}"/>
              </a:ext>
            </a:extLst>
          </p:cNvPr>
          <p:cNvSpPr txBox="1"/>
          <p:nvPr/>
        </p:nvSpPr>
        <p:spPr>
          <a:xfrm>
            <a:off x="8466667" y="609600"/>
            <a:ext cx="3060252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THEMES: Jealousy and Manipulation</a:t>
            </a:r>
          </a:p>
        </p:txBody>
      </p:sp>
    </p:spTree>
    <p:extLst>
      <p:ext uri="{BB962C8B-B14F-4D97-AF65-F5344CB8AC3E}">
        <p14:creationId xmlns:p14="http://schemas.microsoft.com/office/powerpoint/2010/main" val="324466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verde, sedendo, interni&#10;&#10;&#10;&#10;Descrizione generata automaticamente">
            <a:extLst>
              <a:ext uri="{FF2B5EF4-FFF2-40B4-BE49-F238E27FC236}">
                <a16:creationId xmlns:a16="http://schemas.microsoft.com/office/drawing/2014/main" id="{DB62BBF5-2751-CF42-BB6E-EBC71AB31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022"/>
          <a:stretch/>
        </p:blipFill>
        <p:spPr>
          <a:xfrm>
            <a:off x="4523004" y="-4235"/>
            <a:ext cx="7382933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83C5B77-68C4-654B-883E-E90AD253D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609600"/>
            <a:ext cx="4436533" cy="1320800"/>
          </a:xfrm>
        </p:spPr>
        <p:txBody>
          <a:bodyPr>
            <a:normAutofit/>
          </a:bodyPr>
          <a:lstStyle/>
          <a:p>
            <a:r>
              <a:rPr lang="en-GB" dirty="0"/>
              <a:t>“It is the green-</a:t>
            </a:r>
            <a:r>
              <a:rPr lang="en-GB" dirty="0" err="1"/>
              <a:t>ey’d</a:t>
            </a:r>
            <a:r>
              <a:rPr lang="en-GB" dirty="0"/>
              <a:t> monster…”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4E4B46-558B-D547-B493-57BAE3185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2160590"/>
            <a:ext cx="5689599" cy="381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700" dirty="0"/>
              <a:t>METAPHOR: Iago compares jealousy to a </a:t>
            </a:r>
          </a:p>
          <a:p>
            <a:pPr marL="0" indent="0">
              <a:buNone/>
            </a:pPr>
            <a:r>
              <a:rPr lang="en-US" sz="1700" b="1" dirty="0">
                <a:solidFill>
                  <a:srgbClr val="009051"/>
                </a:solidFill>
              </a:rPr>
              <a:t>GREEN-EYED</a:t>
            </a:r>
            <a:r>
              <a:rPr lang="en-US" sz="1700" b="1" dirty="0">
                <a:solidFill>
                  <a:schemeClr val="accent1"/>
                </a:solidFill>
              </a:rPr>
              <a:t> MONSTER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r>
              <a:rPr lang="en" sz="1700" dirty="0"/>
              <a:t>                    </a:t>
            </a:r>
            <a:r>
              <a:rPr lang="en-GB" sz="1700" dirty="0"/>
              <a:t>shows how destructive, vicious,</a:t>
            </a:r>
          </a:p>
          <a:p>
            <a:pPr marL="0" indent="0">
              <a:buNone/>
            </a:pPr>
            <a:r>
              <a:rPr lang="en-GB" sz="1700" dirty="0"/>
              <a:t>                    frightening and powerful jealousy can be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endParaRPr lang="en" sz="1700" dirty="0"/>
          </a:p>
          <a:p>
            <a:pPr marL="0" indent="0">
              <a:buNone/>
            </a:pPr>
            <a:r>
              <a:rPr lang="en" sz="1700" dirty="0"/>
              <a:t>Renaissance Englishmen often paired colors with</a:t>
            </a:r>
          </a:p>
          <a:p>
            <a:pPr marL="0" indent="0">
              <a:buNone/>
            </a:pPr>
            <a:r>
              <a:rPr lang="en" sz="1700" dirty="0"/>
              <a:t>emotions or personal qualities: </a:t>
            </a:r>
            <a:r>
              <a:rPr lang="en" sz="1700" dirty="0">
                <a:solidFill>
                  <a:srgbClr val="009051"/>
                </a:solidFill>
              </a:rPr>
              <a:t>green</a:t>
            </a:r>
            <a:r>
              <a:rPr lang="en" sz="1700" dirty="0"/>
              <a:t> is</a:t>
            </a:r>
          </a:p>
          <a:p>
            <a:pPr marL="0" indent="0">
              <a:buNone/>
            </a:pPr>
            <a:r>
              <a:rPr lang="en" sz="1700" dirty="0"/>
              <a:t>emblematic of jealousy and of envy</a:t>
            </a:r>
            <a:endParaRPr lang="en-US" sz="1700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6" name="Straight Connector 7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4DC6D8F4-5372-1549-90BF-F7CE542DE9A0}"/>
              </a:ext>
            </a:extLst>
          </p:cNvPr>
          <p:cNvCxnSpPr>
            <a:cxnSpLocks/>
          </p:cNvCxnSpPr>
          <p:nvPr/>
        </p:nvCxnSpPr>
        <p:spPr>
          <a:xfrm>
            <a:off x="1031169" y="2936345"/>
            <a:ext cx="0" cy="1648179"/>
          </a:xfrm>
          <a:prstGeom prst="straightConnector1">
            <a:avLst/>
          </a:prstGeom>
          <a:ln>
            <a:solidFill>
              <a:srgbClr val="009051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6572D65A-4C1B-524F-9C3E-9947AE852534}"/>
              </a:ext>
            </a:extLst>
          </p:cNvPr>
          <p:cNvCxnSpPr>
            <a:cxnSpLocks/>
          </p:cNvCxnSpPr>
          <p:nvPr/>
        </p:nvCxnSpPr>
        <p:spPr>
          <a:xfrm>
            <a:off x="2280356" y="2889955"/>
            <a:ext cx="0" cy="31609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28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8AFF02-1B33-5C45-8281-FF88AC5E6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310" y="654756"/>
            <a:ext cx="8472491" cy="1298222"/>
          </a:xfrm>
        </p:spPr>
        <p:txBody>
          <a:bodyPr>
            <a:normAutofit/>
          </a:bodyPr>
          <a:lstStyle/>
          <a:p>
            <a:r>
              <a:rPr lang="en-GB" dirty="0"/>
              <a:t>“…which doth mock</a:t>
            </a:r>
            <a:br>
              <a:rPr lang="en-GB" dirty="0"/>
            </a:br>
            <a:r>
              <a:rPr lang="en-GB" dirty="0"/>
              <a:t>The meat it feeds on”.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58A5CE-4EF7-714E-99CD-B7A754B6B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596444"/>
            <a:ext cx="8596668" cy="3172178"/>
          </a:xfrm>
        </p:spPr>
        <p:txBody>
          <a:bodyPr>
            <a:normAutofit/>
          </a:bodyPr>
          <a:lstStyle/>
          <a:p>
            <a:r>
              <a:rPr lang="en" dirty="0"/>
              <a:t>DOTH: “does” (from the Early Modern English: doeth </a:t>
            </a:r>
            <a:r>
              <a:rPr lang="en" dirty="0">
                <a:sym typeface="Wingdings" pitchFamily="2" charset="2"/>
              </a:rPr>
              <a:t> </a:t>
            </a:r>
            <a:r>
              <a:rPr lang="en" dirty="0"/>
              <a:t>doth = does);</a:t>
            </a:r>
          </a:p>
          <a:p>
            <a:r>
              <a:rPr lang="en" dirty="0"/>
              <a:t>MOCK: from “to mock” = “to make fun of”;</a:t>
            </a:r>
          </a:p>
          <a:p>
            <a:r>
              <a:rPr lang="en" dirty="0"/>
              <a:t>THE MEAT IT FEEDS ON: </a:t>
            </a:r>
            <a:r>
              <a:rPr lang="en-GB" dirty="0"/>
              <a:t>refers to Othello’s imagination which is the “meat” jealousy feeds on until it ruins the jealous man</a:t>
            </a:r>
          </a:p>
          <a:p>
            <a:pPr marL="0" indent="0" fontAlgn="base">
              <a:buNone/>
            </a:pPr>
            <a:endParaRPr lang="en" dirty="0"/>
          </a:p>
          <a:p>
            <a:pPr marL="0" indent="0" fontAlgn="base">
              <a:buNone/>
            </a:pPr>
            <a:r>
              <a:rPr lang="en" dirty="0"/>
              <a:t>Iago is telling Othello to beware of his jealousy because it messes with your mind as it does in Othello.</a:t>
            </a:r>
          </a:p>
          <a:p>
            <a:pPr marL="0" indent="0" fontAlgn="base">
              <a:buNone/>
            </a:pPr>
            <a:r>
              <a:rPr lang="en" dirty="0">
                <a:sym typeface="Wingdings" pitchFamily="2" charset="2"/>
              </a:rPr>
              <a:t> </a:t>
            </a:r>
            <a:r>
              <a:rPr lang="en" dirty="0"/>
              <a:t>Othello’s state of mind is tragically becoming infected by Iago's lies. 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929982-0240-F14C-A563-6CD78A475F2C}"/>
              </a:ext>
            </a:extLst>
          </p:cNvPr>
          <p:cNvSpPr txBox="1"/>
          <p:nvPr/>
        </p:nvSpPr>
        <p:spPr>
          <a:xfrm>
            <a:off x="7287156" y="842202"/>
            <a:ext cx="356728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" dirty="0"/>
              <a:t>The sentence suggests that if Othello gives into jealousy, it will eventually destroy him</a:t>
            </a:r>
          </a:p>
        </p:txBody>
      </p:sp>
    </p:spTree>
    <p:extLst>
      <p:ext uri="{BB962C8B-B14F-4D97-AF65-F5344CB8AC3E}">
        <p14:creationId xmlns:p14="http://schemas.microsoft.com/office/powerpoint/2010/main" val="3435699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AF4EFD-4EDD-264B-A330-D56C75432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911" y="1219200"/>
            <a:ext cx="8596668" cy="47657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phrase «GREEN EYED MONSTER» is a popular expression to denote jealousy and is still used today to express the dangers of uncontrolled jealousy in relationships. It is also quoted in the other Shakespearian play “</a:t>
            </a:r>
            <a:r>
              <a:rPr lang="en-US" i="1" u="sng" dirty="0"/>
              <a:t>The Merchant Of Venice</a:t>
            </a:r>
            <a:r>
              <a:rPr lang="en-US" dirty="0"/>
              <a:t>”.</a:t>
            </a:r>
          </a:p>
          <a:p>
            <a:pPr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It underlines the contemporaneity of Shakespeare, although he is a  Renaissance poet</a:t>
            </a:r>
          </a:p>
          <a:p>
            <a:pPr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It underlines that some expressions you use nowadays come also from the Shakespearian plays</a:t>
            </a:r>
          </a:p>
          <a:p>
            <a:pPr>
              <a:buFont typeface="Wingdings" pitchFamily="2" charset="2"/>
              <a:buChar char="à"/>
            </a:pPr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Other common sayings coined by Shakespeare:</a:t>
            </a:r>
          </a:p>
          <a:p>
            <a:pPr marL="0" indent="0">
              <a:buNone/>
            </a:pPr>
            <a:r>
              <a:rPr lang="en-US" sz="1600" dirty="0">
                <a:sym typeface="Wingdings" pitchFamily="2" charset="2"/>
                <a:hlinkClick r:id="rId2"/>
              </a:rPr>
              <a:t>https://traditionaltoursuk.com/literary/common-sayings-made-famous-shakespeare/</a:t>
            </a:r>
            <a:endParaRPr lang="en-US" sz="1600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1600" dirty="0">
                <a:sym typeface="Wingdings" pitchFamily="2" charset="2"/>
                <a:hlinkClick r:id="rId3"/>
              </a:rPr>
              <a:t>http://mentalfloss.com/article/60264/21-phrases-you-use-without-realizing-youre-quoting-shakespeare</a:t>
            </a:r>
            <a:endParaRPr lang="en-US" sz="1600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800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C4C1814-3235-1045-8212-FFFF0BA06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575" y="598310"/>
            <a:ext cx="9934224" cy="2438401"/>
          </a:xfrm>
        </p:spPr>
        <p:txBody>
          <a:bodyPr>
            <a:normAutofit fontScale="90000"/>
          </a:bodyPr>
          <a:lstStyle/>
          <a:p>
            <a:r>
              <a:rPr lang="en-GB" dirty="0"/>
              <a:t>“That cuckold lives in bliss,</a:t>
            </a:r>
            <a:br>
              <a:rPr lang="en-GB" dirty="0"/>
            </a:br>
            <a:r>
              <a:rPr lang="en-GB" dirty="0"/>
              <a:t>Who, certain of his fate, loves not his wronger:</a:t>
            </a:r>
            <a:br>
              <a:rPr lang="en-GB" dirty="0"/>
            </a:br>
            <a:r>
              <a:rPr lang="en-GB" dirty="0"/>
              <a:t>But O, what damnèd minutes tells he o'er</a:t>
            </a:r>
            <a:br>
              <a:rPr lang="en-GB" dirty="0"/>
            </a:br>
            <a:r>
              <a:rPr lang="en-GB" dirty="0"/>
              <a:t>Who dotes, yet doubts, suspects, yet strongly loves!”</a:t>
            </a:r>
            <a:br>
              <a:rPr lang="en-GB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DAA077-A690-1548-8C41-497CCC760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946400"/>
            <a:ext cx="9302044" cy="349955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it-IT" dirty="0"/>
              <a:t>CUCKOLD: </a:t>
            </a:r>
            <a:r>
              <a:rPr lang="en-US" dirty="0"/>
              <a:t>a man whose wife is unfaithful. It comes </a:t>
            </a:r>
            <a:r>
              <a:rPr lang="en" dirty="0"/>
              <a:t>from the </a:t>
            </a:r>
            <a:r>
              <a:rPr lang="en-US" dirty="0"/>
              <a:t>cuckoo bird,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en-US" dirty="0"/>
              <a:t>                alluding to its habit of laying its eggs in other birds' nests.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Iago tells Otello that if a cuckold knows for sure that he is being cuckolded by somebody, he can hate the person who is cuckolding him.</a:t>
            </a:r>
            <a:r>
              <a:rPr lang="en" dirty="0"/>
              <a:t> But he says that you have to also think of the unhappiness of a man who worships his wife, but has to doubt her faithfulness. He suspects her cheating, but still loves her. </a:t>
            </a:r>
            <a:endParaRPr lang="en-US" dirty="0"/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A833329-32CF-CE4D-B658-663C0CE1FEC6}"/>
              </a:ext>
            </a:extLst>
          </p:cNvPr>
          <p:cNvSpPr txBox="1"/>
          <p:nvPr/>
        </p:nvSpPr>
        <p:spPr>
          <a:xfrm>
            <a:off x="801512" y="5544551"/>
            <a:ext cx="839893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The sentence puts into focus the typical Medieval </a:t>
            </a:r>
            <a:r>
              <a:rPr lang="en-US" b="1" dirty="0">
                <a:solidFill>
                  <a:schemeClr val="accent1"/>
                </a:solidFill>
              </a:rPr>
              <a:t>fear of cuckoldry</a:t>
            </a:r>
            <a:r>
              <a:rPr lang="en-US" b="1" dirty="0"/>
              <a:t>: </a:t>
            </a:r>
            <a:r>
              <a:rPr lang="en-US" dirty="0"/>
              <a:t>men were particularly prone to suspect their wives.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36CE79D7-2209-1048-B54B-4052C9953868}"/>
              </a:ext>
            </a:extLst>
          </p:cNvPr>
          <p:cNvCxnSpPr/>
          <p:nvPr/>
        </p:nvCxnSpPr>
        <p:spPr>
          <a:xfrm>
            <a:off x="6874933" y="5937241"/>
            <a:ext cx="0" cy="644898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87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B0A637-C304-DB4D-9E1A-F3BB9E79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fear of cuckoldry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D3ACA8-FDCB-F641-B0E1-E1DA6D972D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625599"/>
            <a:ext cx="8037689" cy="4914413"/>
          </a:xfrm>
        </p:spPr>
        <p:txBody>
          <a:bodyPr>
            <a:normAutofit/>
          </a:bodyPr>
          <a:lstStyle/>
          <a:p>
            <a:r>
              <a:rPr lang="en-GB" dirty="0"/>
              <a:t>Common theme in Shakespeare’s plays and in Medieval and Renaissance English literature</a:t>
            </a:r>
          </a:p>
          <a:p>
            <a:r>
              <a:rPr lang="en-GB" dirty="0"/>
              <a:t>Widespread fear in English society during the Middle Ages and Renaissance</a:t>
            </a:r>
          </a:p>
          <a:p>
            <a:r>
              <a:rPr lang="en-US" dirty="0"/>
              <a:t>Men often regarded their wives as possessions and they were prone to suspect their wives’ faith</a:t>
            </a:r>
          </a:p>
          <a:p>
            <a:pPr>
              <a:spcBef>
                <a:spcPts val="800"/>
              </a:spcBef>
            </a:pPr>
            <a:r>
              <a:rPr lang="en" dirty="0"/>
              <a:t>The social perils of cuckoldry were severe. Cuckoldry was a threat to social status and even masculinity: it ruined a man's credit. To be cuckolded by another man was to be emasculated or effeminized</a:t>
            </a:r>
          </a:p>
          <a:p>
            <a:pPr marL="0" indent="0">
              <a:spcBef>
                <a:spcPts val="800"/>
              </a:spcBef>
              <a:buNone/>
            </a:pPr>
            <a:endParaRPr lang="en" sz="100" dirty="0"/>
          </a:p>
          <a:p>
            <a:pPr marL="0" indent="0">
              <a:spcBef>
                <a:spcPts val="0"/>
              </a:spcBef>
              <a:buNone/>
            </a:pPr>
            <a:r>
              <a:rPr lang="en" dirty="0">
                <a:sym typeface="Wingdings" pitchFamily="2" charset="2"/>
              </a:rPr>
              <a:t>      Being a cuckold </a:t>
            </a:r>
            <a:r>
              <a:rPr lang="en" dirty="0"/>
              <a:t>meant that a husband's masculinity had been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dirty="0"/>
              <a:t>         destroyed</a:t>
            </a:r>
          </a:p>
          <a:p>
            <a:endParaRPr lang="en" sz="1100" dirty="0"/>
          </a:p>
          <a:p>
            <a:pPr marL="0" indent="0">
              <a:buNone/>
            </a:pPr>
            <a:r>
              <a:rPr lang="en-US" dirty="0"/>
              <a:t>In </a:t>
            </a:r>
            <a:r>
              <a:rPr lang="en-US" i="1" u="sng" dirty="0"/>
              <a:t>Othello</a:t>
            </a:r>
            <a:r>
              <a:rPr lang="en-US" dirty="0"/>
              <a:t>: Iago plays on Othello’s fear that Desdemona is cuckolding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Othello by having sex with Michael Cassio.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163769C-6FC3-8E42-9D6F-2DA049C02AB8}"/>
              </a:ext>
            </a:extLst>
          </p:cNvPr>
          <p:cNvSpPr txBox="1"/>
          <p:nvPr/>
        </p:nvSpPr>
        <p:spPr>
          <a:xfrm>
            <a:off x="7676446" y="514226"/>
            <a:ext cx="404142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" dirty="0"/>
              <a:t>Cuckoldry in Shakespeare: an act of adultery committed by a married woman against her husband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A55A020-3552-EF47-BEF1-50B103A63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467" y="4218273"/>
            <a:ext cx="3747911" cy="250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9204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899EF4-5AF3-B84C-9A79-9FF9A1A15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440267"/>
            <a:ext cx="9685867" cy="6231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Other explicit references of cuckoldry in the play:</a:t>
            </a:r>
          </a:p>
          <a:p>
            <a:pPr marL="0" indent="0">
              <a:buNone/>
            </a:pPr>
            <a:endParaRPr lang="en-US" dirty="0"/>
          </a:p>
          <a:p>
            <a:r>
              <a:rPr lang="it-IT" b="1" dirty="0"/>
              <a:t>IAGO to RODERIGO</a:t>
            </a:r>
            <a:r>
              <a:rPr lang="it-IT" dirty="0"/>
              <a:t>: … </a:t>
            </a:r>
            <a:r>
              <a:rPr lang="en" dirty="0"/>
              <a:t>If thou canst </a:t>
            </a:r>
            <a:r>
              <a:rPr lang="e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cuckold</a:t>
            </a:r>
            <a:r>
              <a:rPr lang="en" dirty="0"/>
              <a:t> him [Othello], thou dost thyself a pleasure, me a sport. (Act 1, Scene 3)</a:t>
            </a:r>
          </a:p>
          <a:p>
            <a:pPr marL="0" indent="0">
              <a:buNone/>
            </a:pPr>
            <a:r>
              <a:rPr lang="en" i="1" dirty="0"/>
              <a:t>     Iago is persuading Roderigo to bring down Othello. It will have two advantages: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" i="1" dirty="0"/>
              <a:t>     Roderigo will get Desdemona and, since Iago hates Othello, it will be a joy for him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" i="1" dirty="0"/>
              <a:t>     watching Othello’s downfall.</a:t>
            </a:r>
          </a:p>
          <a:p>
            <a:pPr marL="0" indent="0">
              <a:buNone/>
            </a:pPr>
            <a:r>
              <a:rPr lang="en" dirty="0"/>
              <a:t>     </a:t>
            </a:r>
            <a:endParaRPr lang="en" i="1" dirty="0"/>
          </a:p>
          <a:p>
            <a:r>
              <a:rPr lang="en" b="1" dirty="0"/>
              <a:t>OTHELLO</a:t>
            </a:r>
            <a:r>
              <a:rPr lang="en" dirty="0"/>
              <a:t>: I will chop her into messes! </a:t>
            </a:r>
            <a:r>
              <a:rPr lang="e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Cuckold</a:t>
            </a:r>
            <a:r>
              <a:rPr lang="en" dirty="0"/>
              <a:t> me? (Act 4, Scene 1)</a:t>
            </a:r>
            <a:r>
              <a:rPr lang="en" i="1" dirty="0"/>
              <a:t> </a:t>
            </a:r>
          </a:p>
          <a:p>
            <a:pPr marL="0" indent="0">
              <a:buNone/>
            </a:pPr>
            <a:r>
              <a:rPr lang="en" i="1" dirty="0"/>
              <a:t>     Othello is filled with rage at the idea that Desdemona has made him a cuckold.</a:t>
            </a:r>
          </a:p>
          <a:p>
            <a:pPr marL="0" indent="0">
              <a:buNone/>
            </a:pPr>
            <a:r>
              <a:rPr lang="en" i="1" dirty="0"/>
              <a:t> </a:t>
            </a:r>
            <a:endParaRPr lang="en" dirty="0"/>
          </a:p>
          <a:p>
            <a:r>
              <a:rPr lang="en" b="1" dirty="0"/>
              <a:t>EMILIA to DESDEMONA:</a:t>
            </a:r>
            <a:r>
              <a:rPr lang="en" dirty="0"/>
              <a:t> ..who would not make her husband a </a:t>
            </a:r>
            <a:r>
              <a:rPr lang="e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cuckold</a:t>
            </a:r>
            <a:r>
              <a:rPr lang="en" dirty="0"/>
              <a:t> to make him a monarch?  [if cuckolding him means giving him command of the whole world]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" dirty="0"/>
              <a:t>     (Act 4, Scene 3)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i="1" dirty="0"/>
              <a:t>Iago’s wife Emilia is discussing with Desdemona about marriage and fidelity. While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i="1" dirty="0"/>
              <a:t>     </a:t>
            </a:r>
            <a:r>
              <a:rPr lang="en" i="1" dirty="0"/>
              <a:t>Desdemona is absolutely devoted to love and marriage, Emilia says that</a:t>
            </a:r>
            <a:r>
              <a:rPr lang="en" dirty="0"/>
              <a:t> </a:t>
            </a:r>
            <a:r>
              <a:rPr lang="en" i="1" dirty="0"/>
              <a:t>infidelity is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" i="1" dirty="0"/>
              <a:t>     justified if there is something substantial to gain from it</a:t>
            </a:r>
            <a:r>
              <a:rPr lang="en" dirty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7504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faccettatura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523</Words>
  <Application>Microsoft Macintosh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Sfaccettatura</vt:lpstr>
      <vt:lpstr>OTHELLO</vt:lpstr>
      <vt:lpstr>ACT III, SCENE III, 165-171</vt:lpstr>
      <vt:lpstr>“O, beware, my lord, of jealousy”</vt:lpstr>
      <vt:lpstr>“It is the green-ey’d monster…”</vt:lpstr>
      <vt:lpstr>“…which doth mock The meat it feeds on”.</vt:lpstr>
      <vt:lpstr>Presentazione standard di PowerPoint</vt:lpstr>
      <vt:lpstr>“That cuckold lives in bliss, Who, certain of his fate, loves not his wronger: But O, what damnèd minutes tells he o'er Who dotes, yet doubts, suspects, yet strongly loves!” </vt:lpstr>
      <vt:lpstr>The fear of cuckoldry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OTHELLO</dc:title>
  <dc:creator>Luca Plett</dc:creator>
  <cp:lastModifiedBy>Luca Plett</cp:lastModifiedBy>
  <cp:revision>104</cp:revision>
  <dcterms:created xsi:type="dcterms:W3CDTF">2019-02-23T16:10:13Z</dcterms:created>
  <dcterms:modified xsi:type="dcterms:W3CDTF">2019-02-28T20:35:27Z</dcterms:modified>
</cp:coreProperties>
</file>