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 b="def" i="def"/>
      <a:tcStyle>
        <a:tcBdr/>
        <a:fill>
          <a:solidFill>
            <a:srgbClr val="F6F2E5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 b="def" i="def"/>
      <a:tcStyle>
        <a:tcBdr/>
        <a:fill>
          <a:solidFill>
            <a:srgbClr val="F9F5E8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 b="def" i="def"/>
      <a:tcStyle>
        <a:tcBdr/>
        <a:fill>
          <a:solidFill>
            <a:srgbClr val="FFFBF1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E9E7DC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a"/>
          <p:cNvSpPr/>
          <p:nvPr/>
        </p:nvSpPr>
        <p:spPr>
          <a:xfrm>
            <a:off x="508000" y="51816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" name="Titolo Testo"/>
          <p:cNvSpPr txBox="1"/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 Testo</a:t>
            </a:r>
          </a:p>
        </p:txBody>
      </p:sp>
      <p:sp>
        <p:nvSpPr>
          <p:cNvPr id="15" name="Corpo livello uno…"/>
          <p:cNvSpPr txBox="1"/>
          <p:nvPr>
            <p:ph type="body" sz="quarter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6" name="Numero diapositiva"/>
          <p:cNvSpPr txBox="1"/>
          <p:nvPr>
            <p:ph type="sldNum" sz="quarter" idx="2"/>
          </p:nvPr>
        </p:nvSpPr>
        <p:spPr>
          <a:xfrm>
            <a:off x="12154001" y="8763000"/>
            <a:ext cx="342901" cy="3683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–Giovanni Mela"/>
          <p:cNvSpPr txBox="1"/>
          <p:nvPr>
            <p:ph type="body" sz="quarter" idx="13"/>
          </p:nvPr>
        </p:nvSpPr>
        <p:spPr>
          <a:xfrm>
            <a:off x="508000" y="5918200"/>
            <a:ext cx="11988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40000"/>
              </a:lnSpc>
              <a:spcBef>
                <a:spcPts val="0"/>
              </a:spcBef>
              <a:buSzTx/>
              <a:buNone/>
              <a:defRPr i="1" sz="3000">
                <a:solidFill>
                  <a:srgbClr val="9D9D9D"/>
                </a:solidFill>
              </a:defRPr>
            </a:lvl1pPr>
          </a:lstStyle>
          <a:p>
            <a:pPr/>
            <a:r>
              <a:t>–Giovanni Mela</a:t>
            </a:r>
          </a:p>
        </p:txBody>
      </p:sp>
      <p:sp>
        <p:nvSpPr>
          <p:cNvPr id="106" name="“Inserisci qui una citazione”."/>
          <p:cNvSpPr txBox="1"/>
          <p:nvPr>
            <p:ph type="body" sz="quarter" idx="14"/>
          </p:nvPr>
        </p:nvSpPr>
        <p:spPr>
          <a:xfrm>
            <a:off x="1270000" y="4298950"/>
            <a:ext cx="10464800" cy="6223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SzTx/>
              <a:buNone/>
              <a:defRPr sz="3600"/>
            </a:lvl1pPr>
          </a:lstStyle>
          <a:p>
            <a:pPr/>
            <a:r>
              <a:t>“Inserisci qui una citazione”. </a:t>
            </a:r>
          </a:p>
        </p:txBody>
      </p:sp>
      <p:sp>
        <p:nvSpPr>
          <p:cNvPr id="10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142761833_2880x1921.jpeg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mmagine"/>
          <p:cNvSpPr/>
          <p:nvPr>
            <p:ph type="pic" idx="13"/>
          </p:nvPr>
        </p:nvSpPr>
        <p:spPr>
          <a:xfrm>
            <a:off x="622300" y="1181100"/>
            <a:ext cx="11760200" cy="5676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4" name="Titolo Testo"/>
          <p:cNvSpPr txBox="1"/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 Testo</a:t>
            </a:r>
          </a:p>
        </p:txBody>
      </p:sp>
      <p:sp>
        <p:nvSpPr>
          <p:cNvPr id="25" name="Corpo livello uno…"/>
          <p:cNvSpPr txBox="1"/>
          <p:nvPr>
            <p:ph type="body" sz="quarter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Testo"/>
          <p:cNvSpPr txBox="1"/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mmagine"/>
          <p:cNvSpPr/>
          <p:nvPr>
            <p:ph type="pic" sz="half" idx="13"/>
          </p:nvPr>
        </p:nvSpPr>
        <p:spPr>
          <a:xfrm>
            <a:off x="6805519" y="981849"/>
            <a:ext cx="5575301" cy="75311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2" name="Titolo Testo"/>
          <p:cNvSpPr txBox="1"/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pPr/>
            <a:r>
              <a:t>Titolo Testo</a:t>
            </a:r>
          </a:p>
        </p:txBody>
      </p:sp>
      <p:sp>
        <p:nvSpPr>
          <p:cNvPr id="43" name="Corpo livello uno…"/>
          <p:cNvSpPr txBox="1"/>
          <p:nvPr>
            <p:ph type="body" sz="quarter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a"/>
          <p:cNvSpPr/>
          <p:nvPr/>
        </p:nvSpPr>
        <p:spPr>
          <a:xfrm>
            <a:off x="508000" y="25781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2" name="Linea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3" name="Linea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4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a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3" name="Linea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4" name="Linea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5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66" name="Corpo livello uno…"/>
          <p:cNvSpPr txBox="1"/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Linea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5" name="Linea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6" name="Linea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7" name="Immagine"/>
          <p:cNvSpPr/>
          <p:nvPr>
            <p:ph type="pic" sz="half" idx="13"/>
          </p:nvPr>
        </p:nvSpPr>
        <p:spPr>
          <a:xfrm>
            <a:off x="620619" y="2994799"/>
            <a:ext cx="5524501" cy="552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79" name="Corpo livello uno…"/>
          <p:cNvSpPr txBox="1"/>
          <p:nvPr>
            <p:ph type="body" sz="half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magine"/>
          <p:cNvSpPr/>
          <p:nvPr>
            <p:ph type="pic" sz="quarter" idx="13"/>
          </p:nvPr>
        </p:nvSpPr>
        <p:spPr>
          <a:xfrm>
            <a:off x="6654800" y="977900"/>
            <a:ext cx="5727700" cy="36068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6" name="Immagine"/>
          <p:cNvSpPr/>
          <p:nvPr>
            <p:ph type="pic" sz="quarter" idx="14"/>
          </p:nvPr>
        </p:nvSpPr>
        <p:spPr>
          <a:xfrm>
            <a:off x="6654800" y="5003800"/>
            <a:ext cx="5727700" cy="3644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7" name="Immagine"/>
          <p:cNvSpPr/>
          <p:nvPr>
            <p:ph type="pic" sz="half" idx="15"/>
          </p:nvPr>
        </p:nvSpPr>
        <p:spPr>
          <a:xfrm>
            <a:off x="620619" y="975499"/>
            <a:ext cx="5575301" cy="76708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a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Linea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" name="Corpo livello uno…"/>
          <p:cNvSpPr txBox="1"/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" name="Titolo Testo"/>
          <p:cNvSpPr txBox="1"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6" name="Numero diapositiva"/>
          <p:cNvSpPr txBox="1"/>
          <p:nvPr>
            <p:ph type="sldNum" sz="quarter" idx="2"/>
          </p:nvPr>
        </p:nvSpPr>
        <p:spPr>
          <a:xfrm>
            <a:off x="12166701" y="8763000"/>
            <a:ext cx="342901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6400" u="none">
          <a:ln>
            <a:noFill/>
          </a:ln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3"/>
        </a:buBlip>
        <a:tabLst/>
        <a:defRPr b="0" baseline="0" cap="none" i="0" spc="0" strike="noStrike" sz="3400" u="none">
          <a:ln>
            <a:noFill/>
          </a:ln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NALYSIS OF A QUOTE FROM HAMLET’S MONOLOGU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ANALYSIS OF A QUOTE FROM HAMLET’S MONOLOGUE</a:t>
            </a:r>
          </a:p>
        </p:txBody>
      </p:sp>
      <p:sp>
        <p:nvSpPr>
          <p:cNvPr id="132" name="“Thus conscience does make cowards of us all”"/>
          <p:cNvSpPr txBox="1"/>
          <p:nvPr>
            <p:ph type="subTitle" sz="quarter" idx="1"/>
          </p:nvPr>
        </p:nvSpPr>
        <p:spPr>
          <a:xfrm>
            <a:off x="508000" y="5568950"/>
            <a:ext cx="11988800" cy="825500"/>
          </a:xfrm>
          <a:prstGeom prst="rect">
            <a:avLst/>
          </a:prstGeom>
        </p:spPr>
        <p:txBody>
          <a:bodyPr/>
          <a:lstStyle/>
          <a:p>
            <a:pPr algn="ctr" defTabSz="393192">
              <a:lnSpc>
                <a:spcPct val="100000"/>
              </a:lnSpc>
              <a:defRPr b="1" sz="2580">
                <a:solidFill>
                  <a:srgbClr val="5B5854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“Thus conscience does make cowards of us all”</a:t>
            </a:r>
          </a:p>
          <a:p>
            <a:pPr algn="ctr" defTabSz="393192">
              <a:lnSpc>
                <a:spcPct val="100000"/>
              </a:lnSpc>
              <a:defRPr b="1" sz="1118">
                <a:solidFill>
                  <a:srgbClr val="5B5854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hus conscience does make cowards of us al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thus conscience does make cowards of us all</a:t>
            </a:r>
          </a:p>
        </p:txBody>
      </p:sp>
      <p:sp>
        <p:nvSpPr>
          <p:cNvPr id="135" name="Almost at the end of the monologue…"/>
          <p:cNvSpPr txBox="1"/>
          <p:nvPr>
            <p:ph type="body" sz="half" idx="1"/>
          </p:nvPr>
        </p:nvSpPr>
        <p:spPr>
          <a:xfrm>
            <a:off x="577850" y="3390553"/>
            <a:ext cx="5600700" cy="4725094"/>
          </a:xfrm>
          <a:prstGeom prst="rect">
            <a:avLst/>
          </a:prstGeom>
        </p:spPr>
        <p:txBody>
          <a:bodyPr/>
          <a:lstStyle/>
          <a:p>
            <a:pPr marL="369794" indent="-369794">
              <a:buClr>
                <a:srgbClr val="BEBEBE"/>
              </a:buClr>
              <a:buSzPct val="12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Almost at the end of the monologue</a:t>
            </a:r>
          </a:p>
          <a:p>
            <a:pPr marL="369794" indent="-369794">
              <a:buClr>
                <a:srgbClr val="BEBEBE"/>
              </a:buClr>
              <a:buSzPct val="12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What did he mean with this sentence?</a:t>
            </a:r>
          </a:p>
        </p:txBody>
      </p:sp>
      <p:grpSp>
        <p:nvGrpSpPr>
          <p:cNvPr id="138" name="640px-Bernhardt_Hamlet2.jpg"/>
          <p:cNvGrpSpPr/>
          <p:nvPr/>
        </p:nvGrpSpPr>
        <p:grpSpPr>
          <a:xfrm>
            <a:off x="6851650" y="3739526"/>
            <a:ext cx="5600700" cy="4027147"/>
            <a:chOff x="0" y="0"/>
            <a:chExt cx="5600700" cy="4027146"/>
          </a:xfrm>
        </p:grpSpPr>
        <p:pic>
          <p:nvPicPr>
            <p:cNvPr id="137" name="640px-Bernhardt_Hamlet2.jpg" descr="640px-Bernhardt_Hamlet2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127000"/>
              <a:ext cx="5346700" cy="3773147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36" name="640px-Bernhardt_Hamlet2.jpg" descr="640px-Bernhardt_Hamlet2.jp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600700" cy="4027147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MORPHOLOGICAL AND SEMAntical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MORPHOLOGICAL AND SEMAntical ANALYSIS</a:t>
            </a:r>
          </a:p>
        </p:txBody>
      </p:sp>
      <p:sp>
        <p:nvSpPr>
          <p:cNvPr id="141" name="Use of “does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Use of “does”</a:t>
            </a:r>
          </a:p>
          <a:p>
            <a:pPr>
              <a:buBlip>
                <a:blip r:embed="rId2"/>
              </a:buBlip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Paronomasia between “Thus” and “does”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Explan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Explanation</a:t>
            </a:r>
          </a:p>
        </p:txBody>
      </p:sp>
      <p:sp>
        <p:nvSpPr>
          <p:cNvPr id="144" name="Do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Does:</a:t>
            </a:r>
          </a:p>
          <a:p>
            <a:pPr>
              <a:buClr>
                <a:srgbClr val="BEBEBE"/>
              </a:buClr>
              <a:buSzPct val="125000"/>
              <a:buChar char="•"/>
            </a:pPr>
            <a:r>
              <a:t>Enhancing the meaning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:r>
              <a:t>Paronomasia:</a:t>
            </a:r>
          </a:p>
          <a:p>
            <a:pPr>
              <a:buClr>
                <a:srgbClr val="BEBEBE"/>
              </a:buClr>
              <a:buSzPct val="125000"/>
              <a:buChar char="•"/>
            </a:pPr>
            <a:r>
              <a:t>Repeating the sound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3.png"/></Relationships>

</file>

<file path=ppt/theme/theme1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