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media/image17.jpeg" ContentType="image/jpeg"/>
  <Override PartName="/ppt/media/image3.png" ContentType="image/png"/>
  <Override PartName="/ppt/media/image1.jpeg" ContentType="image/jpeg"/>
  <Override PartName="/ppt/media/image2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0.jpeg" ContentType="image/jpe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9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7" name="" descr=""/>
          <p:cNvPicPr/>
          <p:nvPr/>
        </p:nvPicPr>
        <p:blipFill>
          <a:blip r:embed="rId2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3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91" name="" descr=""/>
          <p:cNvPicPr/>
          <p:nvPr/>
        </p:nvPicPr>
        <p:blipFill>
          <a:blip r:embed="rId2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  <p:pic>
        <p:nvPicPr>
          <p:cNvPr id="92" name="" descr=""/>
          <p:cNvPicPr/>
          <p:nvPr/>
        </p:nvPicPr>
        <p:blipFill>
          <a:blip r:embed="rId3"/>
          <a:stretch/>
        </p:blipFill>
        <p:spPr>
          <a:xfrm>
            <a:off x="4015800" y="2557080"/>
            <a:ext cx="4159080" cy="33184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1295280" y="982080"/>
            <a:ext cx="9600840" cy="6043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129528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33184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6215040" y="42904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29528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6215040" y="2557080"/>
            <a:ext cx="46850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1295280" y="4290480"/>
            <a:ext cx="9600840" cy="15825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slideLayout" Target="../slideLayouts/slideLayout1.xml"/><Relationship Id="rId10" Type="http://schemas.openxmlformats.org/officeDocument/2006/relationships/slideLayout" Target="../slideLayouts/slideLayout2.xml"/><Relationship Id="rId11" Type="http://schemas.openxmlformats.org/officeDocument/2006/relationships/slideLayout" Target="../slideLayouts/slideLayout3.xml"/><Relationship Id="rId12" Type="http://schemas.openxmlformats.org/officeDocument/2006/relationships/slideLayout" Target="../slideLayouts/slideLayout4.xml"/><Relationship Id="rId13" Type="http://schemas.openxmlformats.org/officeDocument/2006/relationships/slideLayout" Target="../slideLayouts/slideLayout5.xml"/><Relationship Id="rId14" Type="http://schemas.openxmlformats.org/officeDocument/2006/relationships/slideLayout" Target="../slideLayouts/slideLayout6.xml"/><Relationship Id="rId15" Type="http://schemas.openxmlformats.org/officeDocument/2006/relationships/slideLayout" Target="../slideLayouts/slideLayout7.xml"/><Relationship Id="rId16" Type="http://schemas.openxmlformats.org/officeDocument/2006/relationships/slideLayout" Target="../slideLayouts/slideLayout8.xml"/><Relationship Id="rId17" Type="http://schemas.openxmlformats.org/officeDocument/2006/relationships/slideLayout" Target="../slideLayouts/slideLayout9.xml"/><Relationship Id="rId18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1.xml"/><Relationship Id="rId20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5.xml"/><Relationship Id="rId9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1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2" name="Picture 9" descr=""/>
          <p:cNvPicPr/>
          <p:nvPr/>
        </p:nvPicPr>
        <p:blipFill>
          <a:blip r:embed="rId4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3" name="Picture 10" descr=""/>
          <p:cNvPicPr/>
          <p:nvPr/>
        </p:nvPicPr>
        <p:blipFill>
          <a:blip r:embed="rId5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4" name="Picture 15" descr=""/>
          <p:cNvPicPr/>
          <p:nvPr/>
        </p:nvPicPr>
        <p:blipFill>
          <a:blip r:embed="rId6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" name="CustomShape 2"/>
          <p:cNvSpPr/>
          <p:nvPr/>
        </p:nvSpPr>
        <p:spPr>
          <a:xfrm>
            <a:off x="2328480" y="1540800"/>
            <a:ext cx="7543440" cy="383508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6" name="Picture 16" descr=""/>
          <p:cNvPicPr/>
          <p:nvPr/>
        </p:nvPicPr>
        <p:blipFill>
          <a:blip r:embed="rId7"/>
          <a:stretch/>
        </p:blipFill>
        <p:spPr>
          <a:xfrm>
            <a:off x="-16920" y="3147480"/>
            <a:ext cx="2477520" cy="612360"/>
          </a:xfrm>
          <a:prstGeom prst="rect">
            <a:avLst/>
          </a:prstGeom>
          <a:ln>
            <a:noFill/>
          </a:ln>
        </p:spPr>
      </p:pic>
      <p:pic>
        <p:nvPicPr>
          <p:cNvPr id="7" name="Picture 19" descr=""/>
          <p:cNvPicPr/>
          <p:nvPr/>
        </p:nvPicPr>
        <p:blipFill>
          <a:blip r:embed="rId8"/>
          <a:stretch/>
        </p:blipFill>
        <p:spPr>
          <a:xfrm>
            <a:off x="9736200" y="3147480"/>
            <a:ext cx="2477520" cy="612360"/>
          </a:xfrm>
          <a:prstGeom prst="rect">
            <a:avLst/>
          </a:prstGeom>
          <a:ln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2692440" y="1871280"/>
            <a:ext cx="6815160" cy="151524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5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Fare clic per modificare lo stile del titolo</a:t>
            </a:r>
            <a:endParaRPr/>
          </a:p>
        </p:txBody>
      </p:sp>
      <p:sp>
        <p:nvSpPr>
          <p:cNvPr id="9" name="PlaceHolder 4"/>
          <p:cNvSpPr>
            <a:spLocks noGrp="1"/>
          </p:cNvSpPr>
          <p:nvPr>
            <p:ph type="subTitle"/>
          </p:nvPr>
        </p:nvSpPr>
        <p:spPr>
          <a:xfrm>
            <a:off x="2692440" y="3657600"/>
            <a:ext cx="6815160" cy="1320480"/>
          </a:xfrm>
          <a:prstGeom prst="rect">
            <a:avLst/>
          </a:prstGeom>
        </p:spPr>
        <p:txBody>
          <a:bodyPr/>
          <a:p>
            <a:pPr algn="ctr">
              <a:lnSpc>
                <a:spcPct val="100000"/>
              </a:lnSpc>
            </a:pPr>
            <a:r>
              <a:rPr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Fare clic per modificare lo stile del sottotitolo dello schema</a:t>
            </a:r>
            <a:endParaRPr/>
          </a:p>
        </p:txBody>
      </p:sp>
      <p:sp>
        <p:nvSpPr>
          <p:cNvPr id="10" name="PlaceHolder 5"/>
          <p:cNvSpPr>
            <a:spLocks noGrp="1"/>
          </p:cNvSpPr>
          <p:nvPr>
            <p:ph type="dt"/>
          </p:nvPr>
        </p:nvSpPr>
        <p:spPr>
          <a:xfrm>
            <a:off x="7983360" y="5037840"/>
            <a:ext cx="89712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21/02/19</a:t>
            </a:r>
            <a:endParaRPr/>
          </a:p>
        </p:txBody>
      </p:sp>
      <p:sp>
        <p:nvSpPr>
          <p:cNvPr id="11" name="PlaceHolder 6"/>
          <p:cNvSpPr>
            <a:spLocks noGrp="1"/>
          </p:cNvSpPr>
          <p:nvPr>
            <p:ph type="ftr"/>
          </p:nvPr>
        </p:nvSpPr>
        <p:spPr>
          <a:xfrm>
            <a:off x="2692440" y="5037840"/>
            <a:ext cx="5214240" cy="2790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2" name="PlaceHolder 7"/>
          <p:cNvSpPr>
            <a:spLocks noGrp="1"/>
          </p:cNvSpPr>
          <p:nvPr>
            <p:ph type="sldNum"/>
          </p:nvPr>
        </p:nvSpPr>
        <p:spPr>
          <a:xfrm>
            <a:off x="8956800" y="5037840"/>
            <a:ext cx="55080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E47ACD8D-AAF1-4863-9D3C-B7F40E419B77}" type="slidenum">
              <a:rPr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&lt;numero&gt;</a:t>
            </a:fld>
            <a:endParaRPr/>
          </a:p>
        </p:txBody>
      </p:sp>
      <p:sp>
        <p:nvSpPr>
          <p:cNvPr id="13" name="Line 8"/>
          <p:cNvSpPr/>
          <p:nvPr/>
        </p:nvSpPr>
        <p:spPr>
          <a:xfrm>
            <a:off x="2692080" y="3521880"/>
            <a:ext cx="681588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4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>
                <a:latin typeface="Garamond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800" spc="-1">
                <a:latin typeface="Garamond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1600" spc="-1">
                <a:latin typeface="Garamond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1400" spc="-1">
                <a:latin typeface="Garamond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Garamond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Garamond"/>
              </a:rPr>
              <a:t>Sesto livello struttura</a:t>
            </a:r>
            <a:endParaRPr/>
          </a:p>
          <a:p>
            <a:pPr lvl="6" marL="3024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000" spc="-1">
                <a:latin typeface="Garamond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  <p:sldLayoutId id="2147483660" r:id="rId20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7" descr=""/>
          <p:cNvPicPr/>
          <p:nvPr/>
        </p:nvPicPr>
        <p:blipFill>
          <a:blip r:embed="rId3"/>
          <a:stretch/>
        </p:blipFill>
        <p:spPr>
          <a:xfrm>
            <a:off x="0" y="0"/>
            <a:ext cx="12188520" cy="6855840"/>
          </a:xfrm>
          <a:prstGeom prst="rect">
            <a:avLst/>
          </a:prstGeom>
          <a:ln>
            <a:noFill/>
          </a:ln>
        </p:spPr>
      </p:pic>
      <p:sp>
        <p:nvSpPr>
          <p:cNvPr id="50" name="CustomShape 1"/>
          <p:cNvSpPr/>
          <p:nvPr/>
        </p:nvSpPr>
        <p:spPr>
          <a:xfrm>
            <a:off x="608040" y="609480"/>
            <a:ext cx="10972440" cy="5638320"/>
          </a:xfrm>
          <a:prstGeom prst="rect">
            <a:avLst/>
          </a:prstGeom>
          <a:noFill/>
          <a:ln w="15840">
            <a:miter/>
          </a:ln>
          <a:effectLst>
            <a:innerShdw blurRad="25400" dir="13500000" dist="12700">
              <a:srgbClr val="000000">
                <a:alpha val="45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51" name="Picture 9" descr=""/>
          <p:cNvPicPr/>
          <p:nvPr/>
        </p:nvPicPr>
        <p:blipFill>
          <a:blip r:embed="rId4"/>
          <a:stretch/>
        </p:blipFill>
        <p:spPr>
          <a:xfrm>
            <a:off x="-15840" y="3153960"/>
            <a:ext cx="776880" cy="606240"/>
          </a:xfrm>
          <a:prstGeom prst="rect">
            <a:avLst/>
          </a:prstGeom>
          <a:ln>
            <a:noFill/>
          </a:ln>
        </p:spPr>
      </p:pic>
      <p:pic>
        <p:nvPicPr>
          <p:cNvPr id="52" name="Picture 10" descr=""/>
          <p:cNvPicPr/>
          <p:nvPr/>
        </p:nvPicPr>
        <p:blipFill>
          <a:blip r:embed="rId5"/>
          <a:stretch/>
        </p:blipFill>
        <p:spPr>
          <a:xfrm>
            <a:off x="11436840" y="3153960"/>
            <a:ext cx="776880" cy="606240"/>
          </a:xfrm>
          <a:prstGeom prst="rect">
            <a:avLst/>
          </a:prstGeom>
          <a:ln>
            <a:noFill/>
          </a:ln>
        </p:spPr>
      </p:pic>
      <p:sp>
        <p:nvSpPr>
          <p:cNvPr id="53" name="Line 2"/>
          <p:cNvSpPr/>
          <p:nvPr/>
        </p:nvSpPr>
        <p:spPr>
          <a:xfrm>
            <a:off x="1396080" y="2421360"/>
            <a:ext cx="9407160" cy="0"/>
          </a:xfrm>
          <a:prstGeom prst="line">
            <a:avLst/>
          </a:prstGeom>
          <a:ln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PlaceHolder 3"/>
          <p:cNvSpPr>
            <a:spLocks noGrp="1"/>
          </p:cNvSpPr>
          <p:nvPr>
            <p:ph type="title"/>
          </p:nvPr>
        </p:nvSpPr>
        <p:spPr>
          <a:xfrm>
            <a:off x="1295280" y="982080"/>
            <a:ext cx="9600840" cy="130356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Fare clic per modificare lo stile del titolo</a:t>
            </a:r>
            <a:endParaRPr/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1295280" y="2557080"/>
            <a:ext cx="9600840" cy="3318480"/>
          </a:xfrm>
          <a:prstGeom prst="rect">
            <a:avLst/>
          </a:prstGeom>
        </p:spPr>
        <p:txBody>
          <a:bodyPr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Fai clic per modificare il formato del testo della struttura</a:t>
            </a:r>
            <a:endParaRPr/>
          </a:p>
          <a:p>
            <a:pPr lvl="1" marL="864000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Secondo livello struttura</a:t>
            </a:r>
            <a:endParaRPr/>
          </a:p>
          <a:p>
            <a:pPr lvl="2" marL="1296000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Terzo livello struttura</a:t>
            </a:r>
            <a:endParaRPr/>
          </a:p>
          <a:p>
            <a:pPr lvl="3" marL="1728000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Quarto livello struttura</a:t>
            </a:r>
            <a:endParaRPr/>
          </a:p>
          <a:p>
            <a:pPr lvl="4" marL="2160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Quinto livello struttura</a:t>
            </a:r>
            <a:endParaRPr/>
          </a:p>
          <a:p>
            <a:pPr lvl="5" marL="2592000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Sesto livello struttura</a:t>
            </a: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Settimo livello strutturaFare clic per modificare stili del testo dello schema</a:t>
            </a:r>
            <a:endParaRPr/>
          </a:p>
          <a:p>
            <a:pPr lvl="1" marL="7430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0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Secondo livello</a:t>
            </a:r>
            <a:endParaRPr/>
          </a:p>
          <a:p>
            <a:pPr lvl="2" marL="12002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8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Terzo livello</a:t>
            </a:r>
            <a:endParaRPr/>
          </a:p>
          <a:p>
            <a:pPr lvl="3" marL="1542960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6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Quarto livello</a:t>
            </a:r>
            <a:endParaRPr/>
          </a:p>
          <a:p>
            <a:pPr lvl="4" marL="2000160" indent="-17100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1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Quinto livello</a:t>
            </a:r>
            <a:endParaRPr/>
          </a:p>
        </p:txBody>
      </p:sp>
      <p:sp>
        <p:nvSpPr>
          <p:cNvPr id="56" name="PlaceHolder 5"/>
          <p:cNvSpPr>
            <a:spLocks noGrp="1"/>
          </p:cNvSpPr>
          <p:nvPr>
            <p:ph type="dt"/>
          </p:nvPr>
        </p:nvSpPr>
        <p:spPr>
          <a:xfrm>
            <a:off x="8677440" y="5969160"/>
            <a:ext cx="159984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21/02/19</a:t>
            </a:r>
            <a:endParaRPr/>
          </a:p>
        </p:txBody>
      </p:sp>
      <p:sp>
        <p:nvSpPr>
          <p:cNvPr id="57" name="PlaceHolder 6"/>
          <p:cNvSpPr>
            <a:spLocks noGrp="1"/>
          </p:cNvSpPr>
          <p:nvPr>
            <p:ph type="ftr"/>
          </p:nvPr>
        </p:nvSpPr>
        <p:spPr>
          <a:xfrm>
            <a:off x="1295280" y="5969160"/>
            <a:ext cx="7305480" cy="27900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8" name="PlaceHolder 7"/>
          <p:cNvSpPr>
            <a:spLocks noGrp="1"/>
          </p:cNvSpPr>
          <p:nvPr>
            <p:ph type="sldNum"/>
          </p:nvPr>
        </p:nvSpPr>
        <p:spPr>
          <a:xfrm>
            <a:off x="10353960" y="5969160"/>
            <a:ext cx="542160" cy="27900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A5A431E2-842D-43A5-962F-941CF5339041}" type="slidenum">
              <a:rPr lang="it-IT" sz="1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&lt;numero&gt;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2692440" y="1871280"/>
            <a:ext cx="6815160" cy="1515240"/>
          </a:xfrm>
          <a:prstGeom prst="rect">
            <a:avLst/>
          </a:prstGeom>
          <a:noFill/>
          <a:ln>
            <a:noFill/>
          </a:ln>
        </p:spPr>
        <p:txBody>
          <a:bodyPr anchor="b"/>
          <a:p>
            <a:pPr algn="ctr">
              <a:lnSpc>
                <a:spcPct val="100000"/>
              </a:lnSpc>
            </a:pPr>
            <a:r>
              <a:rPr b="1" lang="en-US" sz="40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ANALYSIS OF HAMLET’S MONOLOGUE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2692440" y="3657600"/>
            <a:ext cx="6815160" cy="1320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it-IT" sz="21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 BE OR NOT TO BE</a:t>
            </a: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WILLIAM SHAKESPEARE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1295280" y="2466720"/>
            <a:ext cx="52466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Born in 1564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The most important English writer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Dead in 1616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97" name="Immagine 3" descr=""/>
          <p:cNvPicPr/>
          <p:nvPr/>
        </p:nvPicPr>
        <p:blipFill>
          <a:blip r:embed="rId1"/>
          <a:stretch/>
        </p:blipFill>
        <p:spPr>
          <a:xfrm>
            <a:off x="7444080" y="2713680"/>
            <a:ext cx="3161880" cy="31618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TO BE OR NOT TO BE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First line of the monologue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That is the question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00" name="Immagine 3" descr=""/>
          <p:cNvPicPr/>
          <p:nvPr/>
        </p:nvPicPr>
        <p:blipFill>
          <a:blip r:embed="rId1"/>
          <a:stretch/>
        </p:blipFill>
        <p:spPr>
          <a:xfrm>
            <a:off x="6779160" y="2688840"/>
            <a:ext cx="3665520" cy="3054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SEMANTIC AND MORPHOLOGICAL MEANING</a:t>
            </a:r>
            <a:endParaRPr/>
          </a:p>
        </p:txBody>
      </p:sp>
      <p:sp>
        <p:nvSpPr>
          <p:cNvPr id="102" name="TextShape 2"/>
          <p:cNvSpPr txBox="1"/>
          <p:nvPr/>
        </p:nvSpPr>
        <p:spPr>
          <a:xfrm>
            <a:off x="1295280" y="259560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Use of infinite mode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Alliteration of the sound «t»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Choice of the verb «to be»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CHOICE OF THE INFINITE MODE</a:t>
            </a:r>
            <a:endParaRPr/>
          </a:p>
        </p:txBody>
      </p:sp>
      <p:sp>
        <p:nvSpPr>
          <p:cNvPr id="104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It makes the phrase always true (in the past, in the present and in the future)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It underlines the choice of the verb «to be» 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ALLITERATION OF SOUND «T»</a:t>
            </a:r>
            <a:endParaRPr/>
          </a:p>
        </p:txBody>
      </p:sp>
      <p:sp>
        <p:nvSpPr>
          <p:cNvPr id="106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It reinforces the whole line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It draws the attention of the audience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1295280" y="982080"/>
            <a:ext cx="9600840" cy="1303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CHOICE OF THE VERB «TO BE»</a:t>
            </a:r>
            <a:endParaRPr/>
          </a:p>
        </p:txBody>
      </p:sp>
      <p:sp>
        <p:nvSpPr>
          <p:cNvPr id="108" name="TextShape 2"/>
          <p:cNvSpPr txBox="1"/>
          <p:nvPr/>
        </p:nvSpPr>
        <p:spPr>
          <a:xfrm>
            <a:off x="1295280" y="2557080"/>
            <a:ext cx="9600840" cy="3318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The verb «to be» contains many meanings (for example to live, to eat,…)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 marL="285840" indent="-285480">
              <a:lnSpc>
                <a:spcPct val="100000"/>
              </a:lnSpc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n-US" sz="2400" spc="-1" strike="noStrike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Garamond"/>
              </a:rPr>
              <a:t>It makes the question much more extensive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Application>LibreOffice/5.0.2.2$Windows_x86 LibreOffice_project/37b43f919e4de5eeaca9b9755ed688758a8251fe</Application>
  <Paragraphs>32</Paragraphs>
  <Company>Hewlett-Packard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2019-02-21T13:21:14Z</dcterms:created>
  <dc:creator>Rodolfo Cociani</dc:creator>
  <dc:language>it-IT</dc:language>
  <dcterms:modified xsi:type="dcterms:W3CDTF">2019-02-21T16:05:34Z</dcterms:modified>
  <cp:revision>6</cp:revision>
  <dc:title>Presentazione standard di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Hewlett-Packard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7</vt:i4>
  </property>
</Properties>
</file>