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media/image1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</p:sldIdLst>
  <p:sldSz cx="18288000" cy="10287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1645884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914400" y="5523120"/>
            <a:ext cx="1645884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803160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9348120" y="2406960"/>
            <a:ext cx="803160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914400" y="5523120"/>
            <a:ext cx="803160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9348120" y="5523120"/>
            <a:ext cx="803160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529956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6479280" y="2406960"/>
            <a:ext cx="529956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12044160" y="2406960"/>
            <a:ext cx="529956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914400" y="5523120"/>
            <a:ext cx="529956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6479280" y="5523120"/>
            <a:ext cx="529956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12044160" y="5523120"/>
            <a:ext cx="529956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914400" y="2406960"/>
            <a:ext cx="16458840" cy="59659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16458840" cy="5965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8031600" cy="5965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9348120" y="2406960"/>
            <a:ext cx="8031600" cy="5965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914400" y="410400"/>
            <a:ext cx="16458840" cy="7962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803160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9348120" y="2406960"/>
            <a:ext cx="8031600" cy="5965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914400" y="5523120"/>
            <a:ext cx="803160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8031600" cy="5965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9348120" y="2406960"/>
            <a:ext cx="803160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9348120" y="5523120"/>
            <a:ext cx="803160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803160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9348120" y="2406960"/>
            <a:ext cx="803160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914400" y="5523120"/>
            <a:ext cx="1645884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fld id="{446A5D4B-405B-49CF-9A23-D0677CB253B9}" type="datetime">
              <a:rPr b="0" lang="it-IT" sz="1200" spc="-1" strike="noStrike">
                <a:solidFill>
                  <a:srgbClr val="8b8b8b"/>
                </a:solidFill>
                <a:latin typeface="Calibri"/>
              </a:rPr>
              <a:t>21/03/19</a:t>
            </a:fld>
            <a:endParaRPr b="0" lang="it-IT" sz="1200" spc="-1" strike="noStrike">
              <a:latin typeface="Times New Roman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 b="0" lang="it-IT" sz="24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C941B8DB-7B79-4BE1-B14C-F5CD418E2D11}" type="slidenum">
              <a:rPr b="0" lang="it-IT" sz="1200" spc="-1" strike="noStrike">
                <a:solidFill>
                  <a:srgbClr val="8b8b8b"/>
                </a:solidFill>
                <a:latin typeface="Calibri"/>
              </a:rPr>
              <a:t>&lt;numero&gt;</a:t>
            </a:fld>
            <a:endParaRPr b="0" lang="it-IT" sz="12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Fai clic per modificare il formato del testo del titolo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914400" y="2406960"/>
            <a:ext cx="16458840" cy="5965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</a:rPr>
              <a:t>Fai clic per modificare il formato del testo della struttura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Secondo livello struttura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Terzo livello struttura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Quarto livello struttura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Quinto livello struttura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Sesto livello struttura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Settimo livello struttura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ccbce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1"/>
          <p:cNvGrpSpPr/>
          <p:nvPr/>
        </p:nvGrpSpPr>
        <p:grpSpPr>
          <a:xfrm>
            <a:off x="1028880" y="3536640"/>
            <a:ext cx="15689880" cy="6084720"/>
            <a:chOff x="1028880" y="3536640"/>
            <a:chExt cx="15689880" cy="6084720"/>
          </a:xfrm>
        </p:grpSpPr>
        <p:sp>
          <p:nvSpPr>
            <p:cNvPr id="42" name="CustomShape 2"/>
            <p:cNvSpPr/>
            <p:nvPr/>
          </p:nvSpPr>
          <p:spPr>
            <a:xfrm>
              <a:off x="1046520" y="3536640"/>
              <a:ext cx="15672240" cy="476136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/>
            <a:p>
              <a:pPr>
                <a:lnSpc>
                  <a:spcPts val="12498"/>
                </a:lnSpc>
              </a:pPr>
              <a:r>
                <a:rPr b="1" lang="it-IT" sz="12500" spc="310" strike="noStrike">
                  <a:solidFill>
                    <a:srgbClr val="46214b"/>
                  </a:solidFill>
                  <a:latin typeface="Playfair Display"/>
                </a:rPr>
                <a:t>"FRAILTY THY NAME IS WOMAN"</a:t>
              </a:r>
              <a:endParaRPr b="0" lang="it-IT" sz="12500" spc="-1" strike="noStrike">
                <a:latin typeface="Arial"/>
              </a:endParaRPr>
            </a:p>
          </p:txBody>
        </p:sp>
        <p:sp>
          <p:nvSpPr>
            <p:cNvPr id="43" name="CustomShape 3"/>
            <p:cNvSpPr/>
            <p:nvPr/>
          </p:nvSpPr>
          <p:spPr>
            <a:xfrm>
              <a:off x="1028880" y="9208800"/>
              <a:ext cx="15672240" cy="41256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/>
            <a:p>
              <a:pPr>
                <a:lnSpc>
                  <a:spcPts val="3251"/>
                </a:lnSpc>
              </a:pPr>
              <a:r>
                <a:rPr b="0" lang="it-IT" sz="2600" spc="128" strike="noStrike">
                  <a:solidFill>
                    <a:srgbClr val="49261d"/>
                  </a:solidFill>
                  <a:latin typeface="Raleway"/>
                </a:rPr>
                <a:t>Mischis Viola</a:t>
              </a:r>
              <a:endParaRPr b="0" lang="it-IT" sz="2600" spc="-1" strike="noStrike">
                <a:latin typeface="Arial"/>
              </a:endParaRPr>
            </a:p>
          </p:txBody>
        </p:sp>
      </p:grpSp>
      <p:grpSp>
        <p:nvGrpSpPr>
          <p:cNvPr id="44" name="Group 4"/>
          <p:cNvGrpSpPr/>
          <p:nvPr/>
        </p:nvGrpSpPr>
        <p:grpSpPr>
          <a:xfrm>
            <a:off x="1028880" y="1014480"/>
            <a:ext cx="16230240" cy="682560"/>
            <a:chOff x="1028880" y="1014480"/>
            <a:chExt cx="16230240" cy="682560"/>
          </a:xfrm>
        </p:grpSpPr>
        <p:sp>
          <p:nvSpPr>
            <p:cNvPr id="45" name="CustomShape 5"/>
            <p:cNvSpPr/>
            <p:nvPr/>
          </p:nvSpPr>
          <p:spPr>
            <a:xfrm>
              <a:off x="1028880" y="1014480"/>
              <a:ext cx="15672240" cy="41256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/>
            <a:p>
              <a:pPr>
                <a:lnSpc>
                  <a:spcPts val="3251"/>
                </a:lnSpc>
              </a:pPr>
              <a:r>
                <a:rPr b="0" lang="it-IT" sz="2600" spc="284" strike="noStrike">
                  <a:solidFill>
                    <a:srgbClr val="49261d"/>
                  </a:solidFill>
                  <a:latin typeface="Raleway"/>
                </a:rPr>
                <a:t>HAMLET, ACT I, SCENE II, (146-156)</a:t>
              </a:r>
              <a:endParaRPr b="0" lang="it-IT" sz="2600" spc="-1" strike="noStrike">
                <a:latin typeface="Arial"/>
              </a:endParaRPr>
            </a:p>
          </p:txBody>
        </p:sp>
        <p:sp>
          <p:nvSpPr>
            <p:cNvPr id="46" name="CustomShape 6"/>
            <p:cNvSpPr/>
            <p:nvPr/>
          </p:nvSpPr>
          <p:spPr>
            <a:xfrm>
              <a:off x="1028880" y="1681560"/>
              <a:ext cx="16230240" cy="15480"/>
            </a:xfrm>
            <a:prstGeom prst="rect">
              <a:avLst/>
            </a:prstGeom>
            <a:solidFill>
              <a:srgbClr val="49261d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</p:spTree>
  </p:cSld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ccbce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CustomShape 1"/>
          <p:cNvSpPr/>
          <p:nvPr/>
        </p:nvSpPr>
        <p:spPr>
          <a:xfrm>
            <a:off x="1028880" y="1019160"/>
            <a:ext cx="14953680" cy="914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ts val="7200"/>
              </a:lnSpc>
            </a:pPr>
            <a:r>
              <a:rPr b="0" lang="it-IT" sz="6000" spc="-1" strike="noStrike">
                <a:solidFill>
                  <a:srgbClr val="261129"/>
                </a:solidFill>
                <a:latin typeface="Raleway"/>
              </a:rPr>
              <a:t>TRADUCTION</a:t>
            </a:r>
            <a:endParaRPr b="0" lang="it-IT" sz="6000" spc="-1" strike="noStrike">
              <a:latin typeface="Arial"/>
            </a:endParaRPr>
          </a:p>
        </p:txBody>
      </p:sp>
      <p:grpSp>
        <p:nvGrpSpPr>
          <p:cNvPr id="48" name="Group 2"/>
          <p:cNvGrpSpPr/>
          <p:nvPr/>
        </p:nvGrpSpPr>
        <p:grpSpPr>
          <a:xfrm>
            <a:off x="1085400" y="3254760"/>
            <a:ext cx="7252200" cy="5842440"/>
            <a:chOff x="1085400" y="3254760"/>
            <a:chExt cx="7252200" cy="5842440"/>
          </a:xfrm>
        </p:grpSpPr>
        <p:sp>
          <p:nvSpPr>
            <p:cNvPr id="49" name="CustomShape 3"/>
            <p:cNvSpPr/>
            <p:nvPr/>
          </p:nvSpPr>
          <p:spPr>
            <a:xfrm>
              <a:off x="1085400" y="3254760"/>
              <a:ext cx="7252200" cy="5842440"/>
            </a:xfrm>
            <a:custGeom>
              <a:avLst/>
              <a:gdLst/>
              <a:ahLst/>
              <a:rect l="l" t="t" r="r" b="b"/>
              <a:pathLst>
                <a:path w="19909073" h="16039128">
                  <a:moveTo>
                    <a:pt x="0" y="0"/>
                  </a:moveTo>
                  <a:lnTo>
                    <a:pt x="0" y="16039128"/>
                  </a:lnTo>
                  <a:lnTo>
                    <a:pt x="19909073" y="16039128"/>
                  </a:lnTo>
                  <a:lnTo>
                    <a:pt x="19909073" y="0"/>
                  </a:lnTo>
                  <a:lnTo>
                    <a:pt x="0" y="0"/>
                  </a:lnTo>
                  <a:close/>
                  <a:moveTo>
                    <a:pt x="19848113" y="15978169"/>
                  </a:moveTo>
                  <a:lnTo>
                    <a:pt x="59690" y="15978169"/>
                  </a:lnTo>
                  <a:lnTo>
                    <a:pt x="59690" y="59690"/>
                  </a:lnTo>
                  <a:lnTo>
                    <a:pt x="19848113" y="59690"/>
                  </a:lnTo>
                  <a:lnTo>
                    <a:pt x="19848113" y="1597816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50" name="Group 4"/>
          <p:cNvGrpSpPr/>
          <p:nvPr/>
        </p:nvGrpSpPr>
        <p:grpSpPr>
          <a:xfrm>
            <a:off x="1311840" y="3024720"/>
            <a:ext cx="6280560" cy="5790240"/>
            <a:chOff x="1311840" y="3024720"/>
            <a:chExt cx="6280560" cy="5790240"/>
          </a:xfrm>
        </p:grpSpPr>
        <p:sp>
          <p:nvSpPr>
            <p:cNvPr id="51" name="CustomShape 5"/>
            <p:cNvSpPr/>
            <p:nvPr/>
          </p:nvSpPr>
          <p:spPr>
            <a:xfrm>
              <a:off x="1311840" y="3024720"/>
              <a:ext cx="6280560" cy="62676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2" name="CustomShape 6"/>
            <p:cNvSpPr/>
            <p:nvPr/>
          </p:nvSpPr>
          <p:spPr>
            <a:xfrm>
              <a:off x="1311840" y="3773880"/>
              <a:ext cx="6280560" cy="504108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/>
            <a:p>
              <a:pPr>
                <a:lnSpc>
                  <a:spcPts val="3308"/>
                </a:lnSpc>
              </a:pPr>
              <a:r>
                <a:rPr b="0" lang="it-IT" sz="2280" spc="55" strike="noStrike">
                  <a:solidFill>
                    <a:srgbClr val="000000"/>
                  </a:solidFill>
                  <a:latin typeface="Raleway"/>
                </a:rPr>
                <a:t>O no! fragilità, il tuo nome è femmina.</a:t>
              </a:r>
              <a:endParaRPr b="0" lang="it-IT" sz="2280" spc="-1" strike="noStrike">
                <a:latin typeface="Arial"/>
              </a:endParaRPr>
            </a:p>
            <a:p>
              <a:pPr>
                <a:lnSpc>
                  <a:spcPts val="3308"/>
                </a:lnSpc>
              </a:pPr>
              <a:r>
                <a:rPr b="0" lang="it-IT" sz="2280" spc="55" strike="noStrike">
                  <a:solidFill>
                    <a:srgbClr val="000000"/>
                  </a:solidFill>
                  <a:latin typeface="Raleway"/>
                </a:rPr>
                <a:t>Un mese appena; prima che invecchiassero</a:t>
              </a:r>
              <a:endParaRPr b="0" lang="it-IT" sz="2280" spc="-1" strike="noStrike">
                <a:latin typeface="Arial"/>
              </a:endParaRPr>
            </a:p>
            <a:p>
              <a:pPr>
                <a:lnSpc>
                  <a:spcPts val="3308"/>
                </a:lnSpc>
              </a:pPr>
              <a:r>
                <a:rPr b="0" lang="it-IT" sz="2280" spc="55" strike="noStrike">
                  <a:solidFill>
                    <a:srgbClr val="000000"/>
                  </a:solidFill>
                  <a:latin typeface="Raleway"/>
                </a:rPr>
                <a:t>le scarpette con cui seguì la salma</a:t>
              </a:r>
              <a:endParaRPr b="0" lang="it-IT" sz="2280" spc="-1" strike="noStrike">
                <a:latin typeface="Arial"/>
              </a:endParaRPr>
            </a:p>
            <a:p>
              <a:pPr>
                <a:lnSpc>
                  <a:spcPts val="3308"/>
                </a:lnSpc>
              </a:pPr>
              <a:r>
                <a:rPr b="0" lang="it-IT" sz="2280" spc="55" strike="noStrike">
                  <a:solidFill>
                    <a:srgbClr val="000000"/>
                  </a:solidFill>
                  <a:latin typeface="Raleway"/>
                </a:rPr>
                <a:t>come una Niobe in lacrime; e costei</a:t>
              </a:r>
              <a:endParaRPr b="0" lang="it-IT" sz="2280" spc="-1" strike="noStrike">
                <a:latin typeface="Arial"/>
              </a:endParaRPr>
            </a:p>
            <a:p>
              <a:pPr>
                <a:lnSpc>
                  <a:spcPts val="3308"/>
                </a:lnSpc>
              </a:pPr>
              <a:r>
                <a:rPr b="0" lang="it-IT" sz="2280" spc="55" strike="noStrike">
                  <a:solidFill>
                    <a:srgbClr val="000000"/>
                  </a:solidFill>
                  <a:latin typeface="Raleway"/>
                </a:rPr>
                <a:t>-oh Dio, una bestia priva di ragione </a:t>
              </a:r>
              <a:endParaRPr b="0" lang="it-IT" sz="2280" spc="-1" strike="noStrike">
                <a:latin typeface="Arial"/>
              </a:endParaRPr>
            </a:p>
            <a:p>
              <a:pPr>
                <a:lnSpc>
                  <a:spcPts val="3308"/>
                </a:lnSpc>
              </a:pPr>
              <a:r>
                <a:rPr b="0" lang="it-IT" sz="2280" spc="55" strike="noStrike">
                  <a:solidFill>
                    <a:srgbClr val="000000"/>
                  </a:solidFill>
                  <a:latin typeface="Raleway"/>
                </a:rPr>
                <a:t>avrebbe pianto assai di più! - sposata</a:t>
              </a:r>
              <a:endParaRPr b="0" lang="it-IT" sz="2280" spc="-1" strike="noStrike">
                <a:latin typeface="Arial"/>
              </a:endParaRPr>
            </a:p>
            <a:p>
              <a:pPr>
                <a:lnSpc>
                  <a:spcPts val="3308"/>
                </a:lnSpc>
              </a:pPr>
              <a:r>
                <a:rPr b="0" lang="it-IT" sz="2280" spc="55" strike="noStrike">
                  <a:solidFill>
                    <a:srgbClr val="000000"/>
                  </a:solidFill>
                  <a:latin typeface="Raleway"/>
                </a:rPr>
                <a:t>a lui, fratelli di  mio padre e simile </a:t>
              </a:r>
              <a:endParaRPr b="0" lang="it-IT" sz="2280" spc="-1" strike="noStrike">
                <a:latin typeface="Arial"/>
              </a:endParaRPr>
            </a:p>
            <a:p>
              <a:pPr>
                <a:lnSpc>
                  <a:spcPts val="3308"/>
                </a:lnSpc>
              </a:pPr>
              <a:r>
                <a:rPr b="0" lang="it-IT" sz="2280" spc="55" strike="noStrike">
                  <a:solidFill>
                    <a:srgbClr val="000000"/>
                  </a:solidFill>
                  <a:latin typeface="Raleway"/>
                </a:rPr>
                <a:t>a mio padre com'io a Ercole. Un mese!</a:t>
              </a:r>
              <a:endParaRPr b="0" lang="it-IT" sz="2280" spc="-1" strike="noStrike">
                <a:latin typeface="Arial"/>
              </a:endParaRPr>
            </a:p>
            <a:p>
              <a:pPr>
                <a:lnSpc>
                  <a:spcPts val="3308"/>
                </a:lnSpc>
              </a:pPr>
              <a:r>
                <a:rPr b="0" lang="it-IT" sz="2280" spc="55" strike="noStrike">
                  <a:solidFill>
                    <a:srgbClr val="000000"/>
                  </a:solidFill>
                  <a:latin typeface="Raleway"/>
                </a:rPr>
                <a:t>Prima ancora che il sale delle sconce sue lacrime lasciasse quei suoi occhi gonfi,</a:t>
              </a:r>
              <a:endParaRPr b="0" lang="it-IT" sz="2280" spc="-1" strike="noStrike">
                <a:latin typeface="Arial"/>
              </a:endParaRPr>
            </a:p>
            <a:p>
              <a:pPr>
                <a:lnSpc>
                  <a:spcPts val="3308"/>
                </a:lnSpc>
              </a:pPr>
              <a:r>
                <a:rPr b="0" lang="it-IT" sz="2280" spc="55" strike="noStrike">
                  <a:solidFill>
                    <a:srgbClr val="000000"/>
                  </a:solidFill>
                  <a:latin typeface="Raleway"/>
                </a:rPr>
                <a:t>Si è sposata. </a:t>
              </a:r>
              <a:endParaRPr b="0" lang="it-IT" sz="2280" spc="-1" strike="noStrike">
                <a:latin typeface="Arial"/>
              </a:endParaRPr>
            </a:p>
          </p:txBody>
        </p:sp>
      </p:grpSp>
      <p:grpSp>
        <p:nvGrpSpPr>
          <p:cNvPr id="53" name="Group 7"/>
          <p:cNvGrpSpPr/>
          <p:nvPr/>
        </p:nvGrpSpPr>
        <p:grpSpPr>
          <a:xfrm>
            <a:off x="8667000" y="3209040"/>
            <a:ext cx="7591680" cy="5857560"/>
            <a:chOff x="8667000" y="3209040"/>
            <a:chExt cx="7591680" cy="5857560"/>
          </a:xfrm>
        </p:grpSpPr>
        <p:sp>
          <p:nvSpPr>
            <p:cNvPr id="54" name="CustomShape 8"/>
            <p:cNvSpPr/>
            <p:nvPr/>
          </p:nvSpPr>
          <p:spPr>
            <a:xfrm>
              <a:off x="8667000" y="3209040"/>
              <a:ext cx="7591680" cy="5857560"/>
            </a:xfrm>
            <a:custGeom>
              <a:avLst/>
              <a:gdLst/>
              <a:ahLst/>
              <a:rect l="l" t="t" r="r" b="b"/>
              <a:pathLst>
                <a:path w="20713401" h="15982505">
                  <a:moveTo>
                    <a:pt x="0" y="0"/>
                  </a:moveTo>
                  <a:lnTo>
                    <a:pt x="0" y="15982505"/>
                  </a:lnTo>
                  <a:lnTo>
                    <a:pt x="20713401" y="15982505"/>
                  </a:lnTo>
                  <a:lnTo>
                    <a:pt x="20713401" y="0"/>
                  </a:lnTo>
                  <a:lnTo>
                    <a:pt x="0" y="0"/>
                  </a:lnTo>
                  <a:close/>
                  <a:moveTo>
                    <a:pt x="20652442" y="15921544"/>
                  </a:moveTo>
                  <a:lnTo>
                    <a:pt x="59690" y="15921544"/>
                  </a:lnTo>
                  <a:lnTo>
                    <a:pt x="59690" y="59690"/>
                  </a:lnTo>
                  <a:lnTo>
                    <a:pt x="20652442" y="59690"/>
                  </a:lnTo>
                  <a:lnTo>
                    <a:pt x="20652442" y="159215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55" name="Group 9"/>
          <p:cNvGrpSpPr/>
          <p:nvPr/>
        </p:nvGrpSpPr>
        <p:grpSpPr>
          <a:xfrm>
            <a:off x="8721720" y="2761560"/>
            <a:ext cx="7322040" cy="6800400"/>
            <a:chOff x="8721720" y="2761560"/>
            <a:chExt cx="7322040" cy="6800400"/>
          </a:xfrm>
        </p:grpSpPr>
        <p:sp>
          <p:nvSpPr>
            <p:cNvPr id="56" name="CustomShape 10"/>
            <p:cNvSpPr/>
            <p:nvPr/>
          </p:nvSpPr>
          <p:spPr>
            <a:xfrm>
              <a:off x="8721720" y="2761560"/>
              <a:ext cx="7322040" cy="72288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7" name="CustomShape 11"/>
            <p:cNvSpPr/>
            <p:nvPr/>
          </p:nvSpPr>
          <p:spPr>
            <a:xfrm>
              <a:off x="8721720" y="3635280"/>
              <a:ext cx="7322040" cy="592668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/>
            <a:p>
              <a:pPr>
                <a:lnSpc>
                  <a:spcPts val="3334"/>
                </a:lnSpc>
              </a:pPr>
              <a:r>
                <a:rPr b="0" lang="it-IT" sz="2300" spc="55" strike="noStrike">
                  <a:solidFill>
                    <a:srgbClr val="000000"/>
                  </a:solidFill>
                  <a:latin typeface="Raleway"/>
                </a:rPr>
                <a:t>Let me not think on't. Frailty, thy name is woman!</a:t>
              </a:r>
              <a:endParaRPr b="0" lang="it-IT" sz="2300" spc="-1" strike="noStrike">
                <a:latin typeface="Arial"/>
              </a:endParaRPr>
            </a:p>
            <a:p>
              <a:pPr>
                <a:lnSpc>
                  <a:spcPts val="3334"/>
                </a:lnSpc>
              </a:pPr>
              <a:r>
                <a:rPr b="0" lang="it-IT" sz="2300" spc="55" strike="noStrike">
                  <a:solidFill>
                    <a:srgbClr val="000000"/>
                  </a:solidFill>
                  <a:latin typeface="Raleway"/>
                </a:rPr>
                <a:t>A little month, or ere those shoes were old</a:t>
              </a:r>
              <a:endParaRPr b="0" lang="it-IT" sz="2300" spc="-1" strike="noStrike">
                <a:latin typeface="Arial"/>
              </a:endParaRPr>
            </a:p>
            <a:p>
              <a:pPr>
                <a:lnSpc>
                  <a:spcPts val="3334"/>
                </a:lnSpc>
              </a:pPr>
              <a:r>
                <a:rPr b="0" lang="it-IT" sz="2300" spc="55" strike="noStrike">
                  <a:solidFill>
                    <a:srgbClr val="000000"/>
                  </a:solidFill>
                  <a:latin typeface="Raleway"/>
                </a:rPr>
                <a:t>With which she followed my poor father' body,</a:t>
              </a:r>
              <a:endParaRPr b="0" lang="it-IT" sz="2300" spc="-1" strike="noStrike">
                <a:latin typeface="Arial"/>
              </a:endParaRPr>
            </a:p>
            <a:p>
              <a:pPr>
                <a:lnSpc>
                  <a:spcPts val="3334"/>
                </a:lnSpc>
              </a:pPr>
              <a:r>
                <a:rPr b="0" lang="it-IT" sz="2300" spc="55" strike="noStrike">
                  <a:solidFill>
                    <a:srgbClr val="000000"/>
                  </a:solidFill>
                  <a:latin typeface="Raleway"/>
                </a:rPr>
                <a:t>Like Niobe, all tears. Why she, even she-</a:t>
              </a:r>
              <a:endParaRPr b="0" lang="it-IT" sz="2300" spc="-1" strike="noStrike">
                <a:latin typeface="Arial"/>
              </a:endParaRPr>
            </a:p>
            <a:p>
              <a:pPr>
                <a:lnSpc>
                  <a:spcPts val="3334"/>
                </a:lnSpc>
              </a:pPr>
              <a:r>
                <a:rPr b="0" lang="it-IT" sz="2300" spc="55" strike="noStrike">
                  <a:solidFill>
                    <a:srgbClr val="000000"/>
                  </a:solidFill>
                  <a:latin typeface="Raleway"/>
                </a:rPr>
                <a:t>oh God, a beast that wants discourse of reason</a:t>
              </a:r>
              <a:endParaRPr b="0" lang="it-IT" sz="2300" spc="-1" strike="noStrike">
                <a:latin typeface="Arial"/>
              </a:endParaRPr>
            </a:p>
            <a:p>
              <a:pPr>
                <a:lnSpc>
                  <a:spcPts val="3334"/>
                </a:lnSpc>
              </a:pPr>
              <a:r>
                <a:rPr b="0" lang="it-IT" sz="2300" spc="55" strike="noStrike">
                  <a:solidFill>
                    <a:srgbClr val="000000"/>
                  </a:solidFill>
                  <a:latin typeface="Raleway"/>
                </a:rPr>
                <a:t>Wuold have mourned lonher!- married with my uncle,  </a:t>
              </a:r>
              <a:endParaRPr b="0" lang="it-IT" sz="2300" spc="-1" strike="noStrike">
                <a:latin typeface="Arial"/>
              </a:endParaRPr>
            </a:p>
            <a:p>
              <a:pPr>
                <a:lnSpc>
                  <a:spcPts val="3334"/>
                </a:lnSpc>
              </a:pPr>
              <a:r>
                <a:rPr b="0" lang="it-IT" sz="2300" spc="55" strike="noStrike">
                  <a:solidFill>
                    <a:srgbClr val="000000"/>
                  </a:solidFill>
                  <a:latin typeface="Raleway"/>
                </a:rPr>
                <a:t>My father's brother, but no more like my father</a:t>
              </a:r>
              <a:endParaRPr b="0" lang="it-IT" sz="2300" spc="-1" strike="noStrike">
                <a:latin typeface="Arial"/>
              </a:endParaRPr>
            </a:p>
            <a:p>
              <a:pPr>
                <a:lnSpc>
                  <a:spcPts val="3334"/>
                </a:lnSpc>
              </a:pPr>
              <a:r>
                <a:rPr b="0" lang="it-IT" sz="2300" spc="55" strike="noStrike">
                  <a:solidFill>
                    <a:srgbClr val="000000"/>
                  </a:solidFill>
                  <a:latin typeface="Raleway"/>
                </a:rPr>
                <a:t>Than I to Hercules. Within a month,</a:t>
              </a:r>
              <a:endParaRPr b="0" lang="it-IT" sz="2300" spc="-1" strike="noStrike">
                <a:latin typeface="Arial"/>
              </a:endParaRPr>
            </a:p>
            <a:p>
              <a:pPr>
                <a:lnSpc>
                  <a:spcPts val="3334"/>
                </a:lnSpc>
              </a:pPr>
              <a:r>
                <a:rPr b="0" lang="it-IT" sz="2300" spc="55" strike="noStrike">
                  <a:solidFill>
                    <a:srgbClr val="000000"/>
                  </a:solidFill>
                  <a:latin typeface="Raleway"/>
                </a:rPr>
                <a:t>Ere yet the salt of most unrighteous tears</a:t>
              </a:r>
              <a:endParaRPr b="0" lang="it-IT" sz="2300" spc="-1" strike="noStrike">
                <a:latin typeface="Arial"/>
              </a:endParaRPr>
            </a:p>
            <a:p>
              <a:pPr>
                <a:lnSpc>
                  <a:spcPts val="3334"/>
                </a:lnSpc>
              </a:pPr>
              <a:r>
                <a:rPr b="0" lang="it-IT" sz="2300" spc="55" strike="noStrike">
                  <a:solidFill>
                    <a:srgbClr val="000000"/>
                  </a:solidFill>
                  <a:latin typeface="Raleway"/>
                </a:rPr>
                <a:t>Had left the flushing in her gallèd eyes,</a:t>
              </a:r>
              <a:endParaRPr b="0" lang="it-IT" sz="2300" spc="-1" strike="noStrike">
                <a:latin typeface="Arial"/>
              </a:endParaRPr>
            </a:p>
            <a:p>
              <a:pPr>
                <a:lnSpc>
                  <a:spcPts val="3334"/>
                </a:lnSpc>
              </a:pPr>
              <a:r>
                <a:rPr b="0" lang="it-IT" sz="2300" spc="55" strike="noStrike">
                  <a:solidFill>
                    <a:srgbClr val="000000"/>
                  </a:solidFill>
                  <a:latin typeface="Raleway"/>
                </a:rPr>
                <a:t>She merried.</a:t>
              </a:r>
              <a:endParaRPr b="0" lang="it-IT" sz="2300" spc="-1" strike="noStrike">
                <a:latin typeface="Arial"/>
              </a:endParaRPr>
            </a:p>
            <a:p>
              <a:pPr>
                <a:lnSpc>
                  <a:spcPts val="3334"/>
                </a:lnSpc>
              </a:pPr>
              <a:endParaRPr b="0" lang="it-IT" sz="2300" spc="-1" strike="noStrike">
                <a:latin typeface="Arial"/>
              </a:endParaRPr>
            </a:p>
          </p:txBody>
        </p:sp>
      </p:grpSp>
      <p:sp>
        <p:nvSpPr>
          <p:cNvPr id="58" name="CustomShape 12"/>
          <p:cNvSpPr/>
          <p:nvPr/>
        </p:nvSpPr>
        <p:spPr>
          <a:xfrm>
            <a:off x="17023320" y="-361440"/>
            <a:ext cx="1790640" cy="10944000"/>
          </a:xfrm>
          <a:prstGeom prst="rect">
            <a:avLst/>
          </a:prstGeom>
          <a:solidFill>
            <a:srgbClr val="261129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3" dur="indefinite" restart="never" nodeType="tmRoot">
          <p:childTnLst>
            <p:seq>
              <p:cTn id="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ccbce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Group 1"/>
          <p:cNvGrpSpPr/>
          <p:nvPr/>
        </p:nvGrpSpPr>
        <p:grpSpPr>
          <a:xfrm>
            <a:off x="879840" y="700560"/>
            <a:ext cx="8358840" cy="3233160"/>
            <a:chOff x="879840" y="700560"/>
            <a:chExt cx="8358840" cy="3233160"/>
          </a:xfrm>
        </p:grpSpPr>
        <p:grpSp>
          <p:nvGrpSpPr>
            <p:cNvPr id="60" name="Group 2"/>
            <p:cNvGrpSpPr/>
            <p:nvPr/>
          </p:nvGrpSpPr>
          <p:grpSpPr>
            <a:xfrm>
              <a:off x="879840" y="700560"/>
              <a:ext cx="8358840" cy="3233160"/>
              <a:chOff x="879840" y="700560"/>
              <a:chExt cx="8358840" cy="3233160"/>
            </a:xfrm>
          </p:grpSpPr>
          <p:sp>
            <p:nvSpPr>
              <p:cNvPr id="61" name="CustomShape 3"/>
              <p:cNvSpPr/>
              <p:nvPr/>
            </p:nvSpPr>
            <p:spPr>
              <a:xfrm>
                <a:off x="879840" y="700560"/>
                <a:ext cx="8358840" cy="3233160"/>
              </a:xfrm>
              <a:custGeom>
                <a:avLst/>
                <a:gdLst/>
                <a:ahLst/>
                <a:rect l="l" t="t" r="r" b="b"/>
                <a:pathLst>
                  <a:path w="22071774" h="8537670">
                    <a:moveTo>
                      <a:pt x="0" y="0"/>
                    </a:moveTo>
                    <a:lnTo>
                      <a:pt x="0" y="8537670"/>
                    </a:lnTo>
                    <a:lnTo>
                      <a:pt x="22071774" y="8537670"/>
                    </a:lnTo>
                    <a:lnTo>
                      <a:pt x="22071774" y="0"/>
                    </a:lnTo>
                    <a:lnTo>
                      <a:pt x="0" y="0"/>
                    </a:lnTo>
                    <a:close/>
                    <a:moveTo>
                      <a:pt x="22010815" y="8476710"/>
                    </a:moveTo>
                    <a:lnTo>
                      <a:pt x="59690" y="8476710"/>
                    </a:lnTo>
                    <a:lnTo>
                      <a:pt x="59690" y="59690"/>
                    </a:lnTo>
                    <a:lnTo>
                      <a:pt x="22010815" y="59690"/>
                    </a:lnTo>
                    <a:lnTo>
                      <a:pt x="22010815" y="8476710"/>
                    </a:lnTo>
                    <a:close/>
                  </a:path>
                </a:pathLst>
              </a:custGeom>
              <a:solidFill>
                <a:srgbClr val="220f24"/>
              </a:soli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</p:grpSp>
        <p:sp>
          <p:nvSpPr>
            <p:cNvPr id="62" name="CustomShape 4"/>
            <p:cNvSpPr/>
            <p:nvPr/>
          </p:nvSpPr>
          <p:spPr>
            <a:xfrm>
              <a:off x="1445400" y="1211760"/>
              <a:ext cx="7228440" cy="220140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/>
            <a:p>
              <a:pPr>
                <a:lnSpc>
                  <a:spcPts val="8668"/>
                </a:lnSpc>
              </a:pPr>
              <a:r>
                <a:rPr b="0" lang="it-IT" sz="7230" spc="-1" strike="noStrike">
                  <a:solidFill>
                    <a:srgbClr val="220f24"/>
                  </a:solidFill>
                  <a:latin typeface="Raleway"/>
                </a:rPr>
                <a:t>LEXICAL </a:t>
              </a:r>
              <a:endParaRPr b="0" lang="it-IT" sz="7230" spc="-1" strike="noStrike">
                <a:latin typeface="Arial"/>
              </a:endParaRPr>
            </a:p>
            <a:p>
              <a:pPr>
                <a:lnSpc>
                  <a:spcPts val="8668"/>
                </a:lnSpc>
              </a:pPr>
              <a:r>
                <a:rPr b="0" lang="it-IT" sz="7230" spc="-1" strike="noStrike">
                  <a:solidFill>
                    <a:srgbClr val="220f24"/>
                  </a:solidFill>
                  <a:latin typeface="Raleway"/>
                </a:rPr>
                <a:t>ANALYSIS</a:t>
              </a:r>
              <a:endParaRPr b="0" lang="it-IT" sz="7230" spc="-1" strike="noStrike">
                <a:latin typeface="Arial"/>
              </a:endParaRPr>
            </a:p>
          </p:txBody>
        </p:sp>
      </p:grpSp>
      <p:sp>
        <p:nvSpPr>
          <p:cNvPr id="63" name="CustomShape 5"/>
          <p:cNvSpPr/>
          <p:nvPr/>
        </p:nvSpPr>
        <p:spPr>
          <a:xfrm>
            <a:off x="790200" y="4671000"/>
            <a:ext cx="16706880" cy="2691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ts val="3532"/>
              </a:lnSpc>
            </a:pPr>
            <a:r>
              <a:rPr b="0" lang="it-IT" sz="2440" spc="58" strike="noStrike">
                <a:solidFill>
                  <a:srgbClr val="220f24"/>
                </a:solidFill>
                <a:latin typeface="Raleway"/>
              </a:rPr>
              <a:t>""Frailty thy is name woman" (line 146)  = frailty means weakness; moral weakness, as his mother remmaried quickly after  his father's death </a:t>
            </a:r>
            <a:endParaRPr b="0" lang="it-IT" sz="2440" spc="-1" strike="noStrike">
              <a:latin typeface="Arial"/>
            </a:endParaRPr>
          </a:p>
          <a:p>
            <a:pPr>
              <a:lnSpc>
                <a:spcPts val="3532"/>
              </a:lnSpc>
            </a:pPr>
            <a:endParaRPr b="0" lang="it-IT" sz="2440" spc="-1" strike="noStrike">
              <a:latin typeface="Arial"/>
            </a:endParaRPr>
          </a:p>
          <a:p>
            <a:pPr>
              <a:lnSpc>
                <a:spcPts val="3532"/>
              </a:lnSpc>
            </a:pPr>
            <a:r>
              <a:rPr b="0" lang="it-IT" sz="2440" spc="58" strike="noStrike">
                <a:solidFill>
                  <a:srgbClr val="220f24"/>
                </a:solidFill>
                <a:latin typeface="Raleway"/>
              </a:rPr>
              <a:t>"beast" (line 150) = Hamlet's mother s compared to a reasonless beast</a:t>
            </a:r>
            <a:endParaRPr b="0" lang="it-IT" sz="2440" spc="-1" strike="noStrike">
              <a:latin typeface="Arial"/>
            </a:endParaRPr>
          </a:p>
          <a:p>
            <a:pPr>
              <a:lnSpc>
                <a:spcPts val="3532"/>
              </a:lnSpc>
            </a:pPr>
            <a:endParaRPr b="0" lang="it-IT" sz="2440" spc="-1" strike="noStrike">
              <a:latin typeface="Arial"/>
            </a:endParaRPr>
          </a:p>
          <a:p>
            <a:pPr>
              <a:lnSpc>
                <a:spcPts val="3532"/>
              </a:lnSpc>
            </a:pPr>
            <a:r>
              <a:rPr b="0" lang="it-IT" sz="2440" spc="58" strike="noStrike">
                <a:solidFill>
                  <a:srgbClr val="220f24"/>
                </a:solidFill>
                <a:latin typeface="Raleway"/>
              </a:rPr>
              <a:t>"Hercules" (line 153) = to say that his uncle is not comparable to his father.</a:t>
            </a:r>
            <a:endParaRPr b="0" lang="it-IT" sz="2440" spc="-1" strike="noStrike">
              <a:latin typeface="Arial"/>
            </a:endParaRPr>
          </a:p>
        </p:txBody>
      </p:sp>
    </p:spTree>
  </p:cSld>
  <p:timing>
    <p:tnLst>
      <p:par>
        <p:cTn id="5" dur="indefinite" restart="never" nodeType="tmRoot">
          <p:childTnLst>
            <p:seq>
              <p:cTn id="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ccbce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" name="Group 1"/>
          <p:cNvGrpSpPr/>
          <p:nvPr/>
        </p:nvGrpSpPr>
        <p:grpSpPr>
          <a:xfrm>
            <a:off x="1028880" y="1029600"/>
            <a:ext cx="7449480" cy="8228520"/>
            <a:chOff x="1028880" y="1029600"/>
            <a:chExt cx="7449480" cy="8228520"/>
          </a:xfrm>
        </p:grpSpPr>
        <p:sp>
          <p:nvSpPr>
            <p:cNvPr id="65" name="CustomShape 2"/>
            <p:cNvSpPr/>
            <p:nvPr/>
          </p:nvSpPr>
          <p:spPr>
            <a:xfrm>
              <a:off x="1028880" y="1029600"/>
              <a:ext cx="7449480" cy="8228520"/>
            </a:xfrm>
            <a:custGeom>
              <a:avLst/>
              <a:gdLst/>
              <a:ahLst/>
              <a:rect l="l" t="t" r="r" b="b"/>
              <a:pathLst>
                <a:path w="20290934" h="22412956">
                  <a:moveTo>
                    <a:pt x="0" y="0"/>
                  </a:moveTo>
                  <a:lnTo>
                    <a:pt x="0" y="22412956"/>
                  </a:lnTo>
                  <a:lnTo>
                    <a:pt x="20290934" y="22412956"/>
                  </a:lnTo>
                  <a:lnTo>
                    <a:pt x="20290934" y="0"/>
                  </a:lnTo>
                  <a:lnTo>
                    <a:pt x="0" y="0"/>
                  </a:lnTo>
                  <a:close/>
                  <a:moveTo>
                    <a:pt x="20229973" y="22351995"/>
                  </a:moveTo>
                  <a:lnTo>
                    <a:pt x="59690" y="22351995"/>
                  </a:lnTo>
                  <a:lnTo>
                    <a:pt x="59690" y="59690"/>
                  </a:lnTo>
                  <a:lnTo>
                    <a:pt x="20229973" y="59690"/>
                  </a:lnTo>
                  <a:lnTo>
                    <a:pt x="20229973" y="22351995"/>
                  </a:lnTo>
                  <a:close/>
                </a:path>
              </a:pathLst>
            </a:custGeom>
            <a:solidFill>
              <a:srgbClr val="49261d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66" name="Group 3"/>
          <p:cNvGrpSpPr/>
          <p:nvPr/>
        </p:nvGrpSpPr>
        <p:grpSpPr>
          <a:xfrm>
            <a:off x="3960" y="3024000"/>
            <a:ext cx="7916040" cy="4345920"/>
            <a:chOff x="3960" y="3024000"/>
            <a:chExt cx="7916040" cy="4345920"/>
          </a:xfrm>
        </p:grpSpPr>
        <p:sp>
          <p:nvSpPr>
            <p:cNvPr id="67" name="CustomShape 4"/>
            <p:cNvSpPr/>
            <p:nvPr/>
          </p:nvSpPr>
          <p:spPr>
            <a:xfrm>
              <a:off x="3960" y="3024000"/>
              <a:ext cx="7916040" cy="4345920"/>
            </a:xfrm>
            <a:prstGeom prst="rect">
              <a:avLst/>
            </a:prstGeom>
            <a:solidFill>
              <a:srgbClr val="29122c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8" name="CustomShape 5"/>
            <p:cNvSpPr/>
            <p:nvPr/>
          </p:nvSpPr>
          <p:spPr>
            <a:xfrm>
              <a:off x="1443600" y="3595680"/>
              <a:ext cx="5788080" cy="213444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/>
            <a:p>
              <a:pPr>
                <a:lnSpc>
                  <a:spcPts val="8405"/>
                </a:lnSpc>
              </a:pPr>
              <a:r>
                <a:rPr b="0" lang="it-IT" sz="7010" spc="-1" strike="noStrike">
                  <a:solidFill>
                    <a:srgbClr val="ffede6"/>
                  </a:solidFill>
                  <a:latin typeface="Raleway"/>
                </a:rPr>
                <a:t>Hamlet's</a:t>
              </a:r>
              <a:endParaRPr b="0" lang="it-IT" sz="7010" spc="-1" strike="noStrike">
                <a:latin typeface="Arial"/>
              </a:endParaRPr>
            </a:p>
            <a:p>
              <a:pPr>
                <a:lnSpc>
                  <a:spcPts val="8405"/>
                </a:lnSpc>
              </a:pPr>
              <a:r>
                <a:rPr b="0" lang="it-IT" sz="7010" spc="-1" strike="noStrike">
                  <a:solidFill>
                    <a:srgbClr val="ffede6"/>
                  </a:solidFill>
                  <a:latin typeface="Raleway"/>
                </a:rPr>
                <a:t>mother </a:t>
              </a:r>
              <a:endParaRPr b="0" lang="it-IT" sz="7010" spc="-1" strike="noStrike">
                <a:latin typeface="Arial"/>
              </a:endParaRPr>
            </a:p>
          </p:txBody>
        </p:sp>
      </p:grpSp>
      <p:grpSp>
        <p:nvGrpSpPr>
          <p:cNvPr id="69" name="Group 6"/>
          <p:cNvGrpSpPr/>
          <p:nvPr/>
        </p:nvGrpSpPr>
        <p:grpSpPr>
          <a:xfrm>
            <a:off x="9402840" y="1920960"/>
            <a:ext cx="7855920" cy="7557120"/>
            <a:chOff x="9402840" y="1920960"/>
            <a:chExt cx="7855920" cy="7557120"/>
          </a:xfrm>
        </p:grpSpPr>
        <p:sp>
          <p:nvSpPr>
            <p:cNvPr id="70" name="CustomShape 7"/>
            <p:cNvSpPr/>
            <p:nvPr/>
          </p:nvSpPr>
          <p:spPr>
            <a:xfrm>
              <a:off x="9402840" y="1920960"/>
              <a:ext cx="7855920" cy="50760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/>
            <a:p>
              <a:pPr>
                <a:lnSpc>
                  <a:spcPts val="4000"/>
                </a:lnSpc>
              </a:pPr>
              <a:r>
                <a:rPr b="0" lang="it-IT" sz="3200" spc="157" strike="noStrike">
                  <a:solidFill>
                    <a:srgbClr val="29122c"/>
                  </a:solidFill>
                  <a:latin typeface="Raleway"/>
                </a:rPr>
                <a:t>Character</a:t>
              </a:r>
              <a:endParaRPr b="0" lang="it-IT" sz="3200" spc="-1" strike="noStrike">
                <a:latin typeface="Arial"/>
              </a:endParaRPr>
            </a:p>
          </p:txBody>
        </p:sp>
        <p:sp>
          <p:nvSpPr>
            <p:cNvPr id="71" name="CustomShape 8"/>
            <p:cNvSpPr/>
            <p:nvPr/>
          </p:nvSpPr>
          <p:spPr>
            <a:xfrm>
              <a:off x="9402840" y="2624400"/>
              <a:ext cx="7855920" cy="206172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/>
            <a:p>
              <a:pPr>
                <a:lnSpc>
                  <a:spcPts val="4059"/>
                </a:lnSpc>
              </a:pPr>
              <a:r>
                <a:rPr b="0" lang="it-IT" sz="2800" spc="69" strike="noStrike">
                  <a:solidFill>
                    <a:srgbClr val="29122c"/>
                  </a:solidFill>
                  <a:latin typeface="Raleway"/>
                </a:rPr>
                <a:t>Hamlet's mother is shown through Hamlet's eyes indeed she is a negative character. From line 154 to line 156 Hamlet says that his mother is hartless.</a:t>
              </a:r>
              <a:endParaRPr b="0" lang="it-IT" sz="2800" spc="-1" strike="noStrike">
                <a:latin typeface="Arial"/>
              </a:endParaRPr>
            </a:p>
          </p:txBody>
        </p:sp>
        <p:sp>
          <p:nvSpPr>
            <p:cNvPr id="72" name="CustomShape 9"/>
            <p:cNvSpPr/>
            <p:nvPr/>
          </p:nvSpPr>
          <p:spPr>
            <a:xfrm>
              <a:off x="9402840" y="5301000"/>
              <a:ext cx="7855920" cy="50760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/>
            <a:p>
              <a:pPr>
                <a:lnSpc>
                  <a:spcPts val="4000"/>
                </a:lnSpc>
              </a:pPr>
              <a:r>
                <a:rPr b="0" lang="it-IT" sz="3200" spc="157" strike="noStrike">
                  <a:solidFill>
                    <a:srgbClr val="29122c"/>
                  </a:solidFill>
                  <a:latin typeface="Raleway"/>
                </a:rPr>
                <a:t>Comparison</a:t>
              </a:r>
              <a:endParaRPr b="0" lang="it-IT" sz="3200" spc="-1" strike="noStrike">
                <a:latin typeface="Arial"/>
              </a:endParaRPr>
            </a:p>
          </p:txBody>
        </p:sp>
        <p:sp>
          <p:nvSpPr>
            <p:cNvPr id="73" name="CustomShape 10"/>
            <p:cNvSpPr/>
            <p:nvPr/>
          </p:nvSpPr>
          <p:spPr>
            <a:xfrm>
              <a:off x="9402840" y="5985720"/>
              <a:ext cx="7855920" cy="154620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/>
            <a:p>
              <a:pPr>
                <a:lnSpc>
                  <a:spcPts val="4059"/>
                </a:lnSpc>
              </a:pPr>
              <a:r>
                <a:rPr b="0" lang="it-IT" sz="2800" spc="69" strike="noStrike">
                  <a:solidFill>
                    <a:srgbClr val="29122c"/>
                  </a:solidFill>
                  <a:latin typeface="Raleway"/>
                </a:rPr>
                <a:t>His mother is comparated to Niobe a mythological figure who rappresented maternal mouring.</a:t>
              </a:r>
              <a:endParaRPr b="0" lang="it-IT" sz="2800" spc="-1" strike="noStrike">
                <a:latin typeface="Arial"/>
              </a:endParaRPr>
            </a:p>
          </p:txBody>
        </p:sp>
        <p:sp>
          <p:nvSpPr>
            <p:cNvPr id="74" name="CustomShape 11"/>
            <p:cNvSpPr/>
            <p:nvPr/>
          </p:nvSpPr>
          <p:spPr>
            <a:xfrm>
              <a:off x="9402840" y="8160480"/>
              <a:ext cx="7855920" cy="55296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5" name="CustomShape 12"/>
            <p:cNvSpPr/>
            <p:nvPr/>
          </p:nvSpPr>
          <p:spPr>
            <a:xfrm>
              <a:off x="9402840" y="8919360"/>
              <a:ext cx="7855920" cy="55872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</p:spTree>
  </p:cSld>
  <p:timing>
    <p:tnLst>
      <p:par>
        <p:cTn id="7" dur="indefinite" restart="never" nodeType="tmRoot">
          <p:childTnLst>
            <p:seq>
              <p:cTn id="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29132c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CustomShape 1"/>
          <p:cNvSpPr/>
          <p:nvPr/>
        </p:nvSpPr>
        <p:spPr>
          <a:xfrm>
            <a:off x="1081440" y="1028880"/>
            <a:ext cx="16177320" cy="8229240"/>
          </a:xfrm>
          <a:prstGeom prst="rect">
            <a:avLst/>
          </a:prstGeom>
          <a:solidFill>
            <a:srgbClr val="ccbced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77" name="Picture 3" descr=""/>
          <p:cNvPicPr/>
          <p:nvPr/>
        </p:nvPicPr>
        <p:blipFill>
          <a:blip r:embed="rId1"/>
          <a:srcRect l="99614" t="0" r="0" b="0"/>
          <a:stretch/>
        </p:blipFill>
        <p:spPr>
          <a:xfrm>
            <a:off x="-280440" y="-241920"/>
            <a:ext cx="28080" cy="10770480"/>
          </a:xfrm>
          <a:prstGeom prst="rect">
            <a:avLst/>
          </a:prstGeom>
          <a:ln>
            <a:noFill/>
          </a:ln>
        </p:spPr>
      </p:pic>
      <p:grpSp>
        <p:nvGrpSpPr>
          <p:cNvPr id="78" name="Group 2"/>
          <p:cNvGrpSpPr/>
          <p:nvPr/>
        </p:nvGrpSpPr>
        <p:grpSpPr>
          <a:xfrm>
            <a:off x="2641680" y="5210640"/>
            <a:ext cx="6506640" cy="1340280"/>
            <a:chOff x="2641680" y="5210640"/>
            <a:chExt cx="6506640" cy="1340280"/>
          </a:xfrm>
        </p:grpSpPr>
        <p:sp>
          <p:nvSpPr>
            <p:cNvPr id="79" name="CustomShape 3"/>
            <p:cNvSpPr/>
            <p:nvPr/>
          </p:nvSpPr>
          <p:spPr>
            <a:xfrm>
              <a:off x="2641680" y="5210640"/>
              <a:ext cx="6506640" cy="61164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/>
            <a:p>
              <a:pPr>
                <a:lnSpc>
                  <a:spcPts val="4819"/>
                </a:lnSpc>
              </a:pPr>
              <a:r>
                <a:rPr b="0" lang="it-IT" sz="3859" spc="191" strike="noStrike">
                  <a:solidFill>
                    <a:srgbClr val="49261d"/>
                  </a:solidFill>
                  <a:latin typeface="Raleway"/>
                </a:rPr>
                <a:t>Personification</a:t>
              </a:r>
              <a:endParaRPr b="0" lang="it-IT" sz="3859" spc="-1" strike="noStrike">
                <a:latin typeface="Arial"/>
              </a:endParaRPr>
            </a:p>
          </p:txBody>
        </p:sp>
        <p:sp>
          <p:nvSpPr>
            <p:cNvPr id="80" name="CustomShape 4"/>
            <p:cNvSpPr/>
            <p:nvPr/>
          </p:nvSpPr>
          <p:spPr>
            <a:xfrm>
              <a:off x="2641680" y="6086880"/>
              <a:ext cx="6506640" cy="46404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/>
            <a:p>
              <a:pPr>
                <a:lnSpc>
                  <a:spcPts val="3657"/>
                </a:lnSpc>
              </a:pPr>
              <a:r>
                <a:rPr b="0" lang="it-IT" sz="2520" spc="60" strike="noStrike">
                  <a:solidFill>
                    <a:srgbClr val="49261d"/>
                  </a:solidFill>
                  <a:latin typeface="Raleway"/>
                </a:rPr>
                <a:t>"Frailty thy is name woman" </a:t>
              </a:r>
              <a:endParaRPr b="0" lang="it-IT" sz="2520" spc="-1" strike="noStrike">
                <a:latin typeface="Arial"/>
              </a:endParaRPr>
            </a:p>
          </p:txBody>
        </p:sp>
      </p:grpSp>
      <p:grpSp>
        <p:nvGrpSpPr>
          <p:cNvPr id="81" name="Group 5"/>
          <p:cNvGrpSpPr/>
          <p:nvPr/>
        </p:nvGrpSpPr>
        <p:grpSpPr>
          <a:xfrm>
            <a:off x="-450720" y="1662120"/>
            <a:ext cx="16878600" cy="1202760"/>
            <a:chOff x="-450720" y="1662120"/>
            <a:chExt cx="16878600" cy="1202760"/>
          </a:xfrm>
        </p:grpSpPr>
        <p:sp>
          <p:nvSpPr>
            <p:cNvPr id="82" name="CustomShape 6"/>
            <p:cNvSpPr/>
            <p:nvPr/>
          </p:nvSpPr>
          <p:spPr>
            <a:xfrm>
              <a:off x="4734000" y="1662120"/>
              <a:ext cx="11693880" cy="91476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/>
            <a:p>
              <a:pPr>
                <a:lnSpc>
                  <a:spcPts val="7200"/>
                </a:lnSpc>
              </a:pPr>
              <a:r>
                <a:rPr b="0" lang="it-IT" sz="6000" spc="-1" strike="noStrike">
                  <a:solidFill>
                    <a:srgbClr val="46214b"/>
                  </a:solidFill>
                  <a:latin typeface="Raleway"/>
                </a:rPr>
                <a:t>Retorical Figures</a:t>
              </a:r>
              <a:endParaRPr b="0" lang="it-IT" sz="6000" spc="-1" strike="noStrike">
                <a:latin typeface="Arial"/>
              </a:endParaRPr>
            </a:p>
          </p:txBody>
        </p:sp>
        <p:sp>
          <p:nvSpPr>
            <p:cNvPr id="83" name="CustomShape 7"/>
            <p:cNvSpPr/>
            <p:nvPr/>
          </p:nvSpPr>
          <p:spPr>
            <a:xfrm>
              <a:off x="-450720" y="2849400"/>
              <a:ext cx="16878600" cy="15480"/>
            </a:xfrm>
            <a:prstGeom prst="rect">
              <a:avLst/>
            </a:prstGeom>
            <a:solidFill>
              <a:srgbClr val="dc977b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84" name="Group 8"/>
          <p:cNvGrpSpPr/>
          <p:nvPr/>
        </p:nvGrpSpPr>
        <p:grpSpPr>
          <a:xfrm>
            <a:off x="9857160" y="5113800"/>
            <a:ext cx="6371280" cy="1798920"/>
            <a:chOff x="9857160" y="5113800"/>
            <a:chExt cx="6371280" cy="1798920"/>
          </a:xfrm>
        </p:grpSpPr>
        <p:sp>
          <p:nvSpPr>
            <p:cNvPr id="85" name="CustomShape 9"/>
            <p:cNvSpPr/>
            <p:nvPr/>
          </p:nvSpPr>
          <p:spPr>
            <a:xfrm>
              <a:off x="9857160" y="5113800"/>
              <a:ext cx="6371280" cy="59940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/>
            <a:p>
              <a:pPr>
                <a:lnSpc>
                  <a:spcPts val="4717"/>
                </a:lnSpc>
              </a:pPr>
              <a:r>
                <a:rPr b="0" lang="it-IT" sz="3780" spc="185" strike="noStrike">
                  <a:solidFill>
                    <a:srgbClr val="49261d"/>
                  </a:solidFill>
                  <a:latin typeface="Raleway"/>
                </a:rPr>
                <a:t>Metaphor</a:t>
              </a:r>
              <a:endParaRPr b="0" lang="it-IT" sz="3780" spc="-1" strike="noStrike">
                <a:latin typeface="Arial"/>
              </a:endParaRPr>
            </a:p>
          </p:txBody>
        </p:sp>
        <p:sp>
          <p:nvSpPr>
            <p:cNvPr id="86" name="CustomShape 10"/>
            <p:cNvSpPr/>
            <p:nvPr/>
          </p:nvSpPr>
          <p:spPr>
            <a:xfrm>
              <a:off x="9857160" y="5992200"/>
              <a:ext cx="6371280" cy="92052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/>
            <a:p>
              <a:pPr>
                <a:lnSpc>
                  <a:spcPts val="3626"/>
                </a:lnSpc>
              </a:pPr>
              <a:r>
                <a:rPr b="0" lang="it-IT" sz="2500" spc="60" strike="noStrike">
                  <a:solidFill>
                    <a:srgbClr val="49261d"/>
                  </a:solidFill>
                  <a:latin typeface="Raleway"/>
                </a:rPr>
                <a:t>"or ere those shoes were old" to mean the quickly chance of husband</a:t>
              </a:r>
              <a:endParaRPr b="0" lang="it-IT" sz="2500" spc="-1" strike="noStrike">
                <a:latin typeface="Arial"/>
              </a:endParaRPr>
            </a:p>
          </p:txBody>
        </p:sp>
      </p:grpSp>
    </p:spTree>
  </p:cSld>
  <p:timing>
    <p:tnLst>
      <p:par>
        <p:cTn id="9" dur="indefinite" restart="never" nodeType="tmRoot">
          <p:childTnLst>
            <p:seq>
              <p:cTn id="1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Application>LibreOffice/6.0.5.2$Windows_X86_64 LibreOffice_project/54c8cbb85f300ac59db32fe8a675ff7683cd5a16</Application>
  <Words>0</Words>
  <Paragraphs>0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2006-08-16T00:00:00Z</dcterms:created>
  <dc:creator/>
  <dc:description/>
  <dc:language>it-IT</dc:language>
  <cp:lastModifiedBy/>
  <dcterms:modified xsi:type="dcterms:W3CDTF">2019-03-21T17:20:41Z</dcterms:modified>
  <cp:revision>2</cp:revision>
  <dc:subject/>
  <dc:title>Presentation by Mischis Viola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On-screen Show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0</vt:i4>
  </property>
</Properties>
</file>