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 b="def" i="def"/>
      <a:tcStyle>
        <a:tcBdr/>
        <a:fill>
          <a:solidFill>
            <a:srgbClr val="EBEE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 b="def" i="def"/>
      <a:tcStyle>
        <a:tcBdr/>
        <a:fill>
          <a:solidFill>
            <a:srgbClr val="F0F1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 b="def" i="def"/>
      <a:tcStyle>
        <a:tcBdr/>
        <a:fill>
          <a:solidFill>
            <a:srgbClr val="EFEE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414141"/>
        </a:fontRef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Shape 14"/>
          <p:cNvSpPr/>
          <p:nvPr/>
        </p:nvSpPr>
        <p:spPr>
          <a:xfrm>
            <a:off x="507998" y="4089400"/>
            <a:ext cx="120000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Shape 15"/>
          <p:cNvSpPr/>
          <p:nvPr/>
        </p:nvSpPr>
        <p:spPr>
          <a:xfrm flipV="1">
            <a:off x="7994300" y="4526255"/>
            <a:ext cx="3" cy="164276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" name="Shape 16"/>
          <p:cNvSpPr/>
          <p:nvPr>
            <p:ph type="body" sz="quarter" idx="1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Titolo Testo</a:t>
            </a:r>
          </a:p>
        </p:txBody>
      </p:sp>
      <p:sp>
        <p:nvSpPr>
          <p:cNvPr id="18" name="Shape 18"/>
          <p:cNvSpPr/>
          <p:nvPr>
            <p:ph type="body" sz="quarter" idx="13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  <a:lvl2pPr marL="861483" indent="-391583" algn="ctr">
              <a:spcBef>
                <a:spcPts val="1200"/>
              </a:spcBef>
              <a:buClrTx/>
              <a:buFontTx/>
              <a:defRPr i="1" sz="3000"/>
            </a:lvl2pPr>
            <a:lvl3pPr marL="1331383" indent="-391583" algn="ctr">
              <a:spcBef>
                <a:spcPts val="1200"/>
              </a:spcBef>
              <a:buClrTx/>
              <a:buFontTx/>
              <a:defRPr i="1" sz="3000"/>
            </a:lvl3pPr>
            <a:lvl4pPr marL="1801283" indent="-391583" algn="ctr">
              <a:spcBef>
                <a:spcPts val="1200"/>
              </a:spcBef>
              <a:buClrTx/>
              <a:buFontTx/>
              <a:defRPr i="1" sz="3000"/>
            </a:lvl4pPr>
            <a:lvl5pPr marL="2271183" indent="-391583" algn="ctr">
              <a:spcBef>
                <a:spcPts val="1200"/>
              </a:spcBef>
              <a:buClrTx/>
              <a:buFontTx/>
              <a:defRPr i="1" sz="3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8" name="Shape 108"/>
          <p:cNvSpPr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0" y="7053554"/>
            <a:ext cx="3" cy="164276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" name="Shape 28"/>
          <p:cNvSpPr/>
          <p:nvPr/>
        </p:nvSpPr>
        <p:spPr>
          <a:xfrm>
            <a:off x="507998" y="6629400"/>
            <a:ext cx="120000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" name="Shape 29"/>
          <p:cNvSpPr/>
          <p:nvPr/>
        </p:nvSpPr>
        <p:spPr>
          <a:xfrm flipV="1">
            <a:off x="7994300" y="7053554"/>
            <a:ext cx="3" cy="164276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/>
          <p:nvPr>
            <p:ph type="pic" idx="13"/>
          </p:nvPr>
        </p:nvSpPr>
        <p:spPr>
          <a:xfrm>
            <a:off x="596900" y="633459"/>
            <a:ext cx="11811000" cy="52070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Titolo Testo</a:t>
            </a:r>
          </a:p>
        </p:txBody>
      </p:sp>
      <p:sp>
        <p:nvSpPr>
          <p:cNvPr id="33" name="Shape 33"/>
          <p:cNvSpPr/>
          <p:nvPr>
            <p:ph type="body" sz="quarter" idx="14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7998" y="4876800"/>
            <a:ext cx="5676377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" name="Shape 50"/>
          <p:cNvSpPr/>
          <p:nvPr/>
        </p:nvSpPr>
        <p:spPr>
          <a:xfrm>
            <a:off x="507999" y="2768600"/>
            <a:ext cx="56763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i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2" name="Shape 52"/>
          <p:cNvSpPr/>
          <p:nvPr>
            <p:ph type="pic" sz="half" idx="13"/>
          </p:nvPr>
        </p:nvSpPr>
        <p:spPr>
          <a:xfrm>
            <a:off x="6818217" y="647698"/>
            <a:ext cx="5588003" cy="83312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Titolo Testo</a:t>
            </a:r>
          </a:p>
        </p:txBody>
      </p:sp>
      <p:sp>
        <p:nvSpPr>
          <p:cNvPr id="54" name="Shape 54"/>
          <p:cNvSpPr/>
          <p:nvPr>
            <p:ph type="body" sz="quarter" idx="14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/>
          <a:p>
            <a:pPr/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56317" y="4772797"/>
            <a:ext cx="5499103" cy="42291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60561" y="609600"/>
            <a:ext cx="5499104" cy="35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557117" y="609598"/>
            <a:ext cx="5588005" cy="83947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7998" y="2171700"/>
            <a:ext cx="1199729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Shape 3"/>
          <p:cNvSpPr/>
          <p:nvPr/>
        </p:nvSpPr>
        <p:spPr>
          <a:xfrm>
            <a:off x="507998" y="635000"/>
            <a:ext cx="1199729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body" sz="quarter" idx="1"/>
          </p:nvPr>
        </p:nvSpPr>
        <p:spPr>
          <a:xfrm>
            <a:off x="187353" y="8171029"/>
            <a:ext cx="2593877" cy="1402083"/>
          </a:xfrm>
          <a:prstGeom prst="rect">
            <a:avLst/>
          </a:prstGeom>
        </p:spPr>
        <p:txBody>
          <a:bodyPr/>
          <a:lstStyle/>
          <a:p>
            <a:pPr defTabSz="572516">
              <a:defRPr sz="2300">
                <a:solidFill>
                  <a:srgbClr val="000000"/>
                </a:solidFill>
              </a:defRPr>
            </a:pPr>
            <a:r>
              <a:t>Angelica Brandalise</a:t>
            </a:r>
          </a:p>
          <a:p>
            <a:pPr defTabSz="572516">
              <a:defRPr sz="2300">
                <a:solidFill>
                  <a:srgbClr val="000000"/>
                </a:solidFill>
              </a:defRPr>
            </a:pPr>
            <a:r>
              <a:t>5N LSU</a:t>
            </a:r>
          </a:p>
          <a:p>
            <a:pPr defTabSz="572516">
              <a:defRPr sz="2300">
                <a:solidFill>
                  <a:srgbClr val="000000"/>
                </a:solidFill>
              </a:defRPr>
            </a:pPr>
            <a:r>
              <a:t>a.s. 2018/2019</a:t>
            </a:r>
          </a:p>
        </p:txBody>
      </p:sp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</a:defRPr>
            </a:lvl1pPr>
          </a:lstStyle>
          <a:p>
            <a:pPr/>
            <a:r>
              <a:t>ETHAN FROME</a:t>
            </a:r>
          </a:p>
        </p:txBody>
      </p:sp>
      <p:sp>
        <p:nvSpPr>
          <p:cNvPr id="135" name="Shape 135"/>
          <p:cNvSpPr/>
          <p:nvPr/>
        </p:nvSpPr>
        <p:spPr>
          <a:xfrm>
            <a:off x="8280400" y="5092698"/>
            <a:ext cx="4241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defRPr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by Edith Wharton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</a:defRPr>
            </a:lvl1pPr>
          </a:lstStyle>
          <a:p>
            <a:pPr/>
            <a:r>
              <a:t>WHO IS EDITH WHARTON?</a:t>
            </a:r>
          </a:p>
        </p:txBody>
      </p:sp>
      <p:sp>
        <p:nvSpPr>
          <p:cNvPr id="138" name="Shape 13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93699" indent="-393699">
              <a:spcBef>
                <a:spcPts val="1500"/>
              </a:spcBef>
              <a:defRPr sz="3400">
                <a:solidFill>
                  <a:srgbClr val="000000"/>
                </a:solidFill>
              </a:defRPr>
            </a:pPr>
            <a:r>
              <a:t>Miss Wharton was born in 1862 and died in 1937.</a:t>
            </a:r>
          </a:p>
          <a:p>
            <a:pPr marL="393699" indent="-393699">
              <a:spcBef>
                <a:spcPts val="1500"/>
              </a:spcBef>
              <a:defRPr sz="3400">
                <a:solidFill>
                  <a:srgbClr val="000000"/>
                </a:solidFill>
              </a:defRPr>
            </a:pPr>
            <a:r>
              <a:t>She was an American novelist, short story writer.</a:t>
            </a:r>
          </a:p>
          <a:p>
            <a:pPr marL="393699" indent="-393699">
              <a:spcBef>
                <a:spcPts val="1500"/>
              </a:spcBef>
              <a:defRPr sz="3400">
                <a:solidFill>
                  <a:srgbClr val="000000"/>
                </a:solidFill>
              </a:defRPr>
            </a:pPr>
            <a:r>
              <a:t>She drew upon her insider's knowledge of the upper class New York aristocracy.</a:t>
            </a:r>
          </a:p>
        </p:txBody>
      </p:sp>
      <p:grpSp>
        <p:nvGrpSpPr>
          <p:cNvPr id="141" name="Group 141"/>
          <p:cNvGrpSpPr/>
          <p:nvPr/>
        </p:nvGrpSpPr>
        <p:grpSpPr>
          <a:xfrm>
            <a:off x="7256635" y="2719008"/>
            <a:ext cx="4714534" cy="6525384"/>
            <a:chOff x="0" y="-1"/>
            <a:chExt cx="4714532" cy="6525383"/>
          </a:xfrm>
        </p:grpSpPr>
        <p:pic>
          <p:nvPicPr>
            <p:cNvPr id="139" name="image1.t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899"/>
              <a:ext cx="4460533" cy="61951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image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2"/>
              <a:ext cx="4714534" cy="6525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</a:defRPr>
            </a:lvl1pPr>
          </a:lstStyle>
          <a:p>
            <a:pPr/>
            <a:r>
              <a:t>WHERE WAS SHE FROM?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500"/>
              </a:spcBef>
              <a:defRPr sz="3400">
                <a:solidFill>
                  <a:srgbClr val="000000"/>
                </a:solidFill>
              </a:defRPr>
            </a:pPr>
            <a:r>
              <a:t>Wharton's paternal family, the Joneses, were a very wealthy and socially prominent family having made their money in real estate.</a:t>
            </a:r>
          </a:p>
          <a:p>
            <a:pPr>
              <a:spcBef>
                <a:spcPts val="1500"/>
              </a:spcBef>
              <a:defRPr sz="3400">
                <a:solidFill>
                  <a:srgbClr val="000000"/>
                </a:solidFill>
              </a:defRPr>
            </a:pPr>
            <a:r>
              <a:t>She wanted more education than she received, so she read from her father's library and from the libraries of her father's friends.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</a:defRPr>
            </a:lvl1pPr>
          </a:lstStyle>
          <a:p>
            <a:pPr/>
            <a:r>
              <a:t>THEMES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500"/>
              </a:spcBef>
              <a:defRPr sz="3400">
                <a:solidFill>
                  <a:srgbClr val="000000"/>
                </a:solidFill>
              </a:defRPr>
            </a:pPr>
            <a:r>
              <a:t>LOVE: Ethan Frome is a tragic love story. The characters are stuck in a bitter love triangle from which escape is impossible.</a:t>
            </a:r>
          </a:p>
          <a:p>
            <a:pPr>
              <a:spcBef>
                <a:spcPts val="1500"/>
              </a:spcBef>
              <a:defRPr sz="3400">
                <a:solidFill>
                  <a:srgbClr val="000000"/>
                </a:solidFill>
              </a:defRPr>
            </a:pPr>
            <a:r>
              <a:t>MANIPULATION: The more desperate the characters become, the more they try to manipulate each other. Zeena, is the main embodiment of manipulation, and she uses her health.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spcBef>
                <a:spcPts val="1500"/>
              </a:spcBef>
              <a:defRPr sz="6900">
                <a:solidFill>
                  <a:srgbClr val="B0564E"/>
                </a:solidFill>
              </a:defRPr>
            </a:lvl1pPr>
          </a:lstStyle>
          <a:p>
            <a:pPr/>
            <a:r>
              <a:t>DIFFERT KINDS OF NARRATOR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500"/>
              </a:spcBef>
              <a:defRPr sz="3400">
                <a:solidFill>
                  <a:srgbClr val="000000"/>
                </a:solidFill>
              </a:defRPr>
            </a:pPr>
            <a:r>
              <a:t>Ethan Frome is a </a:t>
            </a:r>
            <a:r>
              <a:rPr>
                <a:latin typeface="Arial"/>
                <a:ea typeface="Arial"/>
                <a:cs typeface="Arial"/>
                <a:sym typeface="Arial"/>
              </a:rPr>
              <a:t>frame story</a:t>
            </a:r>
            <a:r>
              <a:t> is a story within a story.</a:t>
            </a:r>
          </a:p>
          <a:p>
            <a:pPr>
              <a:spcBef>
                <a:spcPts val="1500"/>
              </a:spcBef>
              <a:defRPr sz="3400">
                <a:solidFill>
                  <a:srgbClr val="000000"/>
                </a:solidFill>
              </a:defRPr>
            </a:pPr>
            <a:r>
              <a:t>There are two narrative schemes going on in Ethan Frome: </a:t>
            </a:r>
          </a:p>
          <a:p>
            <a:pPr marL="0" indent="0">
              <a:spcBef>
                <a:spcPts val="1500"/>
              </a:spcBef>
              <a:buSzTx/>
              <a:buNone/>
              <a:defRPr sz="3400">
                <a:solidFill>
                  <a:srgbClr val="000000"/>
                </a:solidFill>
              </a:defRPr>
            </a:pPr>
            <a:r>
              <a:t>➔ In the prologue and epilogue the narrator speaks in the </a:t>
            </a:r>
            <a:r>
              <a:rPr u="sng"/>
              <a:t>first-person</a:t>
            </a:r>
            <a:r>
              <a:t>. He is a peripheral narrator because he is not telling his own story. He prefers to remain anonymous.</a:t>
            </a:r>
          </a:p>
          <a:p>
            <a:pPr marL="0" indent="0">
              <a:spcBef>
                <a:spcPts val="1500"/>
              </a:spcBef>
              <a:buSzTx/>
              <a:buNone/>
              <a:defRPr sz="3400">
                <a:solidFill>
                  <a:srgbClr val="000000"/>
                </a:solidFill>
              </a:defRPr>
            </a:pPr>
            <a:r>
              <a:t>➔In Chapters 1 through Chapter 9 the narrator drops out of the story completely and switches over to the </a:t>
            </a:r>
            <a:r>
              <a:rPr u="sng"/>
              <a:t>third-person omniscent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</a:defRPr>
            </a:lvl1pPr>
          </a:lstStyle>
          <a:p>
            <a:pPr/>
            <a:r>
              <a:t>NARRATORS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Mrs. Hale : “it's pretty bad, seeing all three of them there together.” “There was nowhere else for her to go.” “[…] and Zeena's done for her, and done for Ethan, as good as she could. It was a miracle, considering how sick she was, but she seemed to be raised right up just when the call came to her.”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</a:defRPr>
            </a:lvl1pPr>
          </a:lstStyle>
          <a:p>
            <a:pPr/>
            <a:r>
              <a:t>LOVE IN THE NOVEL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spcBef>
                <a:spcPts val="2300"/>
              </a:spcBef>
              <a:defRPr>
                <a:solidFill>
                  <a:srgbClr val="000000"/>
                </a:solidFill>
              </a:defRPr>
            </a:pPr>
            <a:r>
              <a:t>I think there is not LOVE between Ethan and Zeena, probably they got married because they were both lonely</a:t>
            </a:r>
          </a:p>
          <a:p>
            <a:pPr lvl="1">
              <a:spcBef>
                <a:spcPts val="2300"/>
              </a:spcBef>
              <a:defRPr>
                <a:solidFill>
                  <a:srgbClr val="000000"/>
                </a:solidFill>
              </a:defRPr>
            </a:pPr>
            <a:r>
              <a:t>And neither between Ethan and Mattie, Ethan found some attitudes in Mattie that Zeena didn’t have and suddenly fell in love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1308">
              <a:spcBef>
                <a:spcPts val="800"/>
              </a:spcBef>
              <a:defRPr sz="3800">
                <a:solidFill>
                  <a:srgbClr val="B0564E"/>
                </a:solidFill>
              </a:defRPr>
            </a:lvl1pPr>
          </a:lstStyle>
          <a:p>
            <a:pPr/>
            <a:r>
              <a:t>WHAT I LIKED ABOUT DIFFERENT LOVE IN THE NOVEL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To be honest i didn't like any loves in this story, committing a suicide isn’t the right thing just to stay together because they are in love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 feel bad for Zeena who had her husband’s lover in the same house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0564E"/>
                </a:solidFill>
              </a:defRPr>
            </a:lvl1pPr>
          </a:lstStyle>
          <a:p>
            <a:pPr/>
            <a:r>
              <a:t>WHO IS THE VICTIM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400">
                <a:solidFill>
                  <a:srgbClr val="000000"/>
                </a:solidFill>
              </a:defRPr>
            </a:pPr>
            <a:r>
              <a:t>The novelist describes Zenobia as a sick woman, she pretends to be sick just to get more attention from Ethan.</a:t>
            </a:r>
          </a:p>
          <a:p>
            <a:pPr>
              <a:defRPr sz="3400">
                <a:solidFill>
                  <a:srgbClr val="000000"/>
                </a:solidFill>
              </a:defRPr>
            </a:pPr>
            <a:r>
              <a:t>Zeena is the victim in this novel, she had to live for many years with his husband been in love with her cousin. </a:t>
            </a:r>
          </a:p>
          <a:p>
            <a:pPr>
              <a:defRPr sz="3400">
                <a:solidFill>
                  <a:srgbClr val="000000"/>
                </a:solidFill>
              </a:defRPr>
            </a:pPr>
            <a:r>
              <a:t>Zeena’s loneliness brought her to stay with Ethan even though there wasn't love between them.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