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2" r:id="rId1"/>
  </p:sldMasterIdLst>
  <p:sldIdLst>
    <p:sldId id="266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735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655A-69C3-4F5A-A641-0B7DDBEA6092}" type="datetimeFigureOut">
              <a:rPr lang="it-IT" smtClean="0"/>
              <a:pPr/>
              <a:t>16/11/2018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B3678-3C55-4D5F-A4FB-41FFE939072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655A-69C3-4F5A-A641-0B7DDBEA6092}" type="datetimeFigureOut">
              <a:rPr lang="it-IT" smtClean="0"/>
              <a:pPr/>
              <a:t>16/11/2018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B3678-3C55-4D5F-A4FB-41FFE939072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655A-69C3-4F5A-A641-0B7DDBEA6092}" type="datetimeFigureOut">
              <a:rPr lang="it-IT" smtClean="0"/>
              <a:pPr/>
              <a:t>16/11/2018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B3678-3C55-4D5F-A4FB-41FFE939072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655A-69C3-4F5A-A641-0B7DDBEA6092}" type="datetimeFigureOut">
              <a:rPr lang="it-IT" smtClean="0"/>
              <a:pPr/>
              <a:t>16/11/2018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B3678-3C55-4D5F-A4FB-41FFE939072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655A-69C3-4F5A-A641-0B7DDBEA6092}" type="datetimeFigureOut">
              <a:rPr lang="it-IT" smtClean="0"/>
              <a:pPr/>
              <a:t>16/11/2018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B3678-3C55-4D5F-A4FB-41FFE939072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655A-69C3-4F5A-A641-0B7DDBEA6092}" type="datetimeFigureOut">
              <a:rPr lang="it-IT" smtClean="0"/>
              <a:pPr/>
              <a:t>16/11/2018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B3678-3C55-4D5F-A4FB-41FFE939072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655A-69C3-4F5A-A641-0B7DDBEA6092}" type="datetimeFigureOut">
              <a:rPr lang="it-IT" smtClean="0"/>
              <a:pPr/>
              <a:t>16/11/2018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B3678-3C55-4D5F-A4FB-41FFE939072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655A-69C3-4F5A-A641-0B7DDBEA6092}" type="datetimeFigureOut">
              <a:rPr lang="it-IT" smtClean="0"/>
              <a:pPr/>
              <a:t>16/11/2018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B3678-3C55-4D5F-A4FB-41FFE939072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655A-69C3-4F5A-A641-0B7DDBEA6092}" type="datetimeFigureOut">
              <a:rPr lang="it-IT" smtClean="0"/>
              <a:pPr/>
              <a:t>16/11/2018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B3678-3C55-4D5F-A4FB-41FFE939072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655A-69C3-4F5A-A641-0B7DDBEA6092}" type="datetimeFigureOut">
              <a:rPr lang="it-IT" smtClean="0"/>
              <a:pPr/>
              <a:t>16/11/2018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B3678-3C55-4D5F-A4FB-41FFE939072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655A-69C3-4F5A-A641-0B7DDBEA6092}" type="datetimeFigureOut">
              <a:rPr lang="it-IT" smtClean="0"/>
              <a:pPr/>
              <a:t>16/11/2018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B3678-3C55-4D5F-A4FB-41FFE939072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lumMod val="25000"/>
              </a:schemeClr>
            </a:gs>
            <a:gs pos="64999">
              <a:srgbClr val="F0EBD5"/>
            </a:gs>
            <a:gs pos="100000">
              <a:srgbClr val="D1C39F"/>
            </a:gs>
          </a:gsLst>
          <a:lin ang="135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4655A-69C3-4F5A-A641-0B7DDBEA6092}" type="datetimeFigureOut">
              <a:rPr lang="it-IT" smtClean="0"/>
              <a:pPr/>
              <a:t>16/11/2018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2B3678-3C55-4D5F-A4FB-41FFE9390721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428596" y="1428737"/>
            <a:ext cx="8286808" cy="3000396"/>
          </a:xfrm>
        </p:spPr>
        <p:txBody>
          <a:bodyPr>
            <a:noAutofit/>
          </a:bodyPr>
          <a:lstStyle/>
          <a:p>
            <a:r>
              <a:rPr lang="it-IT" sz="5400" dirty="0" smtClean="0">
                <a:solidFill>
                  <a:schemeClr val="bg1"/>
                </a:solidFill>
                <a:latin typeface="Algerian" pitchFamily="82" charset="0"/>
              </a:rPr>
              <a:t>Edith </a:t>
            </a:r>
            <a:r>
              <a:rPr lang="it-IT" sz="5400" dirty="0" err="1" smtClean="0">
                <a:solidFill>
                  <a:schemeClr val="bg1"/>
                </a:solidFill>
                <a:latin typeface="Algerian" pitchFamily="82" charset="0"/>
              </a:rPr>
              <a:t>Wharton</a:t>
            </a:r>
            <a:r>
              <a:rPr lang="it-IT" sz="5400" dirty="0" smtClean="0">
                <a:solidFill>
                  <a:schemeClr val="bg1"/>
                </a:solidFill>
                <a:latin typeface="Algerian" pitchFamily="82" charset="0"/>
              </a:rPr>
              <a:t> and </a:t>
            </a:r>
            <a:r>
              <a:rPr lang="it-IT" sz="5400" dirty="0" err="1" smtClean="0">
                <a:solidFill>
                  <a:schemeClr val="bg1"/>
                </a:solidFill>
                <a:latin typeface="Algerian" pitchFamily="82" charset="0"/>
              </a:rPr>
              <a:t>her</a:t>
            </a:r>
            <a:r>
              <a:rPr lang="it-IT" sz="5400" dirty="0" smtClean="0">
                <a:solidFill>
                  <a:schemeClr val="bg1"/>
                </a:solidFill>
                <a:latin typeface="Algerian" pitchFamily="82" charset="0"/>
              </a:rPr>
              <a:t> </a:t>
            </a:r>
            <a:r>
              <a:rPr lang="it-IT" sz="5400" dirty="0" err="1" smtClean="0">
                <a:solidFill>
                  <a:schemeClr val="bg1"/>
                </a:solidFill>
                <a:latin typeface="Algerian" pitchFamily="82" charset="0"/>
              </a:rPr>
              <a:t>novel</a:t>
            </a:r>
            <a:r>
              <a:rPr lang="it-IT" sz="5400" dirty="0" smtClean="0">
                <a:solidFill>
                  <a:schemeClr val="bg1"/>
                </a:solidFill>
                <a:latin typeface="Algerian" pitchFamily="82" charset="0"/>
              </a:rPr>
              <a:t> “Ethan </a:t>
            </a:r>
            <a:r>
              <a:rPr lang="it-IT" sz="5400" dirty="0" err="1" smtClean="0">
                <a:solidFill>
                  <a:schemeClr val="bg1"/>
                </a:solidFill>
                <a:latin typeface="Algerian" pitchFamily="82" charset="0"/>
              </a:rPr>
              <a:t>Frome</a:t>
            </a:r>
            <a:r>
              <a:rPr lang="it-IT" sz="5400" dirty="0" smtClean="0">
                <a:solidFill>
                  <a:schemeClr val="bg1"/>
                </a:solidFill>
                <a:latin typeface="Algerian" pitchFamily="82" charset="0"/>
              </a:rPr>
              <a:t>”</a:t>
            </a:r>
            <a:endParaRPr lang="it-IT" sz="5400" dirty="0">
              <a:solidFill>
                <a:schemeClr val="bg1"/>
              </a:solidFill>
              <a:latin typeface="Algerian" pitchFamily="82" charset="0"/>
            </a:endParaRPr>
          </a:p>
        </p:txBody>
      </p:sp>
      <p:sp>
        <p:nvSpPr>
          <p:cNvPr id="4" name="Sottotitolo 3"/>
          <p:cNvSpPr>
            <a:spLocks noGrp="1"/>
          </p:cNvSpPr>
          <p:nvPr>
            <p:ph type="subTitle" idx="1"/>
          </p:nvPr>
        </p:nvSpPr>
        <p:spPr>
          <a:xfrm>
            <a:off x="2714612" y="6143644"/>
            <a:ext cx="6257924" cy="571480"/>
          </a:xfrm>
        </p:spPr>
        <p:txBody>
          <a:bodyPr>
            <a:normAutofit fontScale="92500"/>
          </a:bodyPr>
          <a:lstStyle/>
          <a:p>
            <a:r>
              <a:rPr lang="it-IT" sz="2400" dirty="0" smtClean="0">
                <a:solidFill>
                  <a:schemeClr val="bg1"/>
                </a:solidFill>
              </a:rPr>
              <a:t>Bruno Arianna      CL. 5^ N LSU         A.S. 2018/2019</a:t>
            </a:r>
            <a:endParaRPr lang="it-IT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 smtClean="0">
                <a:solidFill>
                  <a:schemeClr val="bg1"/>
                </a:solidFill>
                <a:latin typeface="Algerian" pitchFamily="82" charset="0"/>
              </a:rPr>
              <a:t>My</a:t>
            </a:r>
            <a:r>
              <a:rPr lang="it-IT" dirty="0" smtClean="0">
                <a:solidFill>
                  <a:schemeClr val="bg1"/>
                </a:solidFill>
                <a:latin typeface="Algerian" pitchFamily="82" charset="0"/>
              </a:rPr>
              <a:t> opinion on the </a:t>
            </a:r>
            <a:r>
              <a:rPr lang="it-IT" dirty="0" err="1" smtClean="0">
                <a:solidFill>
                  <a:schemeClr val="bg1"/>
                </a:solidFill>
                <a:latin typeface="Algerian" pitchFamily="82" charset="0"/>
              </a:rPr>
              <a:t>theme</a:t>
            </a:r>
            <a:r>
              <a:rPr lang="it-IT" dirty="0" smtClean="0">
                <a:solidFill>
                  <a:schemeClr val="bg1"/>
                </a:solidFill>
                <a:latin typeface="Algerian" pitchFamily="82" charset="0"/>
              </a:rPr>
              <a:t> “love”</a:t>
            </a:r>
            <a:endParaRPr lang="it-IT" dirty="0">
              <a:solidFill>
                <a:schemeClr val="bg1"/>
              </a:solidFill>
              <a:latin typeface="Algerian" pitchFamily="82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   I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like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how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her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treat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the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theme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of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love,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because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is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a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realistic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way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to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do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it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,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it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is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not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“romanzato” o “fiabesco”,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is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real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,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is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how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it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goes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in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everyday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life,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poeple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get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sick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of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other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people,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they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want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something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new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,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they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want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to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feel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new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emotions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,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it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is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rare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to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find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a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person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of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who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we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did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not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get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sick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of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. I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also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think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that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Ethan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maybe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wants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another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women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to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“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escape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”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from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his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difficult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life,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while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his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wife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Zeena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reminds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him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his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precarious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life. </a:t>
            </a:r>
            <a:endParaRPr lang="it-IT" sz="2000" dirty="0">
              <a:solidFill>
                <a:schemeClr val="bg1"/>
              </a:solidFill>
              <a:latin typeface="Lucida Calligraphy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chemeClr val="bg1"/>
                </a:solidFill>
                <a:latin typeface="Algerian" pitchFamily="82" charset="0"/>
              </a:rPr>
              <a:t>the </a:t>
            </a:r>
            <a:r>
              <a:rPr lang="it-IT" dirty="0" err="1" smtClean="0">
                <a:solidFill>
                  <a:schemeClr val="bg1"/>
                </a:solidFill>
                <a:latin typeface="Algerian" pitchFamily="82" charset="0"/>
              </a:rPr>
              <a:t>victim</a:t>
            </a:r>
            <a:endParaRPr lang="it-IT" dirty="0">
              <a:solidFill>
                <a:schemeClr val="bg1"/>
              </a:solidFill>
              <a:latin typeface="Algerian" pitchFamily="82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185989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it-IT" sz="2200" dirty="0" smtClean="0">
                <a:solidFill>
                  <a:schemeClr val="bg1"/>
                </a:solidFill>
                <a:latin typeface="Lucida Calligraphy" pitchFamily="66" charset="0"/>
              </a:rPr>
              <a:t>     In </a:t>
            </a:r>
            <a:r>
              <a:rPr lang="it-IT" sz="2200" dirty="0" err="1" smtClean="0">
                <a:solidFill>
                  <a:schemeClr val="bg1"/>
                </a:solidFill>
                <a:latin typeface="Lucida Calligraphy" pitchFamily="66" charset="0"/>
              </a:rPr>
              <a:t>my</a:t>
            </a:r>
            <a:r>
              <a:rPr lang="it-IT" sz="2200" dirty="0" smtClean="0">
                <a:solidFill>
                  <a:schemeClr val="bg1"/>
                </a:solidFill>
                <a:latin typeface="Lucida Calligraphy" pitchFamily="66" charset="0"/>
              </a:rPr>
              <a:t> opinion the </a:t>
            </a:r>
            <a:r>
              <a:rPr lang="it-IT" sz="2200" dirty="0" err="1" smtClean="0">
                <a:solidFill>
                  <a:schemeClr val="bg1"/>
                </a:solidFill>
                <a:latin typeface="Lucida Calligraphy" pitchFamily="66" charset="0"/>
              </a:rPr>
              <a:t>victim</a:t>
            </a:r>
            <a:r>
              <a:rPr lang="it-IT" sz="2200" dirty="0" smtClean="0">
                <a:solidFill>
                  <a:schemeClr val="bg1"/>
                </a:solidFill>
                <a:latin typeface="Lucida Calligraphy" pitchFamily="66" charset="0"/>
              </a:rPr>
              <a:t> in </a:t>
            </a:r>
            <a:r>
              <a:rPr lang="it-IT" sz="2200" dirty="0" err="1" smtClean="0">
                <a:solidFill>
                  <a:schemeClr val="bg1"/>
                </a:solidFill>
                <a:latin typeface="Lucida Calligraphy" pitchFamily="66" charset="0"/>
              </a:rPr>
              <a:t>this</a:t>
            </a:r>
            <a:r>
              <a:rPr lang="it-IT" sz="22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200" dirty="0" err="1" smtClean="0">
                <a:solidFill>
                  <a:schemeClr val="bg1"/>
                </a:solidFill>
                <a:latin typeface="Lucida Calligraphy" pitchFamily="66" charset="0"/>
              </a:rPr>
              <a:t>novel</a:t>
            </a:r>
            <a:r>
              <a:rPr lang="it-IT" sz="22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200" dirty="0" err="1" smtClean="0">
                <a:solidFill>
                  <a:schemeClr val="bg1"/>
                </a:solidFill>
                <a:latin typeface="Lucida Calligraphy" pitchFamily="66" charset="0"/>
              </a:rPr>
              <a:t>is</a:t>
            </a:r>
            <a:r>
              <a:rPr lang="it-IT" sz="22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200" dirty="0" err="1" smtClean="0">
                <a:solidFill>
                  <a:schemeClr val="bg1"/>
                </a:solidFill>
                <a:latin typeface="Lucida Calligraphy" pitchFamily="66" charset="0"/>
              </a:rPr>
              <a:t>Zeena</a:t>
            </a:r>
            <a:r>
              <a:rPr lang="it-IT" sz="2200" dirty="0" smtClean="0">
                <a:solidFill>
                  <a:schemeClr val="bg1"/>
                </a:solidFill>
                <a:latin typeface="Lucida Calligraphy" pitchFamily="66" charset="0"/>
              </a:rPr>
              <a:t>. </a:t>
            </a:r>
          </a:p>
          <a:p>
            <a:pPr>
              <a:buNone/>
            </a:pPr>
            <a:r>
              <a:rPr lang="it-IT" sz="2200" dirty="0" smtClean="0">
                <a:solidFill>
                  <a:schemeClr val="bg1"/>
                </a:solidFill>
                <a:latin typeface="Lucida Calligraphy" pitchFamily="66" charset="0"/>
              </a:rPr>
              <a:t>    </a:t>
            </a:r>
            <a:r>
              <a:rPr lang="it-IT" sz="2200" dirty="0" err="1" smtClean="0">
                <a:solidFill>
                  <a:schemeClr val="bg1"/>
                </a:solidFill>
                <a:latin typeface="Lucida Calligraphy" pitchFamily="66" charset="0"/>
              </a:rPr>
              <a:t>She</a:t>
            </a:r>
            <a:r>
              <a:rPr lang="it-IT" sz="22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200" dirty="0" err="1" smtClean="0">
                <a:solidFill>
                  <a:schemeClr val="bg1"/>
                </a:solidFill>
                <a:latin typeface="Lucida Calligraphy" pitchFamily="66" charset="0"/>
              </a:rPr>
              <a:t>is</a:t>
            </a:r>
            <a:r>
              <a:rPr lang="it-IT" sz="22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200" dirty="0" err="1" smtClean="0">
                <a:solidFill>
                  <a:schemeClr val="bg1"/>
                </a:solidFill>
                <a:latin typeface="Lucida Calligraphy" pitchFamily="66" charset="0"/>
              </a:rPr>
              <a:t>described</a:t>
            </a:r>
            <a:r>
              <a:rPr lang="it-IT" sz="22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200" dirty="0" err="1" smtClean="0">
                <a:solidFill>
                  <a:schemeClr val="bg1"/>
                </a:solidFill>
                <a:latin typeface="Lucida Calligraphy" pitchFamily="66" charset="0"/>
              </a:rPr>
              <a:t>like</a:t>
            </a:r>
            <a:r>
              <a:rPr lang="it-IT" sz="22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200" dirty="0" err="1" smtClean="0">
                <a:solidFill>
                  <a:schemeClr val="bg1"/>
                </a:solidFill>
                <a:latin typeface="Lucida Calligraphy" pitchFamily="66" charset="0"/>
              </a:rPr>
              <a:t>she</a:t>
            </a:r>
            <a:r>
              <a:rPr lang="it-IT" sz="22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200" dirty="0" err="1" smtClean="0">
                <a:solidFill>
                  <a:schemeClr val="bg1"/>
                </a:solidFill>
                <a:latin typeface="Lucida Calligraphy" pitchFamily="66" charset="0"/>
              </a:rPr>
              <a:t>is</a:t>
            </a:r>
            <a:r>
              <a:rPr lang="it-IT" sz="2200" dirty="0" smtClean="0">
                <a:solidFill>
                  <a:schemeClr val="bg1"/>
                </a:solidFill>
                <a:latin typeface="Lucida Calligraphy" pitchFamily="66" charset="0"/>
              </a:rPr>
              <a:t> the </a:t>
            </a:r>
            <a:r>
              <a:rPr lang="it-IT" sz="2200" dirty="0" err="1" smtClean="0">
                <a:solidFill>
                  <a:schemeClr val="bg1"/>
                </a:solidFill>
                <a:latin typeface="Lucida Calligraphy" pitchFamily="66" charset="0"/>
              </a:rPr>
              <a:t>evil</a:t>
            </a:r>
            <a:r>
              <a:rPr lang="it-IT" sz="22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200" dirty="0" err="1" smtClean="0">
                <a:solidFill>
                  <a:schemeClr val="bg1"/>
                </a:solidFill>
                <a:latin typeface="Lucida Calligraphy" pitchFamily="66" charset="0"/>
              </a:rPr>
              <a:t>character</a:t>
            </a:r>
            <a:r>
              <a:rPr lang="it-IT" sz="2200" dirty="0" smtClean="0">
                <a:solidFill>
                  <a:schemeClr val="bg1"/>
                </a:solidFill>
                <a:latin typeface="Lucida Calligraphy" pitchFamily="66" charset="0"/>
              </a:rPr>
              <a:t>, </a:t>
            </a:r>
            <a:r>
              <a:rPr lang="it-IT" sz="2200" dirty="0" err="1" smtClean="0">
                <a:solidFill>
                  <a:schemeClr val="bg1"/>
                </a:solidFill>
                <a:latin typeface="Lucida Calligraphy" pitchFamily="66" charset="0"/>
              </a:rPr>
              <a:t>but</a:t>
            </a:r>
            <a:r>
              <a:rPr lang="it-IT" sz="2200" dirty="0" smtClean="0">
                <a:solidFill>
                  <a:schemeClr val="bg1"/>
                </a:solidFill>
                <a:latin typeface="Lucida Calligraphy" pitchFamily="66" charset="0"/>
              </a:rPr>
              <a:t> on the </a:t>
            </a:r>
            <a:r>
              <a:rPr lang="it-IT" sz="2200" dirty="0" err="1" smtClean="0">
                <a:solidFill>
                  <a:schemeClr val="bg1"/>
                </a:solidFill>
                <a:latin typeface="Lucida Calligraphy" pitchFamily="66" charset="0"/>
              </a:rPr>
              <a:t>contrary</a:t>
            </a:r>
            <a:r>
              <a:rPr lang="it-IT" sz="22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200" dirty="0" err="1" smtClean="0">
                <a:solidFill>
                  <a:schemeClr val="bg1"/>
                </a:solidFill>
                <a:latin typeface="Lucida Calligraphy" pitchFamily="66" charset="0"/>
              </a:rPr>
              <a:t>she</a:t>
            </a:r>
            <a:r>
              <a:rPr lang="it-IT" sz="22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200" dirty="0" err="1" smtClean="0">
                <a:solidFill>
                  <a:schemeClr val="bg1"/>
                </a:solidFill>
                <a:latin typeface="Lucida Calligraphy" pitchFamily="66" charset="0"/>
              </a:rPr>
              <a:t>is</a:t>
            </a:r>
            <a:r>
              <a:rPr lang="it-IT" sz="22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200" dirty="0" err="1" smtClean="0">
                <a:solidFill>
                  <a:schemeClr val="bg1"/>
                </a:solidFill>
                <a:latin typeface="Lucida Calligraphy" pitchFamily="66" charset="0"/>
              </a:rPr>
              <a:t>only</a:t>
            </a:r>
            <a:r>
              <a:rPr lang="it-IT" sz="2200" dirty="0" smtClean="0">
                <a:solidFill>
                  <a:schemeClr val="bg1"/>
                </a:solidFill>
                <a:latin typeface="Lucida Calligraphy" pitchFamily="66" charset="0"/>
              </a:rPr>
              <a:t> a </a:t>
            </a:r>
            <a:r>
              <a:rPr lang="it-IT" sz="2200" dirty="0" err="1" smtClean="0">
                <a:solidFill>
                  <a:schemeClr val="bg1"/>
                </a:solidFill>
                <a:latin typeface="Lucida Calligraphy" pitchFamily="66" charset="0"/>
              </a:rPr>
              <a:t>poor</a:t>
            </a:r>
            <a:r>
              <a:rPr lang="it-IT" sz="2200" dirty="0" smtClean="0">
                <a:solidFill>
                  <a:schemeClr val="bg1"/>
                </a:solidFill>
                <a:latin typeface="Lucida Calligraphy" pitchFamily="66" charset="0"/>
              </a:rPr>
              <a:t> woman </a:t>
            </a:r>
            <a:r>
              <a:rPr lang="it-IT" sz="2200" dirty="0" err="1" smtClean="0">
                <a:solidFill>
                  <a:schemeClr val="bg1"/>
                </a:solidFill>
                <a:latin typeface="Lucida Calligraphy" pitchFamily="66" charset="0"/>
              </a:rPr>
              <a:t>who</a:t>
            </a:r>
            <a:r>
              <a:rPr lang="it-IT" sz="2200" dirty="0" smtClean="0">
                <a:solidFill>
                  <a:schemeClr val="bg1"/>
                </a:solidFill>
                <a:latin typeface="Lucida Calligraphy" pitchFamily="66" charset="0"/>
              </a:rPr>
              <a:t>’s </a:t>
            </a:r>
            <a:r>
              <a:rPr lang="it-IT" sz="2200" dirty="0" err="1" smtClean="0">
                <a:solidFill>
                  <a:schemeClr val="bg1"/>
                </a:solidFill>
                <a:latin typeface="Lucida Calligraphy" pitchFamily="66" charset="0"/>
              </a:rPr>
              <a:t>housband</a:t>
            </a:r>
            <a:r>
              <a:rPr lang="it-IT" sz="22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200" dirty="0" err="1" smtClean="0">
                <a:solidFill>
                  <a:schemeClr val="bg1"/>
                </a:solidFill>
                <a:latin typeface="Lucida Calligraphy" pitchFamily="66" charset="0"/>
              </a:rPr>
              <a:t>wants</a:t>
            </a:r>
            <a:r>
              <a:rPr lang="it-IT" sz="22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200" dirty="0" err="1" smtClean="0">
                <a:solidFill>
                  <a:schemeClr val="bg1"/>
                </a:solidFill>
                <a:latin typeface="Lucida Calligraphy" pitchFamily="66" charset="0"/>
              </a:rPr>
              <a:t>to</a:t>
            </a:r>
            <a:r>
              <a:rPr lang="it-IT" sz="22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200" dirty="0" err="1" smtClean="0">
                <a:solidFill>
                  <a:schemeClr val="bg1"/>
                </a:solidFill>
                <a:latin typeface="Lucida Calligraphy" pitchFamily="66" charset="0"/>
              </a:rPr>
              <a:t>commit</a:t>
            </a:r>
            <a:r>
              <a:rPr lang="it-IT" sz="22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200" dirty="0" err="1" smtClean="0">
                <a:solidFill>
                  <a:schemeClr val="bg1"/>
                </a:solidFill>
                <a:latin typeface="Lucida Calligraphy" pitchFamily="66" charset="0"/>
              </a:rPr>
              <a:t>adultery</a:t>
            </a:r>
            <a:r>
              <a:rPr lang="it-IT" sz="2200" dirty="0" smtClean="0">
                <a:solidFill>
                  <a:schemeClr val="bg1"/>
                </a:solidFill>
                <a:latin typeface="Lucida Calligraphy" pitchFamily="66" charset="0"/>
              </a:rPr>
              <a:t>. The girl </a:t>
            </a:r>
            <a:r>
              <a:rPr lang="it-IT" sz="2200" dirty="0" err="1" smtClean="0">
                <a:solidFill>
                  <a:schemeClr val="bg1"/>
                </a:solidFill>
                <a:latin typeface="Lucida Calligraphy" pitchFamily="66" charset="0"/>
              </a:rPr>
              <a:t>who</a:t>
            </a:r>
            <a:r>
              <a:rPr lang="it-IT" sz="2200" dirty="0" smtClean="0">
                <a:solidFill>
                  <a:schemeClr val="bg1"/>
                </a:solidFill>
                <a:latin typeface="Lucida Calligraphy" pitchFamily="66" charset="0"/>
              </a:rPr>
              <a:t> stole </a:t>
            </a:r>
            <a:r>
              <a:rPr lang="it-IT" sz="2200" dirty="0" err="1" smtClean="0">
                <a:solidFill>
                  <a:schemeClr val="bg1"/>
                </a:solidFill>
                <a:latin typeface="Lucida Calligraphy" pitchFamily="66" charset="0"/>
              </a:rPr>
              <a:t>Ethans</a:t>
            </a:r>
            <a:r>
              <a:rPr lang="it-IT" sz="22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200" dirty="0" err="1" smtClean="0">
                <a:solidFill>
                  <a:schemeClr val="bg1"/>
                </a:solidFill>
                <a:latin typeface="Lucida Calligraphy" pitchFamily="66" charset="0"/>
              </a:rPr>
              <a:t>heart</a:t>
            </a:r>
            <a:r>
              <a:rPr lang="it-IT" sz="2200" dirty="0" smtClean="0">
                <a:solidFill>
                  <a:schemeClr val="bg1"/>
                </a:solidFill>
                <a:latin typeface="Lucida Calligraphy" pitchFamily="66" charset="0"/>
              </a:rPr>
              <a:t> live </a:t>
            </a:r>
            <a:r>
              <a:rPr lang="it-IT" sz="2200" dirty="0" err="1" smtClean="0">
                <a:solidFill>
                  <a:schemeClr val="bg1"/>
                </a:solidFill>
                <a:latin typeface="Lucida Calligraphy" pitchFamily="66" charset="0"/>
              </a:rPr>
              <a:t>with</a:t>
            </a:r>
            <a:r>
              <a:rPr lang="it-IT" sz="22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200" dirty="0" err="1" smtClean="0">
                <a:solidFill>
                  <a:schemeClr val="bg1"/>
                </a:solidFill>
                <a:latin typeface="Lucida Calligraphy" pitchFamily="66" charset="0"/>
              </a:rPr>
              <a:t>them</a:t>
            </a:r>
            <a:r>
              <a:rPr lang="it-IT" sz="2200" dirty="0" smtClean="0">
                <a:solidFill>
                  <a:schemeClr val="bg1"/>
                </a:solidFill>
                <a:latin typeface="Lucida Calligraphy" pitchFamily="66" charset="0"/>
              </a:rPr>
              <a:t> so the </a:t>
            </a:r>
            <a:r>
              <a:rPr lang="it-IT" sz="2200" dirty="0" err="1" smtClean="0">
                <a:solidFill>
                  <a:schemeClr val="bg1"/>
                </a:solidFill>
                <a:latin typeface="Lucida Calligraphy" pitchFamily="66" charset="0"/>
              </a:rPr>
              <a:t>situationis</a:t>
            </a:r>
            <a:r>
              <a:rPr lang="it-IT" sz="22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200" dirty="0" err="1" smtClean="0">
                <a:solidFill>
                  <a:schemeClr val="bg1"/>
                </a:solidFill>
                <a:latin typeface="Lucida Calligraphy" pitchFamily="66" charset="0"/>
              </a:rPr>
              <a:t>everything</a:t>
            </a:r>
            <a:r>
              <a:rPr lang="it-IT" sz="22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200" dirty="0" err="1" smtClean="0">
                <a:solidFill>
                  <a:schemeClr val="bg1"/>
                </a:solidFill>
                <a:latin typeface="Lucida Calligraphy" pitchFamily="66" charset="0"/>
              </a:rPr>
              <a:t>but</a:t>
            </a:r>
            <a:r>
              <a:rPr lang="it-IT" sz="22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200" dirty="0" err="1" smtClean="0">
                <a:solidFill>
                  <a:schemeClr val="bg1"/>
                </a:solidFill>
                <a:latin typeface="Lucida Calligraphy" pitchFamily="66" charset="0"/>
              </a:rPr>
              <a:t>esay</a:t>
            </a:r>
            <a:r>
              <a:rPr lang="it-IT" sz="22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200" dirty="0" err="1" smtClean="0">
                <a:solidFill>
                  <a:schemeClr val="bg1"/>
                </a:solidFill>
                <a:latin typeface="Lucida Calligraphy" pitchFamily="66" charset="0"/>
              </a:rPr>
              <a:t>for</a:t>
            </a:r>
            <a:r>
              <a:rPr lang="it-IT" sz="22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200" dirty="0" err="1" smtClean="0">
                <a:solidFill>
                  <a:schemeClr val="bg1"/>
                </a:solidFill>
                <a:latin typeface="Lucida Calligraphy" pitchFamily="66" charset="0"/>
              </a:rPr>
              <a:t>Zeena</a:t>
            </a:r>
            <a:r>
              <a:rPr lang="it-IT" dirty="0" smtClean="0">
                <a:solidFill>
                  <a:schemeClr val="bg1"/>
                </a:solidFill>
                <a:latin typeface="Lucida Calligraphy" pitchFamily="66" charset="0"/>
              </a:rPr>
              <a:t>. </a:t>
            </a:r>
            <a:endParaRPr lang="it-IT" dirty="0">
              <a:solidFill>
                <a:schemeClr val="bg1"/>
              </a:solidFill>
              <a:latin typeface="Lucida Calligraphy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71472" y="0"/>
            <a:ext cx="7772400" cy="1470025"/>
          </a:xfrm>
        </p:spPr>
        <p:txBody>
          <a:bodyPr/>
          <a:lstStyle/>
          <a:p>
            <a:r>
              <a:rPr lang="it-IT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itchFamily="82" charset="0"/>
              </a:rPr>
              <a:t>Edith </a:t>
            </a:r>
            <a:r>
              <a:rPr lang="it-IT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itchFamily="82" charset="0"/>
              </a:rPr>
              <a:t>Wharton</a:t>
            </a:r>
            <a:endParaRPr lang="it-IT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gerian" pitchFamily="82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14282" y="1500174"/>
            <a:ext cx="4929222" cy="5143536"/>
          </a:xfrm>
        </p:spPr>
        <p:txBody>
          <a:bodyPr>
            <a:no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bg1"/>
                </a:solidFill>
                <a:latin typeface="Lucida Calligraphy" pitchFamily="66" charset="0"/>
              </a:rPr>
              <a:t>New </a:t>
            </a:r>
            <a:r>
              <a:rPr lang="en-US" sz="1800" dirty="0">
                <a:solidFill>
                  <a:schemeClr val="bg1"/>
                </a:solidFill>
                <a:latin typeface="Lucida Calligraphy" pitchFamily="66" charset="0"/>
              </a:rPr>
              <a:t>York  January 24, </a:t>
            </a:r>
            <a:r>
              <a:rPr lang="en-US" sz="1800" dirty="0" smtClean="0">
                <a:solidFill>
                  <a:schemeClr val="bg1"/>
                </a:solidFill>
                <a:latin typeface="Lucida Calligraphy" pitchFamily="66" charset="0"/>
              </a:rPr>
              <a:t>1862</a:t>
            </a:r>
          </a:p>
          <a:p>
            <a:pPr algn="l"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bg1"/>
                </a:solidFill>
                <a:latin typeface="Lucida Calligraphy" pitchFamily="66" charset="0"/>
              </a:rPr>
              <a:t> France </a:t>
            </a:r>
            <a:r>
              <a:rPr lang="en-US" sz="1800" dirty="0">
                <a:solidFill>
                  <a:schemeClr val="bg1"/>
                </a:solidFill>
                <a:latin typeface="Lucida Calligraphy" pitchFamily="66" charset="0"/>
              </a:rPr>
              <a:t>August 11, </a:t>
            </a:r>
            <a:r>
              <a:rPr lang="en-US" sz="1800" dirty="0" smtClean="0">
                <a:solidFill>
                  <a:schemeClr val="bg1"/>
                </a:solidFill>
                <a:latin typeface="Lucida Calligraphy" pitchFamily="66" charset="0"/>
              </a:rPr>
              <a:t>1937</a:t>
            </a:r>
            <a:endParaRPr lang="it-IT" sz="1800" dirty="0">
              <a:solidFill>
                <a:schemeClr val="bg1"/>
              </a:solidFill>
              <a:latin typeface="Lucida Calligraphy" pitchFamily="66" charset="0"/>
            </a:endParaRPr>
          </a:p>
          <a:p>
            <a:pPr algn="l">
              <a:buFont typeface="Arial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Lucida Calligraphy" pitchFamily="66" charset="0"/>
              </a:rPr>
              <a:t> American novelist, short story writer, playwright, and </a:t>
            </a:r>
            <a:r>
              <a:rPr lang="en-US" sz="1800" dirty="0" smtClean="0">
                <a:solidFill>
                  <a:schemeClr val="bg1"/>
                </a:solidFill>
                <a:latin typeface="Lucida Calligraphy" pitchFamily="66" charset="0"/>
              </a:rPr>
              <a:t>designer</a:t>
            </a:r>
          </a:p>
          <a:p>
            <a:pPr algn="l"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bg1"/>
                </a:solidFill>
                <a:latin typeface="Lucida Calligraphy" pitchFamily="66" charset="0"/>
              </a:rPr>
              <a:t>Married with Edward Wharton</a:t>
            </a:r>
          </a:p>
          <a:p>
            <a:pPr algn="l">
              <a:buFont typeface="Arial" pitchFamily="34" charset="0"/>
              <a:buChar char="•"/>
            </a:pPr>
            <a:endParaRPr lang="en-US" sz="1800" dirty="0">
              <a:solidFill>
                <a:schemeClr val="bg1"/>
              </a:solidFill>
              <a:latin typeface="Lucida Calligraphy" pitchFamily="66" charset="0"/>
            </a:endParaRPr>
          </a:p>
          <a:p>
            <a:pPr algn="l"/>
            <a:r>
              <a:rPr lang="en-US" sz="18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</a:p>
          <a:p>
            <a:pPr algn="l"/>
            <a:r>
              <a:rPr lang="en-US" sz="1800" dirty="0" smtClean="0">
                <a:solidFill>
                  <a:schemeClr val="bg1"/>
                </a:solidFill>
                <a:latin typeface="Lucida Calligraphy" pitchFamily="66" charset="0"/>
              </a:rPr>
              <a:t>who developed mental disorders</a:t>
            </a:r>
          </a:p>
          <a:p>
            <a:pPr algn="l"/>
            <a:endParaRPr lang="en-US" sz="1800" dirty="0">
              <a:solidFill>
                <a:schemeClr val="bg1"/>
              </a:solidFill>
              <a:latin typeface="Lucida Calligraphy" pitchFamily="66" charset="0"/>
            </a:endParaRPr>
          </a:p>
          <a:p>
            <a:pPr algn="l"/>
            <a:r>
              <a:rPr lang="en-US" sz="1800" dirty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en-US" sz="1800" dirty="0" smtClean="0">
                <a:solidFill>
                  <a:schemeClr val="bg1"/>
                </a:solidFill>
                <a:latin typeface="Lucida Calligraphy" pitchFamily="66" charset="0"/>
              </a:rPr>
              <a:t>                     they divorced</a:t>
            </a:r>
          </a:p>
          <a:p>
            <a:pPr algn="l"/>
            <a:endParaRPr lang="en-US" sz="1800" dirty="0">
              <a:solidFill>
                <a:schemeClr val="bg1"/>
              </a:solidFill>
              <a:latin typeface="Lucida Calligraphy" pitchFamily="66" charset="0"/>
            </a:endParaRPr>
          </a:p>
          <a:p>
            <a:pPr algn="l"/>
            <a:r>
              <a:rPr lang="en-US" sz="1800" dirty="0" smtClean="0">
                <a:solidFill>
                  <a:schemeClr val="bg1"/>
                </a:solidFill>
                <a:latin typeface="Lucida Calligraphy" pitchFamily="66" charset="0"/>
              </a:rPr>
              <a:t>                        </a:t>
            </a:r>
          </a:p>
          <a:p>
            <a:pPr algn="l"/>
            <a:r>
              <a:rPr lang="en-US" sz="1800" dirty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en-US" sz="1800" dirty="0" smtClean="0">
                <a:solidFill>
                  <a:schemeClr val="bg1"/>
                </a:solidFill>
                <a:latin typeface="Lucida Calligraphy" pitchFamily="66" charset="0"/>
              </a:rPr>
              <a:t>             Edith moved to France </a:t>
            </a:r>
            <a:endParaRPr lang="en-US" sz="1800" dirty="0" smtClean="0">
              <a:solidFill>
                <a:schemeClr val="bg1"/>
              </a:solidFill>
              <a:latin typeface="Lucida Calligraphy" pitchFamily="66" charset="0"/>
            </a:endParaRPr>
          </a:p>
          <a:p>
            <a:pPr algn="l"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bg1"/>
                </a:solidFill>
                <a:latin typeface="Lucida Calligraphy" pitchFamily="66" charset="0"/>
              </a:rPr>
              <a:t>first woman to win </a:t>
            </a:r>
            <a:r>
              <a:rPr lang="en-US" sz="1800" dirty="0" smtClean="0">
                <a:solidFill>
                  <a:schemeClr val="bg1"/>
                </a:solidFill>
                <a:latin typeface="Lucida Calligraphy" pitchFamily="66" charset="0"/>
              </a:rPr>
              <a:t>the Pulitzer Prize</a:t>
            </a:r>
            <a:r>
              <a:rPr lang="en-US" sz="1800" dirty="0" smtClean="0">
                <a:solidFill>
                  <a:schemeClr val="bg1"/>
                </a:solidFill>
                <a:latin typeface="Lucida Calligraphy" pitchFamily="66" charset="0"/>
              </a:rPr>
              <a:t> for Literature in 1921</a:t>
            </a:r>
            <a:endParaRPr lang="en-US" sz="1800" dirty="0" smtClean="0">
              <a:solidFill>
                <a:schemeClr val="bg1"/>
              </a:solidFill>
              <a:latin typeface="Lucida Calligraphy" pitchFamily="66" charset="0"/>
            </a:endParaRPr>
          </a:p>
          <a:p>
            <a:pPr algn="l"/>
            <a:endParaRPr lang="en-US" sz="2000" dirty="0" smtClean="0">
              <a:solidFill>
                <a:schemeClr val="tx1"/>
              </a:solidFill>
            </a:endParaRPr>
          </a:p>
          <a:p>
            <a:pPr algn="l"/>
            <a:endParaRPr lang="it-IT" sz="2400" dirty="0"/>
          </a:p>
        </p:txBody>
      </p:sp>
      <p:cxnSp>
        <p:nvCxnSpPr>
          <p:cNvPr id="6" name="Connettore 2 5"/>
          <p:cNvCxnSpPr/>
          <p:nvPr/>
        </p:nvCxnSpPr>
        <p:spPr>
          <a:xfrm rot="5400000">
            <a:off x="2358216" y="3428206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2 9"/>
          <p:cNvCxnSpPr/>
          <p:nvPr/>
        </p:nvCxnSpPr>
        <p:spPr>
          <a:xfrm rot="5400000">
            <a:off x="2357422" y="4214818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2 11"/>
          <p:cNvCxnSpPr/>
          <p:nvPr/>
        </p:nvCxnSpPr>
        <p:spPr>
          <a:xfrm rot="5400000">
            <a:off x="2286778" y="5000636"/>
            <a:ext cx="570710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Immagine 12" descr="220px-Edith_Newbold_Jones_Wharto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2132" y="1285860"/>
            <a:ext cx="2928958" cy="41138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 smtClean="0">
                <a:solidFill>
                  <a:schemeClr val="bg1"/>
                </a:solidFill>
                <a:latin typeface="Algerian" pitchFamily="82" charset="0"/>
              </a:rPr>
              <a:t>Historical</a:t>
            </a:r>
            <a:r>
              <a:rPr lang="it-IT" dirty="0" smtClean="0">
                <a:solidFill>
                  <a:schemeClr val="bg1"/>
                </a:solidFill>
                <a:latin typeface="Algerian" pitchFamily="82" charset="0"/>
              </a:rPr>
              <a:t> and family background </a:t>
            </a:r>
            <a:endParaRPr lang="it-IT" dirty="0">
              <a:solidFill>
                <a:schemeClr val="bg1"/>
              </a:solidFill>
              <a:latin typeface="Algerian" pitchFamily="82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596" y="1500174"/>
            <a:ext cx="8258204" cy="2214578"/>
          </a:xfrm>
        </p:spPr>
        <p:txBody>
          <a:bodyPr>
            <a:normAutofit fontScale="92500" lnSpcReduction="20000"/>
          </a:bodyPr>
          <a:lstStyle/>
          <a:p>
            <a:endParaRPr lang="it-IT" sz="2000" b="1" dirty="0" smtClean="0">
              <a:latin typeface="Lucida Calligraphy" pitchFamily="66" charset="0"/>
            </a:endParaRPr>
          </a:p>
          <a:p>
            <a:endParaRPr lang="it-IT" sz="2000" dirty="0">
              <a:solidFill>
                <a:schemeClr val="bg1"/>
              </a:solidFill>
              <a:latin typeface="Lucida Calligraphy" pitchFamily="66" charset="0"/>
            </a:endParaRPr>
          </a:p>
          <a:p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Gilded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age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, </a:t>
            </a:r>
            <a:r>
              <a:rPr lang="it-IT" sz="2000" dirty="0">
                <a:solidFill>
                  <a:schemeClr val="bg1"/>
                </a:solidFill>
                <a:latin typeface="Lucida Calligraphy" pitchFamily="66" charset="0"/>
              </a:rPr>
              <a:t>late 19th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century</a:t>
            </a:r>
            <a:endParaRPr lang="it-IT" sz="2000" dirty="0" smtClean="0">
              <a:solidFill>
                <a:schemeClr val="bg1"/>
              </a:solidFill>
              <a:latin typeface="Lucida Calligraphy" pitchFamily="66" charset="0"/>
            </a:endParaRPr>
          </a:p>
          <a:p>
            <a:r>
              <a:rPr lang="en-US" sz="2000" dirty="0" smtClean="0">
                <a:solidFill>
                  <a:schemeClr val="bg1"/>
                </a:solidFill>
                <a:latin typeface="Lucida Calligraphy" pitchFamily="66" charset="0"/>
              </a:rPr>
              <a:t>America, millions </a:t>
            </a:r>
            <a:r>
              <a:rPr lang="en-US" sz="2000" dirty="0">
                <a:solidFill>
                  <a:schemeClr val="bg1"/>
                </a:solidFill>
                <a:latin typeface="Lucida Calligraphy" pitchFamily="66" charset="0"/>
              </a:rPr>
              <a:t>of European </a:t>
            </a:r>
            <a:r>
              <a:rPr lang="en-US" sz="2000" dirty="0" smtClean="0">
                <a:solidFill>
                  <a:schemeClr val="bg1"/>
                </a:solidFill>
                <a:latin typeface="Lucida Calligraphy" pitchFamily="66" charset="0"/>
              </a:rPr>
              <a:t>immigrants</a:t>
            </a:r>
          </a:p>
          <a:p>
            <a:r>
              <a:rPr lang="en-US" sz="2000" dirty="0">
                <a:solidFill>
                  <a:schemeClr val="bg1"/>
                </a:solidFill>
                <a:latin typeface="Lucida Calligraphy" pitchFamily="66" charset="0"/>
              </a:rPr>
              <a:t>rapid expansion </a:t>
            </a:r>
            <a:r>
              <a:rPr lang="en-US" sz="2000" dirty="0" smtClean="0">
                <a:solidFill>
                  <a:schemeClr val="bg1"/>
                </a:solidFill>
                <a:latin typeface="Lucida Calligraphy" pitchFamily="66" charset="0"/>
              </a:rPr>
              <a:t>of industrialization </a:t>
            </a:r>
          </a:p>
          <a:p>
            <a:r>
              <a:rPr lang="en-US" sz="2000" dirty="0">
                <a:solidFill>
                  <a:schemeClr val="bg1"/>
                </a:solidFill>
                <a:latin typeface="Lucida Calligraphy" pitchFamily="66" charset="0"/>
              </a:rPr>
              <a:t>an era of abject poverty and </a:t>
            </a:r>
            <a:r>
              <a:rPr lang="en-US" sz="2000" dirty="0" smtClean="0">
                <a:solidFill>
                  <a:schemeClr val="bg1"/>
                </a:solidFill>
                <a:latin typeface="Lucida Calligraphy" pitchFamily="66" charset="0"/>
              </a:rPr>
              <a:t>inequality</a:t>
            </a:r>
          </a:p>
          <a:p>
            <a:r>
              <a:rPr lang="en-US" sz="2000" dirty="0" smtClean="0">
                <a:solidFill>
                  <a:schemeClr val="bg1"/>
                </a:solidFill>
                <a:latin typeface="Lucida Calligraphy" pitchFamily="66" charset="0"/>
              </a:rPr>
              <a:t>She came from a puritan and rich family</a:t>
            </a:r>
          </a:p>
          <a:p>
            <a:endParaRPr lang="en-US" b="1" dirty="0" smtClean="0"/>
          </a:p>
          <a:p>
            <a:endParaRPr lang="it-IT" dirty="0"/>
          </a:p>
        </p:txBody>
      </p:sp>
      <p:pic>
        <p:nvPicPr>
          <p:cNvPr id="4" name="Immagine 3" descr="downloa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984" y="3786190"/>
            <a:ext cx="4388898" cy="28575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contenuto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Unhappy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marriage</a:t>
            </a:r>
            <a:endParaRPr lang="it-IT" sz="2000" dirty="0" smtClean="0">
              <a:solidFill>
                <a:schemeClr val="bg1"/>
              </a:solidFill>
              <a:latin typeface="Lucida Calligraphy" pitchFamily="66" charset="0"/>
            </a:endParaRPr>
          </a:p>
          <a:p>
            <a:endParaRPr lang="it-IT" sz="2000" dirty="0" smtClean="0">
              <a:solidFill>
                <a:schemeClr val="bg1"/>
              </a:solidFill>
              <a:latin typeface="Lucida Calligraphy" pitchFamily="66" charset="0"/>
            </a:endParaRPr>
          </a:p>
          <a:p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Historical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period</a:t>
            </a:r>
            <a:endParaRPr lang="it-IT" sz="2000" dirty="0" smtClean="0">
              <a:solidFill>
                <a:schemeClr val="bg1"/>
              </a:solidFill>
              <a:latin typeface="Lucida Calligraphy" pitchFamily="66" charset="0"/>
            </a:endParaRPr>
          </a:p>
          <a:p>
            <a:endParaRPr lang="it-IT" sz="2000" dirty="0">
              <a:solidFill>
                <a:schemeClr val="bg1"/>
              </a:solidFill>
              <a:latin typeface="Lucida Calligraphy" pitchFamily="66" charset="0"/>
            </a:endParaRPr>
          </a:p>
          <a:p>
            <a:endParaRPr lang="it-IT" sz="2000" dirty="0" smtClean="0">
              <a:solidFill>
                <a:schemeClr val="bg1"/>
              </a:solidFill>
              <a:latin typeface="Lucida Calligraphy" pitchFamily="66" charset="0"/>
            </a:endParaRPr>
          </a:p>
          <a:p>
            <a:endParaRPr lang="it-IT" sz="2000" dirty="0" smtClean="0">
              <a:solidFill>
                <a:schemeClr val="bg1"/>
              </a:solidFill>
              <a:latin typeface="Lucida Calligraphy" pitchFamily="66" charset="0"/>
            </a:endParaRPr>
          </a:p>
          <a:p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Her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social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class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in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decline</a:t>
            </a:r>
            <a:endParaRPr lang="it-IT" sz="2000" dirty="0" smtClean="0">
              <a:solidFill>
                <a:schemeClr val="bg1"/>
              </a:solidFill>
              <a:latin typeface="Lucida Calligraphy" pitchFamily="66" charset="0"/>
            </a:endParaRPr>
          </a:p>
          <a:p>
            <a:endParaRPr lang="it-IT" sz="2000" dirty="0" smtClean="0">
              <a:solidFill>
                <a:schemeClr val="bg1"/>
              </a:solidFill>
              <a:latin typeface="Lucida Calligraphy" pitchFamily="66" charset="0"/>
            </a:endParaRPr>
          </a:p>
          <a:p>
            <a:endParaRPr lang="it-IT" sz="2000" dirty="0" smtClean="0">
              <a:solidFill>
                <a:schemeClr val="bg1"/>
              </a:solidFill>
              <a:latin typeface="Lucida Calligraphy" pitchFamily="66" charset="0"/>
            </a:endParaRPr>
          </a:p>
          <a:p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She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studied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a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lot</a:t>
            </a:r>
            <a:endParaRPr lang="it-IT" sz="2000" dirty="0">
              <a:solidFill>
                <a:schemeClr val="bg1"/>
              </a:solidFill>
              <a:latin typeface="Lucida Calligraphy" pitchFamily="66" charset="0"/>
            </a:endParaRPr>
          </a:p>
        </p:txBody>
      </p:sp>
      <p:sp>
        <p:nvSpPr>
          <p:cNvPr id="7" name="Segnaposto testo 6"/>
          <p:cNvSpPr>
            <a:spLocks noGrp="1"/>
          </p:cNvSpPr>
          <p:nvPr>
            <p:ph type="body" sz="quarter" idx="3"/>
          </p:nvPr>
        </p:nvSpPr>
        <p:spPr>
          <a:xfrm>
            <a:off x="642910" y="428604"/>
            <a:ext cx="7972452" cy="639762"/>
          </a:xfrm>
        </p:spPr>
        <p:txBody>
          <a:bodyPr>
            <a:noAutofit/>
          </a:bodyPr>
          <a:lstStyle/>
          <a:p>
            <a:r>
              <a:rPr lang="it-IT" sz="4000" b="0" dirty="0" err="1" smtClean="0">
                <a:solidFill>
                  <a:schemeClr val="bg1"/>
                </a:solidFill>
                <a:latin typeface="Algerian" pitchFamily="82" charset="0"/>
              </a:rPr>
              <a:t>causes</a:t>
            </a:r>
            <a:r>
              <a:rPr lang="it-IT" sz="4000" b="0" dirty="0" smtClean="0">
                <a:solidFill>
                  <a:schemeClr val="bg1"/>
                </a:solidFill>
                <a:latin typeface="Algerian" pitchFamily="82" charset="0"/>
              </a:rPr>
              <a:t> and </a:t>
            </a:r>
            <a:r>
              <a:rPr lang="it-IT" sz="4000" b="0" dirty="0" err="1" smtClean="0">
                <a:solidFill>
                  <a:schemeClr val="bg1"/>
                </a:solidFill>
                <a:latin typeface="Algerian" pitchFamily="82" charset="0"/>
              </a:rPr>
              <a:t>consequences</a:t>
            </a:r>
            <a:endParaRPr lang="it-IT" sz="4000" b="0" dirty="0">
              <a:solidFill>
                <a:schemeClr val="bg1"/>
              </a:solidFill>
              <a:latin typeface="Algerian" pitchFamily="82" charset="0"/>
            </a:endParaRPr>
          </a:p>
        </p:txBody>
      </p:sp>
      <p:sp>
        <p:nvSpPr>
          <p:cNvPr id="8" name="Segnaposto contenuto 7"/>
          <p:cNvSpPr>
            <a:spLocks noGrp="1"/>
          </p:cNvSpPr>
          <p:nvPr>
            <p:ph sz="quarter" idx="4"/>
          </p:nvPr>
        </p:nvSpPr>
        <p:spPr>
          <a:xfrm>
            <a:off x="4643438" y="2214554"/>
            <a:ext cx="4041775" cy="4125923"/>
          </a:xfrm>
        </p:spPr>
        <p:txBody>
          <a:bodyPr>
            <a:normAutofit fontScale="92500" lnSpcReduction="20000"/>
          </a:bodyPr>
          <a:lstStyle/>
          <a:p>
            <a:r>
              <a:rPr lang="en-US" sz="2000" dirty="0">
                <a:solidFill>
                  <a:schemeClr val="bg1"/>
                </a:solidFill>
                <a:latin typeface="Lucida Calligraphy" pitchFamily="66" charset="0"/>
              </a:rPr>
              <a:t>temptations of illicit p</a:t>
            </a:r>
            <a:r>
              <a:rPr lang="en-US" sz="2000" dirty="0" smtClean="0">
                <a:solidFill>
                  <a:schemeClr val="bg1"/>
                </a:solidFill>
                <a:latin typeface="Lucida Calligraphy" pitchFamily="66" charset="0"/>
              </a:rPr>
              <a:t>assion </a:t>
            </a:r>
          </a:p>
          <a:p>
            <a:r>
              <a:rPr lang="en-GB" sz="2000" dirty="0">
                <a:solidFill>
                  <a:schemeClr val="bg1"/>
                </a:solidFill>
                <a:latin typeface="Lucida Calligraphy" pitchFamily="66" charset="0"/>
              </a:rPr>
              <a:t>Society and morality as obstacles to the </a:t>
            </a:r>
            <a:r>
              <a:rPr lang="en-GB" sz="2000" dirty="0" err="1">
                <a:solidFill>
                  <a:schemeClr val="bg1"/>
                </a:solidFill>
                <a:latin typeface="Lucida Calligraphy" pitchFamily="66" charset="0"/>
              </a:rPr>
              <a:t>fulfillment</a:t>
            </a:r>
            <a:r>
              <a:rPr lang="en-GB" sz="2000" dirty="0">
                <a:solidFill>
                  <a:schemeClr val="bg1"/>
                </a:solidFill>
                <a:latin typeface="Lucida Calligraphy" pitchFamily="66" charset="0"/>
              </a:rPr>
              <a:t> of </a:t>
            </a:r>
            <a:r>
              <a:rPr lang="en-GB" sz="2000" dirty="0" smtClean="0">
                <a:solidFill>
                  <a:schemeClr val="bg1"/>
                </a:solidFill>
                <a:latin typeface="Lucida Calligraphy" pitchFamily="66" charset="0"/>
              </a:rPr>
              <a:t>desire</a:t>
            </a:r>
          </a:p>
          <a:p>
            <a:r>
              <a:rPr lang="en-GB" sz="2000" dirty="0" smtClean="0">
                <a:solidFill>
                  <a:schemeClr val="bg1"/>
                </a:solidFill>
                <a:latin typeface="Lucida Calligraphy" pitchFamily="66" charset="0"/>
              </a:rPr>
              <a:t>Science and rational philosophy</a:t>
            </a:r>
          </a:p>
          <a:p>
            <a:endParaRPr lang="it-IT" sz="2000" dirty="0" smtClean="0">
              <a:solidFill>
                <a:schemeClr val="bg1"/>
              </a:solidFill>
              <a:latin typeface="Lucida Calligraphy" pitchFamily="66" charset="0"/>
            </a:endParaRPr>
          </a:p>
          <a:p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She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uses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irony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to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dusguise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this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problem</a:t>
            </a:r>
            <a:endParaRPr lang="it-IT" sz="2000" dirty="0" smtClean="0">
              <a:solidFill>
                <a:schemeClr val="bg1"/>
              </a:solidFill>
              <a:latin typeface="Lucida Calligraphy" pitchFamily="66" charset="0"/>
            </a:endParaRPr>
          </a:p>
          <a:p>
            <a:endParaRPr lang="it-IT" sz="2000" dirty="0" smtClean="0">
              <a:solidFill>
                <a:schemeClr val="bg1"/>
              </a:solidFill>
              <a:latin typeface="Lucida Calligraphy" pitchFamily="66" charset="0"/>
            </a:endParaRPr>
          </a:p>
          <a:p>
            <a:endParaRPr lang="it-IT" sz="2000" dirty="0" smtClean="0">
              <a:solidFill>
                <a:schemeClr val="bg1"/>
              </a:solidFill>
              <a:latin typeface="Lucida Calligraphy" pitchFamily="66" charset="0"/>
            </a:endParaRPr>
          </a:p>
          <a:p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She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talks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about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lower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social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classes</a:t>
            </a:r>
            <a:endParaRPr lang="it-IT" sz="2000" dirty="0">
              <a:solidFill>
                <a:schemeClr val="bg1"/>
              </a:solidFill>
              <a:latin typeface="Lucida Calligraphy" pitchFamily="66" charset="0"/>
            </a:endParaRPr>
          </a:p>
        </p:txBody>
      </p:sp>
      <p:cxnSp>
        <p:nvCxnSpPr>
          <p:cNvPr id="9" name="Connettore 2 8"/>
          <p:cNvCxnSpPr/>
          <p:nvPr/>
        </p:nvCxnSpPr>
        <p:spPr>
          <a:xfrm>
            <a:off x="3500430" y="2357430"/>
            <a:ext cx="1143008" cy="1588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2 10"/>
          <p:cNvCxnSpPr/>
          <p:nvPr/>
        </p:nvCxnSpPr>
        <p:spPr>
          <a:xfrm flipV="1">
            <a:off x="3286116" y="2857496"/>
            <a:ext cx="1357322" cy="285752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2 12"/>
          <p:cNvCxnSpPr/>
          <p:nvPr/>
        </p:nvCxnSpPr>
        <p:spPr>
          <a:xfrm>
            <a:off x="3357554" y="3214686"/>
            <a:ext cx="1285884" cy="285752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/>
          <p:cNvCxnSpPr/>
          <p:nvPr/>
        </p:nvCxnSpPr>
        <p:spPr>
          <a:xfrm flipV="1">
            <a:off x="4357686" y="4429132"/>
            <a:ext cx="357190" cy="142876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2 16"/>
          <p:cNvCxnSpPr/>
          <p:nvPr/>
        </p:nvCxnSpPr>
        <p:spPr>
          <a:xfrm flipV="1">
            <a:off x="3143240" y="5572140"/>
            <a:ext cx="1571636" cy="71438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/>
          <p:cNvSpPr>
            <a:spLocks noGrp="1"/>
          </p:cNvSpPr>
          <p:nvPr>
            <p:ph type="ctrTitle"/>
          </p:nvPr>
        </p:nvSpPr>
        <p:spPr>
          <a:xfrm>
            <a:off x="642910" y="142852"/>
            <a:ext cx="7772400" cy="1470025"/>
          </a:xfrm>
        </p:spPr>
        <p:txBody>
          <a:bodyPr/>
          <a:lstStyle/>
          <a:p>
            <a:r>
              <a:rPr lang="it-IT" dirty="0" err="1" smtClean="0">
                <a:solidFill>
                  <a:schemeClr val="bg1"/>
                </a:solidFill>
                <a:latin typeface="Algerian" pitchFamily="82" charset="0"/>
              </a:rPr>
              <a:t>Examples</a:t>
            </a:r>
            <a:endParaRPr lang="it-IT" dirty="0">
              <a:solidFill>
                <a:schemeClr val="bg1"/>
              </a:solidFill>
              <a:latin typeface="Algerian" pitchFamily="82" charset="0"/>
            </a:endParaRPr>
          </a:p>
        </p:txBody>
      </p:sp>
      <p:sp>
        <p:nvSpPr>
          <p:cNvPr id="8" name="Sottotitolo 7"/>
          <p:cNvSpPr>
            <a:spLocks noGrp="1"/>
          </p:cNvSpPr>
          <p:nvPr>
            <p:ph type="subTitle" idx="1"/>
          </p:nvPr>
        </p:nvSpPr>
        <p:spPr>
          <a:xfrm>
            <a:off x="285720" y="1785926"/>
            <a:ext cx="4429156" cy="4929222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Ethan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is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attracted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to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Mattie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also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if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he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is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married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to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Zeena</a:t>
            </a:r>
            <a:endParaRPr lang="it-IT" sz="2000" dirty="0" smtClean="0">
              <a:solidFill>
                <a:schemeClr val="bg1"/>
              </a:solidFill>
              <a:latin typeface="Lucida Calligraphy" pitchFamily="66" charset="0"/>
            </a:endParaRPr>
          </a:p>
          <a:p>
            <a:pPr algn="l">
              <a:buFont typeface="Arial" pitchFamily="34" charset="0"/>
              <a:buChar char="•"/>
            </a:pP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Because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of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social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laws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of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that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period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Ethan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could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not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escape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the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sictuation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in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which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he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was</a:t>
            </a:r>
            <a:endParaRPr lang="it-IT" sz="2000" dirty="0" smtClean="0">
              <a:solidFill>
                <a:schemeClr val="bg1"/>
              </a:solidFill>
              <a:latin typeface="Lucida Calligraphy" pitchFamily="66" charset="0"/>
            </a:endParaRPr>
          </a:p>
          <a:p>
            <a:pPr algn="l">
              <a:buFont typeface="Arial" pitchFamily="34" charset="0"/>
              <a:buChar char="•"/>
            </a:pP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Edith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Wharton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was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a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very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cultured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woman,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she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new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a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large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amount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of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things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also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about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lower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social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classes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,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indeed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in Ethan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Frome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the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couple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was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poor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.</a:t>
            </a:r>
          </a:p>
          <a:p>
            <a:pPr algn="l">
              <a:buFont typeface="Arial" pitchFamily="34" charset="0"/>
              <a:buChar char="•"/>
            </a:pPr>
            <a:endParaRPr lang="it-IT" dirty="0" smtClean="0"/>
          </a:p>
          <a:p>
            <a:pPr algn="l">
              <a:buFont typeface="Arial" pitchFamily="34" charset="0"/>
              <a:buChar char="•"/>
            </a:pPr>
            <a:endParaRPr lang="it-IT" dirty="0"/>
          </a:p>
        </p:txBody>
      </p:sp>
      <p:pic>
        <p:nvPicPr>
          <p:cNvPr id="4" name="Immagine 3" descr="ec439bbaa8ccd6ccad2562b119e6997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2066" y="1428736"/>
            <a:ext cx="3250283" cy="48577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>
                <a:solidFill>
                  <a:schemeClr val="bg1"/>
                </a:solidFill>
                <a:latin typeface="Algerian" pitchFamily="82" charset="0"/>
              </a:rPr>
              <a:t>Descriptions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sz="2200" dirty="0" err="1" smtClean="0">
                <a:solidFill>
                  <a:schemeClr val="bg1"/>
                </a:solidFill>
                <a:latin typeface="Lucida Calligraphy" pitchFamily="66" charset="0"/>
              </a:rPr>
              <a:t>Why</a:t>
            </a:r>
            <a:r>
              <a:rPr lang="it-IT" sz="2200" dirty="0" smtClean="0">
                <a:solidFill>
                  <a:schemeClr val="bg1"/>
                </a:solidFill>
                <a:latin typeface="Lucida Calligraphy" pitchFamily="66" charset="0"/>
              </a:rPr>
              <a:t> and </a:t>
            </a:r>
            <a:r>
              <a:rPr lang="it-IT" sz="2200" dirty="0" err="1" smtClean="0">
                <a:solidFill>
                  <a:schemeClr val="bg1"/>
                </a:solidFill>
                <a:latin typeface="Lucida Calligraphy" pitchFamily="66" charset="0"/>
              </a:rPr>
              <a:t>through</a:t>
            </a:r>
            <a:r>
              <a:rPr lang="it-IT" sz="22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200" dirty="0" err="1" smtClean="0">
                <a:solidFill>
                  <a:schemeClr val="bg1"/>
                </a:solidFill>
                <a:latin typeface="Lucida Calligraphy" pitchFamily="66" charset="0"/>
              </a:rPr>
              <a:t>what</a:t>
            </a:r>
            <a:r>
              <a:rPr lang="it-IT" sz="22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200" dirty="0" err="1" smtClean="0">
                <a:solidFill>
                  <a:schemeClr val="bg1"/>
                </a:solidFill>
                <a:latin typeface="Lucida Calligraphy" pitchFamily="66" charset="0"/>
              </a:rPr>
              <a:t>she</a:t>
            </a:r>
            <a:r>
              <a:rPr lang="it-IT" sz="22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200" dirty="0" err="1" smtClean="0">
                <a:solidFill>
                  <a:schemeClr val="bg1"/>
                </a:solidFill>
                <a:latin typeface="Lucida Calligraphy" pitchFamily="66" charset="0"/>
              </a:rPr>
              <a:t>used</a:t>
            </a:r>
            <a:r>
              <a:rPr lang="it-IT" sz="22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200" dirty="0" err="1" smtClean="0">
                <a:solidFill>
                  <a:schemeClr val="bg1"/>
                </a:solidFill>
                <a:latin typeface="Lucida Calligraphy" pitchFamily="66" charset="0"/>
              </a:rPr>
              <a:t>descriptions</a:t>
            </a:r>
            <a:r>
              <a:rPr lang="it-IT" sz="2200" dirty="0" smtClean="0">
                <a:solidFill>
                  <a:schemeClr val="bg1"/>
                </a:solidFill>
                <a:latin typeface="Lucida Calligraphy" pitchFamily="66" charset="0"/>
              </a:rPr>
              <a:t>:</a:t>
            </a:r>
            <a:endParaRPr lang="it-IT" sz="2200" dirty="0" smtClean="0">
              <a:solidFill>
                <a:schemeClr val="bg1"/>
              </a:solidFill>
              <a:latin typeface="Lucida Calligraphy" pitchFamily="66" charset="0"/>
            </a:endParaRPr>
          </a:p>
          <a:p>
            <a:endParaRPr lang="en-US" sz="2200" dirty="0" smtClean="0">
              <a:solidFill>
                <a:schemeClr val="bg1"/>
              </a:solidFill>
              <a:latin typeface="Lucida Calligraphy" pitchFamily="66" charset="0"/>
            </a:endParaRPr>
          </a:p>
          <a:p>
            <a:r>
              <a:rPr lang="en-US" sz="2200" dirty="0" smtClean="0">
                <a:solidFill>
                  <a:schemeClr val="bg1"/>
                </a:solidFill>
                <a:latin typeface="Lucida Calligraphy" pitchFamily="66" charset="0"/>
              </a:rPr>
              <a:t>realism as “the faithful representation of reality” and naturalism as “an application of scientific natural principles on the study of human beings </a:t>
            </a:r>
          </a:p>
          <a:p>
            <a:pPr>
              <a:buNone/>
            </a:pPr>
            <a:r>
              <a:rPr lang="en-US" sz="2200" dirty="0" smtClean="0">
                <a:solidFill>
                  <a:schemeClr val="bg1"/>
                </a:solidFill>
                <a:latin typeface="Lucida Calligraphy" pitchFamily="66" charset="0"/>
              </a:rPr>
              <a:t>    and social phenomenon” </a:t>
            </a:r>
          </a:p>
          <a:p>
            <a:endParaRPr lang="it-IT" sz="2200" dirty="0" smtClean="0">
              <a:solidFill>
                <a:schemeClr val="bg1"/>
              </a:solidFill>
              <a:latin typeface="Lucida Calligraphy" pitchFamily="66" charset="0"/>
            </a:endParaRPr>
          </a:p>
          <a:p>
            <a:r>
              <a:rPr lang="it-IT" sz="2200" dirty="0" smtClean="0">
                <a:solidFill>
                  <a:schemeClr val="bg1"/>
                </a:solidFill>
                <a:latin typeface="Lucida Calligraphy" pitchFamily="66" charset="0"/>
              </a:rPr>
              <a:t>material </a:t>
            </a:r>
            <a:r>
              <a:rPr lang="it-IT" sz="2200" dirty="0" err="1" smtClean="0">
                <a:solidFill>
                  <a:schemeClr val="bg1"/>
                </a:solidFill>
                <a:latin typeface="Lucida Calligraphy" pitchFamily="66" charset="0"/>
              </a:rPr>
              <a:t>details</a:t>
            </a:r>
            <a:r>
              <a:rPr lang="it-IT" sz="22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en-US" sz="2200" dirty="0" smtClean="0">
                <a:solidFill>
                  <a:schemeClr val="bg1"/>
                </a:solidFill>
                <a:latin typeface="Lucida Calligraphy" pitchFamily="66" charset="0"/>
              </a:rPr>
              <a:t>perhaps derived from arts and architecture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>
                <a:solidFill>
                  <a:schemeClr val="bg1"/>
                </a:solidFill>
                <a:latin typeface="Algerian" pitchFamily="82" charset="0"/>
              </a:rPr>
              <a:t>narrator</a:t>
            </a:r>
            <a:endParaRPr lang="it-IT" dirty="0">
              <a:solidFill>
                <a:schemeClr val="bg1"/>
              </a:solidFill>
              <a:latin typeface="Algerian" pitchFamily="82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sz="2000" dirty="0" smtClean="0">
                <a:solidFill>
                  <a:schemeClr val="bg1"/>
                </a:solidFill>
                <a:latin typeface="Lucida Calligraphy" pitchFamily="66" charset="0"/>
              </a:rPr>
              <a:t>                   Introduction and conclusion: </a:t>
            </a:r>
          </a:p>
          <a:p>
            <a:r>
              <a:rPr lang="en-GB" sz="2000" dirty="0" smtClean="0">
                <a:solidFill>
                  <a:schemeClr val="bg1"/>
                </a:solidFill>
                <a:latin typeface="Lucida Calligraphy" pitchFamily="66" charset="0"/>
              </a:rPr>
              <a:t>      first person narrator, </a:t>
            </a:r>
          </a:p>
          <a:p>
            <a:r>
              <a:rPr lang="en-GB" sz="2000" dirty="0" smtClean="0">
                <a:solidFill>
                  <a:schemeClr val="bg1"/>
                </a:solidFill>
                <a:latin typeface="Lucida Calligraphy" pitchFamily="66" charset="0"/>
              </a:rPr>
              <a:t>      he is an anonymous visitor to </a:t>
            </a:r>
            <a:r>
              <a:rPr lang="en-GB" sz="2000" dirty="0" err="1" smtClean="0">
                <a:solidFill>
                  <a:schemeClr val="bg1"/>
                </a:solidFill>
                <a:latin typeface="Lucida Calligraphy" pitchFamily="66" charset="0"/>
              </a:rPr>
              <a:t>Starkfield</a:t>
            </a:r>
            <a:endParaRPr lang="en-GB" sz="2000" dirty="0" smtClean="0">
              <a:solidFill>
                <a:schemeClr val="bg1"/>
              </a:solidFill>
              <a:latin typeface="Lucida Calligraphy" pitchFamily="66" charset="0"/>
            </a:endParaRPr>
          </a:p>
          <a:p>
            <a:r>
              <a:rPr lang="en-GB" sz="2000" dirty="0" smtClean="0">
                <a:solidFill>
                  <a:schemeClr val="bg1"/>
                </a:solidFill>
                <a:latin typeface="Lucida Calligraphy" pitchFamily="66" charset="0"/>
              </a:rPr>
              <a:t>      omniscient</a:t>
            </a:r>
          </a:p>
          <a:p>
            <a:pPr>
              <a:buNone/>
            </a:pPr>
            <a:r>
              <a:rPr lang="en-GB" sz="2000" dirty="0" smtClean="0">
                <a:solidFill>
                  <a:schemeClr val="bg1"/>
                </a:solidFill>
                <a:latin typeface="Lucida Calligraphy" pitchFamily="66" charset="0"/>
              </a:rPr>
              <a:t>                                     </a:t>
            </a:r>
          </a:p>
          <a:p>
            <a:pPr>
              <a:buNone/>
            </a:pPr>
            <a:r>
              <a:rPr lang="en-GB" sz="2000" dirty="0" smtClean="0">
                <a:solidFill>
                  <a:schemeClr val="bg1"/>
                </a:solidFill>
                <a:latin typeface="Lucida Calligraphy" pitchFamily="66" charset="0"/>
              </a:rPr>
              <a:t>                                    Chapters:</a:t>
            </a:r>
          </a:p>
          <a:p>
            <a:r>
              <a:rPr lang="en-GB" sz="2000" dirty="0" smtClean="0">
                <a:solidFill>
                  <a:schemeClr val="bg1"/>
                </a:solidFill>
                <a:latin typeface="Lucida Calligraphy" pitchFamily="66" charset="0"/>
              </a:rPr>
              <a:t> third person narrator </a:t>
            </a:r>
          </a:p>
          <a:p>
            <a:r>
              <a:rPr lang="en-GB" sz="2000" dirty="0" smtClean="0">
                <a:solidFill>
                  <a:schemeClr val="bg1"/>
                </a:solidFill>
                <a:latin typeface="Lucida Calligraphy" pitchFamily="66" charset="0"/>
              </a:rPr>
              <a:t>reflects Ethan’s point of view</a:t>
            </a:r>
            <a:endParaRPr lang="it-IT" sz="2000" dirty="0">
              <a:solidFill>
                <a:schemeClr val="bg1"/>
              </a:solidFill>
              <a:latin typeface="Lucida Calligraphy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>
                <a:solidFill>
                  <a:schemeClr val="bg1"/>
                </a:solidFill>
                <a:latin typeface="Algerian" pitchFamily="82" charset="0"/>
              </a:rPr>
              <a:t>Narrator</a:t>
            </a:r>
            <a:r>
              <a:rPr lang="it-IT" dirty="0" smtClean="0">
                <a:solidFill>
                  <a:schemeClr val="bg1"/>
                </a:solidFill>
                <a:latin typeface="Algerian" pitchFamily="82" charset="0"/>
              </a:rPr>
              <a:t> </a:t>
            </a:r>
            <a:r>
              <a:rPr lang="it-IT" dirty="0" err="1" smtClean="0">
                <a:solidFill>
                  <a:schemeClr val="bg1"/>
                </a:solidFill>
                <a:latin typeface="Algerian" pitchFamily="82" charset="0"/>
              </a:rPr>
              <a:t>examples</a:t>
            </a:r>
            <a:r>
              <a:rPr lang="it-IT" dirty="0" smtClean="0">
                <a:solidFill>
                  <a:schemeClr val="bg1"/>
                </a:solidFill>
                <a:latin typeface="Algerian" pitchFamily="82" charset="0"/>
              </a:rPr>
              <a:t> </a:t>
            </a:r>
            <a:endParaRPr lang="it-IT" dirty="0">
              <a:solidFill>
                <a:schemeClr val="bg1"/>
              </a:solidFill>
              <a:latin typeface="Algerian" pitchFamily="82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sz="2200" dirty="0" smtClean="0">
                <a:solidFill>
                  <a:schemeClr val="bg1"/>
                </a:solidFill>
                <a:latin typeface="Lucida Calligraphy" pitchFamily="66" charset="0"/>
              </a:rPr>
              <a:t>   First </a:t>
            </a:r>
            <a:r>
              <a:rPr lang="it-IT" sz="2200" dirty="0" err="1" smtClean="0">
                <a:solidFill>
                  <a:schemeClr val="bg1"/>
                </a:solidFill>
                <a:latin typeface="Lucida Calligraphy" pitchFamily="66" charset="0"/>
              </a:rPr>
              <a:t>person</a:t>
            </a:r>
            <a:r>
              <a:rPr lang="it-IT" sz="22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200" dirty="0" err="1" smtClean="0">
                <a:solidFill>
                  <a:schemeClr val="bg1"/>
                </a:solidFill>
                <a:latin typeface="Lucida Calligraphy" pitchFamily="66" charset="0"/>
              </a:rPr>
              <a:t>narrator</a:t>
            </a:r>
            <a:r>
              <a:rPr lang="it-IT" sz="2200" dirty="0" smtClean="0">
                <a:solidFill>
                  <a:schemeClr val="bg1"/>
                </a:solidFill>
                <a:latin typeface="Lucida Calligraphy" pitchFamily="66" charset="0"/>
              </a:rPr>
              <a:t>: </a:t>
            </a:r>
          </a:p>
          <a:p>
            <a:r>
              <a:rPr lang="it-IT" sz="2200" dirty="0" err="1" smtClean="0">
                <a:solidFill>
                  <a:schemeClr val="bg1"/>
                </a:solidFill>
                <a:latin typeface="Lucida Calligraphy" pitchFamily="66" charset="0"/>
              </a:rPr>
              <a:t>prologue</a:t>
            </a:r>
            <a:r>
              <a:rPr lang="it-IT" sz="2200" dirty="0" smtClean="0">
                <a:solidFill>
                  <a:schemeClr val="bg1"/>
                </a:solidFill>
                <a:latin typeface="Lucida Calligraphy" pitchFamily="66" charset="0"/>
              </a:rPr>
              <a:t> “I </a:t>
            </a:r>
            <a:r>
              <a:rPr lang="it-IT" sz="2200" dirty="0" err="1" smtClean="0">
                <a:solidFill>
                  <a:schemeClr val="bg1"/>
                </a:solidFill>
                <a:latin typeface="Lucida Calligraphy" pitchFamily="66" charset="0"/>
              </a:rPr>
              <a:t>had</a:t>
            </a:r>
            <a:r>
              <a:rPr lang="it-IT" sz="2200" dirty="0" smtClean="0">
                <a:solidFill>
                  <a:schemeClr val="bg1"/>
                </a:solidFill>
                <a:latin typeface="Lucida Calligraphy" pitchFamily="66" charset="0"/>
              </a:rPr>
              <a:t> the story, bit </a:t>
            </a:r>
            <a:r>
              <a:rPr lang="it-IT" sz="2200" dirty="0" err="1" smtClean="0">
                <a:solidFill>
                  <a:schemeClr val="bg1"/>
                </a:solidFill>
                <a:latin typeface="Lucida Calligraphy" pitchFamily="66" charset="0"/>
              </a:rPr>
              <a:t>by</a:t>
            </a:r>
            <a:r>
              <a:rPr lang="it-IT" sz="2200" dirty="0" smtClean="0">
                <a:solidFill>
                  <a:schemeClr val="bg1"/>
                </a:solidFill>
                <a:latin typeface="Lucida Calligraphy" pitchFamily="66" charset="0"/>
              </a:rPr>
              <a:t> bit, </a:t>
            </a:r>
            <a:r>
              <a:rPr lang="it-IT" sz="2200" dirty="0" err="1" smtClean="0">
                <a:solidFill>
                  <a:schemeClr val="bg1"/>
                </a:solidFill>
                <a:latin typeface="Lucida Calligraphy" pitchFamily="66" charset="0"/>
              </a:rPr>
              <a:t>from</a:t>
            </a:r>
            <a:r>
              <a:rPr lang="it-IT" sz="22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200" dirty="0" err="1" smtClean="0">
                <a:solidFill>
                  <a:schemeClr val="bg1"/>
                </a:solidFill>
                <a:latin typeface="Lucida Calligraphy" pitchFamily="66" charset="0"/>
              </a:rPr>
              <a:t>various</a:t>
            </a:r>
            <a:r>
              <a:rPr lang="it-IT" sz="2200" dirty="0" smtClean="0">
                <a:solidFill>
                  <a:schemeClr val="bg1"/>
                </a:solidFill>
                <a:latin typeface="Lucida Calligraphy" pitchFamily="66" charset="0"/>
              </a:rPr>
              <a:t> people, and, </a:t>
            </a:r>
            <a:r>
              <a:rPr lang="it-IT" sz="2200" dirty="0" err="1" smtClean="0">
                <a:solidFill>
                  <a:schemeClr val="bg1"/>
                </a:solidFill>
                <a:latin typeface="Lucida Calligraphy" pitchFamily="66" charset="0"/>
              </a:rPr>
              <a:t>as</a:t>
            </a:r>
            <a:r>
              <a:rPr lang="it-IT" sz="22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200" dirty="0" err="1" smtClean="0">
                <a:solidFill>
                  <a:schemeClr val="bg1"/>
                </a:solidFill>
                <a:latin typeface="Lucida Calligraphy" pitchFamily="66" charset="0"/>
              </a:rPr>
              <a:t>generally</a:t>
            </a:r>
            <a:r>
              <a:rPr lang="it-IT" sz="22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200" dirty="0" err="1" smtClean="0">
                <a:solidFill>
                  <a:schemeClr val="bg1"/>
                </a:solidFill>
                <a:latin typeface="Lucida Calligraphy" pitchFamily="66" charset="0"/>
              </a:rPr>
              <a:t>happens</a:t>
            </a:r>
            <a:r>
              <a:rPr lang="it-IT" sz="2200" dirty="0" smtClean="0">
                <a:solidFill>
                  <a:schemeClr val="bg1"/>
                </a:solidFill>
                <a:latin typeface="Lucida Calligraphy" pitchFamily="66" charset="0"/>
              </a:rPr>
              <a:t> in </a:t>
            </a:r>
            <a:r>
              <a:rPr lang="it-IT" sz="2200" dirty="0" err="1" smtClean="0">
                <a:solidFill>
                  <a:schemeClr val="bg1"/>
                </a:solidFill>
                <a:latin typeface="Lucida Calligraphy" pitchFamily="66" charset="0"/>
              </a:rPr>
              <a:t>such</a:t>
            </a:r>
            <a:r>
              <a:rPr lang="it-IT" sz="22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200" dirty="0" err="1" smtClean="0">
                <a:solidFill>
                  <a:schemeClr val="bg1"/>
                </a:solidFill>
                <a:latin typeface="Lucida Calligraphy" pitchFamily="66" charset="0"/>
              </a:rPr>
              <a:t>cases</a:t>
            </a:r>
            <a:r>
              <a:rPr lang="it-IT" sz="2200" dirty="0" smtClean="0">
                <a:solidFill>
                  <a:schemeClr val="bg1"/>
                </a:solidFill>
                <a:latin typeface="Lucida Calligraphy" pitchFamily="66" charset="0"/>
              </a:rPr>
              <a:t>, </a:t>
            </a:r>
            <a:r>
              <a:rPr lang="it-IT" sz="2200" dirty="0" err="1" smtClean="0">
                <a:solidFill>
                  <a:schemeClr val="bg1"/>
                </a:solidFill>
                <a:latin typeface="Lucida Calligraphy" pitchFamily="66" charset="0"/>
              </a:rPr>
              <a:t>each</a:t>
            </a:r>
            <a:r>
              <a:rPr lang="it-IT" sz="22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200" dirty="0" err="1" smtClean="0">
                <a:solidFill>
                  <a:schemeClr val="bg1"/>
                </a:solidFill>
                <a:latin typeface="Lucida Calligraphy" pitchFamily="66" charset="0"/>
              </a:rPr>
              <a:t>time</a:t>
            </a:r>
            <a:r>
              <a:rPr lang="it-IT" sz="22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200" dirty="0" err="1" smtClean="0">
                <a:solidFill>
                  <a:schemeClr val="bg1"/>
                </a:solidFill>
                <a:latin typeface="Lucida Calligraphy" pitchFamily="66" charset="0"/>
              </a:rPr>
              <a:t>it</a:t>
            </a:r>
            <a:r>
              <a:rPr lang="it-IT" sz="22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200" dirty="0" err="1" smtClean="0">
                <a:solidFill>
                  <a:schemeClr val="bg1"/>
                </a:solidFill>
                <a:latin typeface="Lucida Calligraphy" pitchFamily="66" charset="0"/>
              </a:rPr>
              <a:t>was</a:t>
            </a:r>
            <a:r>
              <a:rPr lang="it-IT" sz="2200" dirty="0" smtClean="0">
                <a:solidFill>
                  <a:schemeClr val="bg1"/>
                </a:solidFill>
                <a:latin typeface="Lucida Calligraphy" pitchFamily="66" charset="0"/>
              </a:rPr>
              <a:t> a </a:t>
            </a:r>
            <a:r>
              <a:rPr lang="it-IT" sz="2200" dirty="0" err="1" smtClean="0">
                <a:solidFill>
                  <a:schemeClr val="bg1"/>
                </a:solidFill>
                <a:latin typeface="Lucida Calligraphy" pitchFamily="66" charset="0"/>
              </a:rPr>
              <a:t>different</a:t>
            </a:r>
            <a:r>
              <a:rPr lang="it-IT" sz="2200" dirty="0" smtClean="0">
                <a:solidFill>
                  <a:schemeClr val="bg1"/>
                </a:solidFill>
                <a:latin typeface="Lucida Calligraphy" pitchFamily="66" charset="0"/>
              </a:rPr>
              <a:t> story.”</a:t>
            </a:r>
          </a:p>
          <a:p>
            <a:pPr>
              <a:buNone/>
            </a:pPr>
            <a:endParaRPr lang="it-IT" sz="2200" dirty="0" smtClean="0">
              <a:solidFill>
                <a:schemeClr val="bg1"/>
              </a:solidFill>
              <a:latin typeface="Lucida Calligraphy" pitchFamily="66" charset="0"/>
            </a:endParaRPr>
          </a:p>
          <a:p>
            <a:r>
              <a:rPr lang="it-IT" sz="2200" dirty="0" err="1" smtClean="0">
                <a:solidFill>
                  <a:schemeClr val="bg1"/>
                </a:solidFill>
                <a:latin typeface="Lucida Calligraphy" pitchFamily="66" charset="0"/>
              </a:rPr>
              <a:t>Epilogue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:  “I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said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it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right out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to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our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minister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once, and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he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was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shocked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at me.“</a:t>
            </a:r>
          </a:p>
          <a:p>
            <a:endParaRPr lang="it-IT" dirty="0" smtClean="0"/>
          </a:p>
          <a:p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sz="2200" dirty="0" err="1" smtClean="0">
                <a:solidFill>
                  <a:schemeClr val="bg1"/>
                </a:solidFill>
                <a:latin typeface="Lucida Calligraphy" pitchFamily="66" charset="0"/>
              </a:rPr>
              <a:t>Third</a:t>
            </a:r>
            <a:r>
              <a:rPr lang="it-IT" sz="22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200" dirty="0" err="1" smtClean="0">
                <a:solidFill>
                  <a:schemeClr val="bg1"/>
                </a:solidFill>
                <a:latin typeface="Lucida Calligraphy" pitchFamily="66" charset="0"/>
              </a:rPr>
              <a:t>person</a:t>
            </a:r>
            <a:r>
              <a:rPr lang="it-IT" sz="22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200" dirty="0" err="1" smtClean="0">
                <a:solidFill>
                  <a:schemeClr val="bg1"/>
                </a:solidFill>
                <a:latin typeface="Lucida Calligraphy" pitchFamily="66" charset="0"/>
              </a:rPr>
              <a:t>narrator</a:t>
            </a:r>
            <a:r>
              <a:rPr lang="it-IT" sz="2200" dirty="0" smtClean="0">
                <a:solidFill>
                  <a:schemeClr val="bg1"/>
                </a:solidFill>
                <a:latin typeface="Lucida Calligraphy" pitchFamily="66" charset="0"/>
              </a:rPr>
              <a:t>:</a:t>
            </a:r>
          </a:p>
          <a:p>
            <a:r>
              <a:rPr lang="it-IT" sz="22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200" dirty="0" err="1" smtClean="0">
                <a:solidFill>
                  <a:schemeClr val="bg1"/>
                </a:solidFill>
                <a:latin typeface="Lucida Calligraphy" pitchFamily="66" charset="0"/>
              </a:rPr>
              <a:t>Chapters</a:t>
            </a:r>
            <a:r>
              <a:rPr lang="it-IT" sz="2200" dirty="0" smtClean="0">
                <a:solidFill>
                  <a:schemeClr val="bg1"/>
                </a:solidFill>
                <a:latin typeface="Lucida Calligraphy" pitchFamily="66" charset="0"/>
              </a:rPr>
              <a:t>: “</a:t>
            </a:r>
            <a:r>
              <a:rPr lang="it-IT" sz="2200" dirty="0" err="1" smtClean="0">
                <a:solidFill>
                  <a:schemeClr val="bg1"/>
                </a:solidFill>
                <a:latin typeface="Lucida Calligraphy" pitchFamily="66" charset="0"/>
              </a:rPr>
              <a:t>He</a:t>
            </a:r>
            <a:r>
              <a:rPr lang="it-IT" sz="22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200" dirty="0" err="1" smtClean="0">
                <a:solidFill>
                  <a:schemeClr val="bg1"/>
                </a:solidFill>
                <a:latin typeface="Lucida Calligraphy" pitchFamily="66" charset="0"/>
              </a:rPr>
              <a:t>had</a:t>
            </a:r>
            <a:r>
              <a:rPr lang="it-IT" sz="22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200" dirty="0" err="1" smtClean="0">
                <a:solidFill>
                  <a:schemeClr val="bg1"/>
                </a:solidFill>
                <a:latin typeface="Lucida Calligraphy" pitchFamily="66" charset="0"/>
              </a:rPr>
              <a:t>scrambled</a:t>
            </a:r>
            <a:r>
              <a:rPr lang="it-IT" sz="2200" dirty="0" smtClean="0">
                <a:solidFill>
                  <a:schemeClr val="bg1"/>
                </a:solidFill>
                <a:latin typeface="Lucida Calligraphy" pitchFamily="66" charset="0"/>
              </a:rPr>
              <a:t> up on the </a:t>
            </a:r>
            <a:r>
              <a:rPr lang="it-IT" sz="2200" dirty="0" err="1" smtClean="0">
                <a:solidFill>
                  <a:schemeClr val="bg1"/>
                </a:solidFill>
                <a:latin typeface="Lucida Calligraphy" pitchFamily="66" charset="0"/>
              </a:rPr>
              <a:t>logs</a:t>
            </a:r>
            <a:r>
              <a:rPr lang="it-IT" sz="2200" dirty="0" smtClean="0">
                <a:solidFill>
                  <a:schemeClr val="bg1"/>
                </a:solidFill>
                <a:latin typeface="Lucida Calligraphy" pitchFamily="66" charset="0"/>
              </a:rPr>
              <a:t>, and </a:t>
            </a:r>
            <a:r>
              <a:rPr lang="it-IT" sz="2200" dirty="0" err="1" smtClean="0">
                <a:solidFill>
                  <a:schemeClr val="bg1"/>
                </a:solidFill>
                <a:latin typeface="Lucida Calligraphy" pitchFamily="66" charset="0"/>
              </a:rPr>
              <a:t>was</a:t>
            </a:r>
            <a:r>
              <a:rPr lang="it-IT" sz="22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200" dirty="0" err="1" smtClean="0">
                <a:solidFill>
                  <a:schemeClr val="bg1"/>
                </a:solidFill>
                <a:latin typeface="Lucida Calligraphy" pitchFamily="66" charset="0"/>
              </a:rPr>
              <a:t>sitting</a:t>
            </a:r>
            <a:r>
              <a:rPr lang="it-IT" sz="22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200" dirty="0" err="1" smtClean="0">
                <a:solidFill>
                  <a:schemeClr val="bg1"/>
                </a:solidFill>
                <a:latin typeface="Lucida Calligraphy" pitchFamily="66" charset="0"/>
              </a:rPr>
              <a:t>astride</a:t>
            </a:r>
            <a:r>
              <a:rPr lang="it-IT" sz="22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200" dirty="0" err="1" smtClean="0">
                <a:solidFill>
                  <a:schemeClr val="bg1"/>
                </a:solidFill>
                <a:latin typeface="Lucida Calligraphy" pitchFamily="66" charset="0"/>
              </a:rPr>
              <a:t>of</a:t>
            </a:r>
            <a:r>
              <a:rPr lang="it-IT" sz="22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200" dirty="0" err="1" smtClean="0">
                <a:solidFill>
                  <a:schemeClr val="bg1"/>
                </a:solidFill>
                <a:latin typeface="Lucida Calligraphy" pitchFamily="66" charset="0"/>
              </a:rPr>
              <a:t>them</a:t>
            </a:r>
            <a:r>
              <a:rPr lang="it-IT" sz="2200" dirty="0" smtClean="0">
                <a:solidFill>
                  <a:schemeClr val="bg1"/>
                </a:solidFill>
                <a:latin typeface="Lucida Calligraphy" pitchFamily="66" charset="0"/>
              </a:rPr>
              <a:t>, </a:t>
            </a:r>
            <a:r>
              <a:rPr lang="it-IT" sz="2200" dirty="0" err="1" smtClean="0">
                <a:solidFill>
                  <a:schemeClr val="bg1"/>
                </a:solidFill>
                <a:latin typeface="Lucida Calligraphy" pitchFamily="66" charset="0"/>
              </a:rPr>
              <a:t>close</a:t>
            </a:r>
            <a:r>
              <a:rPr lang="it-IT" sz="22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200" dirty="0" err="1" smtClean="0">
                <a:solidFill>
                  <a:schemeClr val="bg1"/>
                </a:solidFill>
                <a:latin typeface="Lucida Calligraphy" pitchFamily="66" charset="0"/>
              </a:rPr>
              <a:t>over</a:t>
            </a:r>
            <a:r>
              <a:rPr lang="it-IT" sz="22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200" dirty="0" err="1" smtClean="0">
                <a:solidFill>
                  <a:schemeClr val="bg1"/>
                </a:solidFill>
                <a:latin typeface="Lucida Calligraphy" pitchFamily="66" charset="0"/>
              </a:rPr>
              <a:t>his</a:t>
            </a:r>
            <a:r>
              <a:rPr lang="it-IT" sz="22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200" dirty="0" err="1" smtClean="0">
                <a:solidFill>
                  <a:schemeClr val="bg1"/>
                </a:solidFill>
                <a:latin typeface="Lucida Calligraphy" pitchFamily="66" charset="0"/>
              </a:rPr>
              <a:t>shaggy</a:t>
            </a:r>
            <a:r>
              <a:rPr lang="it-IT" sz="22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200" dirty="0" err="1" smtClean="0">
                <a:solidFill>
                  <a:schemeClr val="bg1"/>
                </a:solidFill>
                <a:latin typeface="Lucida Calligraphy" pitchFamily="66" charset="0"/>
              </a:rPr>
              <a:t>grays</a:t>
            </a:r>
            <a:r>
              <a:rPr lang="it-IT" sz="2200" dirty="0" smtClean="0">
                <a:solidFill>
                  <a:schemeClr val="bg1"/>
                </a:solidFill>
                <a:latin typeface="Lucida Calligraphy" pitchFamily="66" charset="0"/>
              </a:rPr>
              <a:t>, </a:t>
            </a:r>
            <a:r>
              <a:rPr lang="it-IT" sz="2200" dirty="0" err="1" smtClean="0">
                <a:solidFill>
                  <a:schemeClr val="bg1"/>
                </a:solidFill>
                <a:latin typeface="Lucida Calligraphy" pitchFamily="66" charset="0"/>
              </a:rPr>
              <a:t>when</a:t>
            </a:r>
            <a:r>
              <a:rPr lang="it-IT" sz="2200" dirty="0" smtClean="0">
                <a:solidFill>
                  <a:schemeClr val="bg1"/>
                </a:solidFill>
                <a:latin typeface="Lucida Calligraphy" pitchFamily="66" charset="0"/>
              </a:rPr>
              <a:t>, </a:t>
            </a:r>
            <a:r>
              <a:rPr lang="it-IT" sz="2200" dirty="0" err="1" smtClean="0">
                <a:solidFill>
                  <a:schemeClr val="bg1"/>
                </a:solidFill>
                <a:latin typeface="Lucida Calligraphy" pitchFamily="66" charset="0"/>
              </a:rPr>
              <a:t>coming</a:t>
            </a:r>
            <a:r>
              <a:rPr lang="it-IT" sz="22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200" dirty="0" err="1" smtClean="0">
                <a:solidFill>
                  <a:schemeClr val="bg1"/>
                </a:solidFill>
                <a:latin typeface="Lucida Calligraphy" pitchFamily="66" charset="0"/>
              </a:rPr>
              <a:t>between</a:t>
            </a:r>
            <a:r>
              <a:rPr lang="it-IT" sz="22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200" dirty="0" err="1" smtClean="0">
                <a:solidFill>
                  <a:schemeClr val="bg1"/>
                </a:solidFill>
                <a:latin typeface="Lucida Calligraphy" pitchFamily="66" charset="0"/>
              </a:rPr>
              <a:t>him</a:t>
            </a:r>
            <a:r>
              <a:rPr lang="it-IT" sz="2200" dirty="0" smtClean="0">
                <a:solidFill>
                  <a:schemeClr val="bg1"/>
                </a:solidFill>
                <a:latin typeface="Lucida Calligraphy" pitchFamily="66" charset="0"/>
              </a:rPr>
              <a:t> and </a:t>
            </a:r>
            <a:r>
              <a:rPr lang="it-IT" sz="2200" dirty="0" err="1" smtClean="0">
                <a:solidFill>
                  <a:schemeClr val="bg1"/>
                </a:solidFill>
                <a:latin typeface="Lucida Calligraphy" pitchFamily="66" charset="0"/>
              </a:rPr>
              <a:t>their</a:t>
            </a:r>
            <a:r>
              <a:rPr lang="it-IT" sz="2200" dirty="0" smtClean="0">
                <a:solidFill>
                  <a:schemeClr val="bg1"/>
                </a:solidFill>
                <a:latin typeface="Lucida Calligraphy" pitchFamily="66" charset="0"/>
              </a:rPr>
              <a:t> streaming </a:t>
            </a:r>
            <a:r>
              <a:rPr lang="it-IT" sz="2200" dirty="0" err="1" smtClean="0">
                <a:solidFill>
                  <a:schemeClr val="bg1"/>
                </a:solidFill>
                <a:latin typeface="Lucida Calligraphy" pitchFamily="66" charset="0"/>
              </a:rPr>
              <a:t>necks</a:t>
            </a:r>
            <a:r>
              <a:rPr lang="it-IT" sz="2200" dirty="0" smtClean="0">
                <a:solidFill>
                  <a:schemeClr val="bg1"/>
                </a:solidFill>
                <a:latin typeface="Lucida Calligraphy" pitchFamily="66" charset="0"/>
              </a:rPr>
              <a:t>, </a:t>
            </a:r>
            <a:r>
              <a:rPr lang="it-IT" sz="2200" dirty="0" err="1" smtClean="0">
                <a:solidFill>
                  <a:schemeClr val="bg1"/>
                </a:solidFill>
                <a:latin typeface="Lucida Calligraphy" pitchFamily="66" charset="0"/>
              </a:rPr>
              <a:t>he</a:t>
            </a:r>
            <a:r>
              <a:rPr lang="it-IT" sz="22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200" dirty="0" err="1" smtClean="0">
                <a:solidFill>
                  <a:schemeClr val="bg1"/>
                </a:solidFill>
                <a:latin typeface="Lucida Calligraphy" pitchFamily="66" charset="0"/>
              </a:rPr>
              <a:t>had</a:t>
            </a:r>
            <a:r>
              <a:rPr lang="it-IT" sz="2200" dirty="0" smtClean="0">
                <a:solidFill>
                  <a:schemeClr val="bg1"/>
                </a:solidFill>
                <a:latin typeface="Lucida Calligraphy" pitchFamily="66" charset="0"/>
              </a:rPr>
              <a:t> a vision </a:t>
            </a:r>
            <a:r>
              <a:rPr lang="it-IT" sz="2200" dirty="0" err="1" smtClean="0">
                <a:solidFill>
                  <a:schemeClr val="bg1"/>
                </a:solidFill>
                <a:latin typeface="Lucida Calligraphy" pitchFamily="66" charset="0"/>
              </a:rPr>
              <a:t>of</a:t>
            </a:r>
            <a:r>
              <a:rPr lang="it-IT" sz="2200" dirty="0" smtClean="0">
                <a:solidFill>
                  <a:schemeClr val="bg1"/>
                </a:solidFill>
                <a:latin typeface="Lucida Calligraphy" pitchFamily="66" charset="0"/>
              </a:rPr>
              <a:t> the </a:t>
            </a:r>
            <a:r>
              <a:rPr lang="it-IT" sz="2200" dirty="0" err="1" smtClean="0">
                <a:solidFill>
                  <a:schemeClr val="bg1"/>
                </a:solidFill>
                <a:latin typeface="Lucida Calligraphy" pitchFamily="66" charset="0"/>
              </a:rPr>
              <a:t>warning</a:t>
            </a:r>
            <a:r>
              <a:rPr lang="it-IT" sz="2200" dirty="0" smtClean="0">
                <a:solidFill>
                  <a:schemeClr val="bg1"/>
                </a:solidFill>
                <a:latin typeface="Lucida Calligraphy" pitchFamily="66" charset="0"/>
              </a:rPr>
              <a:t> look </a:t>
            </a:r>
            <a:r>
              <a:rPr lang="it-IT" sz="2200" dirty="0" err="1" smtClean="0">
                <a:solidFill>
                  <a:schemeClr val="bg1"/>
                </a:solidFill>
                <a:latin typeface="Lucida Calligraphy" pitchFamily="66" charset="0"/>
              </a:rPr>
              <a:t>that</a:t>
            </a:r>
            <a:r>
              <a:rPr lang="it-IT" sz="22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200" dirty="0" err="1" smtClean="0">
                <a:solidFill>
                  <a:schemeClr val="bg1"/>
                </a:solidFill>
                <a:latin typeface="Lucida Calligraphy" pitchFamily="66" charset="0"/>
              </a:rPr>
              <a:t>Mattie</a:t>
            </a:r>
            <a:r>
              <a:rPr lang="it-IT" sz="22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200" dirty="0" err="1" smtClean="0">
                <a:solidFill>
                  <a:schemeClr val="bg1"/>
                </a:solidFill>
                <a:latin typeface="Lucida Calligraphy" pitchFamily="66" charset="0"/>
              </a:rPr>
              <a:t>had</a:t>
            </a:r>
            <a:r>
              <a:rPr lang="it-IT" sz="22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200" dirty="0" err="1" smtClean="0">
                <a:solidFill>
                  <a:schemeClr val="bg1"/>
                </a:solidFill>
                <a:latin typeface="Lucida Calligraphy" pitchFamily="66" charset="0"/>
              </a:rPr>
              <a:t>given</a:t>
            </a:r>
            <a:r>
              <a:rPr lang="it-IT" sz="22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200" dirty="0" err="1" smtClean="0">
                <a:solidFill>
                  <a:schemeClr val="bg1"/>
                </a:solidFill>
                <a:latin typeface="Lucida Calligraphy" pitchFamily="66" charset="0"/>
              </a:rPr>
              <a:t>him</a:t>
            </a:r>
            <a:r>
              <a:rPr lang="it-IT" sz="2200" dirty="0" smtClean="0">
                <a:solidFill>
                  <a:schemeClr val="bg1"/>
                </a:solidFill>
                <a:latin typeface="Lucida Calligraphy" pitchFamily="66" charset="0"/>
              </a:rPr>
              <a:t> the night </a:t>
            </a:r>
            <a:r>
              <a:rPr lang="it-IT" sz="2200" dirty="0" err="1" smtClean="0">
                <a:solidFill>
                  <a:schemeClr val="bg1"/>
                </a:solidFill>
                <a:latin typeface="Lucida Calligraphy" pitchFamily="66" charset="0"/>
              </a:rPr>
              <a:t>before</a:t>
            </a:r>
            <a:r>
              <a:rPr lang="it-IT" sz="2200" dirty="0" smtClean="0">
                <a:solidFill>
                  <a:schemeClr val="bg1"/>
                </a:solidFill>
                <a:latin typeface="Lucida Calligraphy" pitchFamily="66" charset="0"/>
              </a:rPr>
              <a:t>.”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ctrTitle"/>
          </p:nvPr>
        </p:nvSpPr>
        <p:spPr>
          <a:xfrm>
            <a:off x="642910" y="142852"/>
            <a:ext cx="7772400" cy="1428735"/>
          </a:xfrm>
        </p:spPr>
        <p:txBody>
          <a:bodyPr/>
          <a:lstStyle/>
          <a:p>
            <a:r>
              <a:rPr lang="it-IT" dirty="0" smtClean="0">
                <a:solidFill>
                  <a:schemeClr val="bg1"/>
                </a:solidFill>
                <a:latin typeface="Algerian" pitchFamily="82" charset="0"/>
              </a:rPr>
              <a:t>love</a:t>
            </a:r>
            <a:endParaRPr lang="it-IT" dirty="0">
              <a:solidFill>
                <a:schemeClr val="bg1"/>
              </a:solidFill>
              <a:latin typeface="Algerian" pitchFamily="82" charset="0"/>
            </a:endParaRPr>
          </a:p>
        </p:txBody>
      </p:sp>
      <p:sp>
        <p:nvSpPr>
          <p:cNvPr id="6" name="Sottotitolo 5"/>
          <p:cNvSpPr>
            <a:spLocks noGrp="1"/>
          </p:cNvSpPr>
          <p:nvPr>
            <p:ph type="subTitle" idx="1"/>
          </p:nvPr>
        </p:nvSpPr>
        <p:spPr>
          <a:xfrm>
            <a:off x="428596" y="1428736"/>
            <a:ext cx="8501122" cy="5143536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Illicit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passion</a:t>
            </a:r>
            <a:endParaRPr lang="it-IT" sz="2000" dirty="0" smtClean="0">
              <a:solidFill>
                <a:schemeClr val="bg1"/>
              </a:solidFill>
              <a:latin typeface="Lucida Calligraphy" pitchFamily="66" charset="0"/>
            </a:endParaRPr>
          </a:p>
          <a:p>
            <a:pPr algn="l">
              <a:buFont typeface="Arial" pitchFamily="34" charset="0"/>
              <a:buChar char="•"/>
            </a:pP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illicit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love</a:t>
            </a:r>
          </a:p>
          <a:p>
            <a:pPr algn="l">
              <a:buFont typeface="Arial" pitchFamily="34" charset="0"/>
              <a:buChar char="•"/>
            </a:pP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Desire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to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have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what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we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can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not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have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because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of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moral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and      social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rules</a:t>
            </a:r>
            <a:endParaRPr lang="it-IT" sz="2000" dirty="0" smtClean="0">
              <a:solidFill>
                <a:schemeClr val="bg1"/>
              </a:solidFill>
              <a:latin typeface="Lucida Calligraphy" pitchFamily="66" charset="0"/>
            </a:endParaRPr>
          </a:p>
          <a:p>
            <a:pPr algn="l">
              <a:buFont typeface="Arial" pitchFamily="34" charset="0"/>
              <a:buChar char="•"/>
            </a:pP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Desire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to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find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new</a:t>
            </a:r>
            <a:r>
              <a:rPr lang="it-IT" sz="20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  <a:r>
              <a:rPr lang="it-IT" sz="2000" dirty="0" err="1" smtClean="0">
                <a:solidFill>
                  <a:schemeClr val="bg1"/>
                </a:solidFill>
                <a:latin typeface="Lucida Calligraphy" pitchFamily="66" charset="0"/>
              </a:rPr>
              <a:t>emotions</a:t>
            </a:r>
            <a:endParaRPr lang="it-IT" sz="2000" dirty="0" smtClean="0">
              <a:solidFill>
                <a:schemeClr val="bg1"/>
              </a:solidFill>
              <a:latin typeface="Lucida Calligraphy" pitchFamily="66" charset="0"/>
            </a:endParaRPr>
          </a:p>
          <a:p>
            <a:pPr algn="l"/>
            <a:endParaRPr lang="it-IT" sz="2000" dirty="0" smtClean="0">
              <a:solidFill>
                <a:schemeClr val="bg1"/>
              </a:solidFill>
              <a:latin typeface="Lucida Calligraphy" pitchFamily="66" charset="0"/>
            </a:endParaRPr>
          </a:p>
          <a:p>
            <a:pPr algn="l"/>
            <a:endParaRPr lang="it-IT" dirty="0"/>
          </a:p>
        </p:txBody>
      </p:sp>
      <p:pic>
        <p:nvPicPr>
          <p:cNvPr id="4" name="Immagine 3" descr="maxresdefaul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0232" y="3500438"/>
            <a:ext cx="5357850" cy="301379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323</TotalTime>
  <Words>570</Words>
  <Application>Microsoft Office PowerPoint</Application>
  <PresentationFormat>Presentazione su schermo (4:3)</PresentationFormat>
  <Paragraphs>80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2" baseType="lpstr">
      <vt:lpstr>Tema di Office</vt:lpstr>
      <vt:lpstr>Edith Wharton and her novel “Ethan Frome”</vt:lpstr>
      <vt:lpstr>Edith Wharton</vt:lpstr>
      <vt:lpstr>Historical and family background </vt:lpstr>
      <vt:lpstr>Diapositiva 4</vt:lpstr>
      <vt:lpstr>Examples</vt:lpstr>
      <vt:lpstr>Descriptions </vt:lpstr>
      <vt:lpstr>narrator</vt:lpstr>
      <vt:lpstr>Narrator examples </vt:lpstr>
      <vt:lpstr>love</vt:lpstr>
      <vt:lpstr>My opinion on the theme “love”</vt:lpstr>
      <vt:lpstr>the victim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Edith Wharton</dc:title>
  <dc:creator>utente</dc:creator>
  <cp:lastModifiedBy>utente</cp:lastModifiedBy>
  <cp:revision>37</cp:revision>
  <dcterms:created xsi:type="dcterms:W3CDTF">2018-11-15T08:56:28Z</dcterms:created>
  <dcterms:modified xsi:type="dcterms:W3CDTF">2018-11-16T17:00:02Z</dcterms:modified>
</cp:coreProperties>
</file>