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7.png" ContentType="image/pn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6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7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286000" y="3124080"/>
            <a:ext cx="6171840" cy="189396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it-IT" sz="3000" spc="-1" strike="noStrike" cap="small">
                <a:solidFill>
                  <a:srgbClr val="676a55"/>
                </a:solidFill>
                <a:latin typeface="Century Schoolbook"/>
              </a:rPr>
              <a:t>Fare clic per modificare lo stile del titolo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 rot="5400000">
            <a:off x="7765200" y="1174320"/>
            <a:ext cx="2285640" cy="3805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612E6A6E-377D-49A7-B99B-EAD6BFE37A8D}" type="datetime">
              <a:rPr b="0" lang="it-IT" sz="1200" spc="-1" strike="noStrike">
                <a:solidFill>
                  <a:srgbClr val="676a55"/>
                </a:solidFill>
                <a:latin typeface="Century Schoolbook"/>
              </a:rPr>
              <a:t>10/12/18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 rot="5400000">
            <a:off x="7077240" y="4181400"/>
            <a:ext cx="3657240" cy="38376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380880" y="0"/>
            <a:ext cx="609120" cy="685764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276480" y="0"/>
            <a:ext cx="104400" cy="685764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990720" y="0"/>
            <a:ext cx="181440" cy="685764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1141200" y="0"/>
            <a:ext cx="230040" cy="685764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0620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  <a:alpha val="7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Line 15"/>
          <p:cNvSpPr/>
          <p:nvPr/>
        </p:nvSpPr>
        <p:spPr>
          <a:xfrm>
            <a:off x="91440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20000"/>
                <a:alpha val="8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Line 16"/>
          <p:cNvSpPr/>
          <p:nvPr/>
        </p:nvSpPr>
        <p:spPr>
          <a:xfrm>
            <a:off x="85392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Line 17"/>
          <p:cNvSpPr/>
          <p:nvPr/>
        </p:nvSpPr>
        <p:spPr>
          <a:xfrm>
            <a:off x="1726560" y="0"/>
            <a:ext cx="360" cy="6858000"/>
          </a:xfrm>
          <a:prstGeom prst="line">
            <a:avLst/>
          </a:prstGeom>
          <a:ln w="28440">
            <a:solidFill>
              <a:schemeClr val="accent1">
                <a:tint val="60000"/>
                <a:alpha val="82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Line 18"/>
          <p:cNvSpPr/>
          <p:nvPr/>
        </p:nvSpPr>
        <p:spPr>
          <a:xfrm>
            <a:off x="1066680" y="0"/>
            <a:ext cx="360" cy="6858000"/>
          </a:xfrm>
          <a:prstGeom prst="line">
            <a:avLst/>
          </a:prstGeom>
          <a:ln w="936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Line 19"/>
          <p:cNvSpPr/>
          <p:nvPr/>
        </p:nvSpPr>
        <p:spPr>
          <a:xfrm>
            <a:off x="91137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1219320" y="0"/>
            <a:ext cx="75960" cy="685764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609480" y="3429000"/>
            <a:ext cx="1294920" cy="1294920"/>
          </a:xfrm>
          <a:prstGeom prst="ellipse">
            <a:avLst/>
          </a:prstGeom>
          <a:solidFill>
            <a:schemeClr val="accent1"/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1309680" y="4866840"/>
            <a:ext cx="641160" cy="641160"/>
          </a:xfrm>
          <a:prstGeom prst="ellipse">
            <a:avLst/>
          </a:prstGeom>
          <a:ln w="2844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1091160" y="5500800"/>
            <a:ext cx="136800" cy="136800"/>
          </a:xfrm>
          <a:prstGeom prst="ellipse">
            <a:avLst/>
          </a:prstGeom>
          <a:ln w="1260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1664280" y="5788080"/>
            <a:ext cx="273960" cy="273960"/>
          </a:xfrm>
          <a:prstGeom prst="ellipse">
            <a:avLst/>
          </a:prstGeom>
          <a:ln w="1260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1905120" y="4495680"/>
            <a:ext cx="365400" cy="365400"/>
          </a:xfrm>
          <a:prstGeom prst="ellipse">
            <a:avLst/>
          </a:prstGeom>
          <a:ln w="2844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1325520" y="4928760"/>
            <a:ext cx="609120" cy="5173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0A0F3337-19CB-4738-8C1F-0514AB20CD4C}" type="slidenum">
              <a:rPr b="1" lang="it-IT" sz="1400" spc="-1" strike="noStrike">
                <a:solidFill>
                  <a:srgbClr val="ffffff"/>
                </a:solidFill>
                <a:latin typeface="Century Schoolbook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Fai clic per modificare il formato del testo della struttura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Secondo livello struttura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Quarto livello struttura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entury Schoolbook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entury Schoolbook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entury Schoolbook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9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it-IT" sz="3000" spc="-1" strike="noStrike" cap="small">
                <a:solidFill>
                  <a:srgbClr val="676a55"/>
                </a:solidFill>
                <a:latin typeface="Century Schoolbook"/>
              </a:rPr>
              <a:t>Fare clic per modificare lo stile del titolo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0" name="PlaceHolder 8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Fare clic per modificare stili del testo dello schema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72a376"/>
              </a:buClr>
              <a:buSzPct val="80000"/>
              <a:buFont typeface="Wingdings 2" charset="2"/>
              <a:buChar char=""/>
            </a:pPr>
            <a:r>
              <a:rPr b="0" lang="it-IT" sz="2100" spc="-1" strike="noStrike">
                <a:solidFill>
                  <a:srgbClr val="000000"/>
                </a:solidFill>
                <a:latin typeface="Century Schoolbook"/>
              </a:rPr>
              <a:t>Secondo livello</a:t>
            </a:r>
            <a:endParaRPr b="0" lang="it-IT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648f68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bcebc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d4e2d4"/>
              </a:buClr>
              <a:buSzPct val="68000"/>
              <a:buFont typeface="Wingdings 2" charset="2"/>
              <a:buChar char="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Quinto livello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1" name="PlaceHolder 9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DF06358C-91CD-45F3-8D8A-266EF4780C7D}" type="datetime">
              <a:rPr b="0" lang="it-IT" sz="1200" spc="-1" strike="noStrike">
                <a:solidFill>
                  <a:srgbClr val="676a55"/>
                </a:solidFill>
                <a:latin typeface="Century Schoolbook"/>
              </a:rPr>
              <a:t>10/12/18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72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54154D57-E156-44E2-AB13-4C5461D8ED82}" type="slidenum">
              <a:rPr b="1" lang="it-IT" sz="1400" spc="-1" strike="noStrike">
                <a:solidFill>
                  <a:srgbClr val="ffffff"/>
                </a:solidFill>
                <a:latin typeface="Century Schoolbook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  <p:sp>
        <p:nvSpPr>
          <p:cNvPr id="73" name="PlaceHolder 11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it-IT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4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6" name="PlaceHolder 7"/>
          <p:cNvSpPr>
            <a:spLocks noGrp="1"/>
          </p:cNvSpPr>
          <p:nvPr>
            <p:ph type="title"/>
          </p:nvPr>
        </p:nvSpPr>
        <p:spPr>
          <a:xfrm>
            <a:off x="457200" y="272880"/>
            <a:ext cx="7543440" cy="114264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it-IT" sz="3000" spc="-1" strike="noStrike" cap="small">
                <a:solidFill>
                  <a:srgbClr val="676a55"/>
                </a:solidFill>
                <a:latin typeface="Century Schoolbook"/>
              </a:rPr>
              <a:t>Fare clic per modificare lo stile del titolo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7" name="PlaceHolder 8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F5E330E8-1016-4529-898B-08FD8F3C38A2}" type="datetime">
              <a:rPr b="0" lang="it-IT" sz="1200" spc="-1" strike="noStrike">
                <a:solidFill>
                  <a:srgbClr val="676a55"/>
                </a:solidFill>
                <a:latin typeface="Century Schoolbook"/>
              </a:rPr>
              <a:t>10/12/18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18" name="PlaceHolder 9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119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CF254913-444F-4CB4-A024-6F55B6B61755}" type="slidenum">
              <a:rPr b="1" lang="it-IT" sz="1400" spc="-1" strike="noStrike">
                <a:solidFill>
                  <a:srgbClr val="ffffff"/>
                </a:solidFill>
                <a:latin typeface="Century Schoolbook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  <p:sp>
        <p:nvSpPr>
          <p:cNvPr id="120" name="PlaceHolder 11"/>
          <p:cNvSpPr>
            <a:spLocks noGrp="1"/>
          </p:cNvSpPr>
          <p:nvPr>
            <p:ph type="body"/>
          </p:nvPr>
        </p:nvSpPr>
        <p:spPr>
          <a:xfrm>
            <a:off x="457200" y="2362320"/>
            <a:ext cx="3657240" cy="388584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Fare clic per modificare stili del testo dello schema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72a376"/>
              </a:buClr>
              <a:buSzPct val="80000"/>
              <a:buFont typeface="Wingdings 2" charset="2"/>
              <a:buChar char=""/>
            </a:pPr>
            <a:r>
              <a:rPr b="0" lang="it-IT" sz="2100" spc="-1" strike="noStrike">
                <a:solidFill>
                  <a:srgbClr val="000000"/>
                </a:solidFill>
                <a:latin typeface="Century Schoolbook"/>
              </a:rPr>
              <a:t>Secondo livello</a:t>
            </a:r>
            <a:endParaRPr b="0" lang="it-IT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648f68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bcebc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d4e2d4"/>
              </a:buClr>
              <a:buSzPct val="68000"/>
              <a:buFont typeface="Wingdings 2" charset="2"/>
              <a:buChar char="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Quinto livello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1" name="PlaceHolder 12"/>
          <p:cNvSpPr>
            <a:spLocks noGrp="1"/>
          </p:cNvSpPr>
          <p:nvPr>
            <p:ph type="body"/>
          </p:nvPr>
        </p:nvSpPr>
        <p:spPr>
          <a:xfrm>
            <a:off x="4371840" y="2362320"/>
            <a:ext cx="3657240" cy="388584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Fare clic per modificare stili del testo dello schema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72a376"/>
              </a:buClr>
              <a:buSzPct val="80000"/>
              <a:buFont typeface="Wingdings 2" charset="2"/>
              <a:buChar char=""/>
            </a:pPr>
            <a:r>
              <a:rPr b="0" lang="it-IT" sz="2100" spc="-1" strike="noStrike">
                <a:solidFill>
                  <a:srgbClr val="000000"/>
                </a:solidFill>
                <a:latin typeface="Century Schoolbook"/>
              </a:rPr>
              <a:t>Secondo livello</a:t>
            </a:r>
            <a:endParaRPr b="0" lang="it-IT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648f68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bcebc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d4e2d4"/>
              </a:buClr>
              <a:buSzPct val="68000"/>
              <a:buFont typeface="Wingdings 2" charset="2"/>
              <a:buChar char="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Quinto livello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2" name="PlaceHolder 13"/>
          <p:cNvSpPr>
            <a:spLocks noGrp="1"/>
          </p:cNvSpPr>
          <p:nvPr>
            <p:ph type="body"/>
          </p:nvPr>
        </p:nvSpPr>
        <p:spPr>
          <a:xfrm>
            <a:off x="457200" y="1569600"/>
            <a:ext cx="3657240" cy="65808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it-IT" sz="2000" spc="-1" strike="noStrike">
                <a:solidFill>
                  <a:srgbClr val="ffffff"/>
                </a:solidFill>
                <a:latin typeface="Century Schoolbook"/>
              </a:rPr>
              <a:t>Fare clic per modificare stili del testo dello schema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3" name="PlaceHolder 14"/>
          <p:cNvSpPr>
            <a:spLocks noGrp="1"/>
          </p:cNvSpPr>
          <p:nvPr>
            <p:ph type="body"/>
          </p:nvPr>
        </p:nvSpPr>
        <p:spPr>
          <a:xfrm>
            <a:off x="4343400" y="1569600"/>
            <a:ext cx="3657240" cy="65808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it-IT" sz="2000" spc="-1" strike="noStrike">
                <a:solidFill>
                  <a:srgbClr val="ffffff"/>
                </a:solidFill>
                <a:latin typeface="Century Schoolbook"/>
              </a:rPr>
              <a:t>Fare clic per modificare stili del testo dello schema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4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5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6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it-IT" sz="3000" spc="-1" strike="noStrike" cap="small">
                <a:solidFill>
                  <a:srgbClr val="676a55"/>
                </a:solidFill>
                <a:latin typeface="Century Schoolbook"/>
              </a:rPr>
              <a:t>Fare clic per modificare lo stile del titolo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7" name="PlaceHolder 8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4E0D156D-69AB-4943-B4C8-F00F2A88D811}" type="datetime">
              <a:rPr b="0" lang="it-IT" sz="1200" spc="-1" strike="noStrike">
                <a:solidFill>
                  <a:srgbClr val="676a55"/>
                </a:solidFill>
                <a:latin typeface="Century Schoolbook"/>
              </a:rPr>
              <a:t>10/12/18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68" name="PlaceHolder 9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169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9829482A-C3EA-46AF-B0FD-2CEBF68EF25D}" type="slidenum">
              <a:rPr b="1" lang="it-IT" sz="1400" spc="-1" strike="noStrike">
                <a:solidFill>
                  <a:srgbClr val="ffffff"/>
                </a:solidFill>
                <a:latin typeface="Century Schoolbook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  <p:sp>
        <p:nvSpPr>
          <p:cNvPr id="170" name="PlaceHolder 11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57240" cy="457164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Fare clic per modificare stili del testo dello schema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72a376"/>
              </a:buClr>
              <a:buSzPct val="80000"/>
              <a:buFont typeface="Wingdings 2" charset="2"/>
              <a:buChar char=""/>
            </a:pPr>
            <a:r>
              <a:rPr b="0" lang="it-IT" sz="2100" spc="-1" strike="noStrike">
                <a:solidFill>
                  <a:srgbClr val="000000"/>
                </a:solidFill>
                <a:latin typeface="Century Schoolbook"/>
              </a:rPr>
              <a:t>Secondo livello</a:t>
            </a:r>
            <a:endParaRPr b="0" lang="it-IT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648f68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bcebc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d4e2d4"/>
              </a:buClr>
              <a:buSzPct val="68000"/>
              <a:buFont typeface="Wingdings 2" charset="2"/>
              <a:buChar char="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Quinto livello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1" name="PlaceHolder 12"/>
          <p:cNvSpPr>
            <a:spLocks noGrp="1"/>
          </p:cNvSpPr>
          <p:nvPr>
            <p:ph type="body"/>
          </p:nvPr>
        </p:nvSpPr>
        <p:spPr>
          <a:xfrm>
            <a:off x="4270320" y="1600200"/>
            <a:ext cx="3657240" cy="457164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entury Schoolbook"/>
              </a:rPr>
              <a:t>Fare clic per modificare stili del testo dello schema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72a376"/>
              </a:buClr>
              <a:buSzPct val="80000"/>
              <a:buFont typeface="Wingdings 2" charset="2"/>
              <a:buChar char=""/>
            </a:pPr>
            <a:r>
              <a:rPr b="0" lang="it-IT" sz="2100" spc="-1" strike="noStrike">
                <a:solidFill>
                  <a:srgbClr val="000000"/>
                </a:solidFill>
                <a:latin typeface="Century Schoolbook"/>
              </a:rPr>
              <a:t>Secondo livello</a:t>
            </a:r>
            <a:endParaRPr b="0" lang="it-IT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648f68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Terzo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bcebc"/>
              </a:buClr>
              <a:buSzPct val="60000"/>
              <a:buFont typeface="Wingdings" charset="2"/>
              <a:buChar char=""/>
            </a:pPr>
            <a:r>
              <a:rPr b="0" lang="it-IT" sz="1800" spc="-1" strike="noStrike">
                <a:solidFill>
                  <a:srgbClr val="000000"/>
                </a:solidFill>
                <a:latin typeface="Century Schoolbook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d4e2d4"/>
              </a:buClr>
              <a:buSzPct val="68000"/>
              <a:buFont typeface="Wingdings 2" charset="2"/>
              <a:buChar char=""/>
            </a:pPr>
            <a:r>
              <a:rPr b="0" lang="it-IT" sz="1600" spc="-1" strike="noStrike">
                <a:solidFill>
                  <a:srgbClr val="000000"/>
                </a:solidFill>
                <a:latin typeface="Century Schoolbook"/>
              </a:rPr>
              <a:t>Quinto livello</a:t>
            </a:r>
            <a:endParaRPr b="0" lang="it-IT" sz="16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4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835640" y="332640"/>
            <a:ext cx="6171840" cy="189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it-IT" sz="4800" spc="-1" strike="noStrike" cap="small">
                <a:solidFill>
                  <a:srgbClr val="375439"/>
                </a:solidFill>
                <a:latin typeface="Arial"/>
              </a:rPr>
              <a:t>ETHAN</a:t>
            </a:r>
            <a:r>
              <a:rPr b="1" lang="it-IT" sz="4800" spc="-1" strike="noStrike" cap="small">
                <a:solidFill>
                  <a:srgbClr val="375439"/>
                </a:solidFill>
                <a:latin typeface="Century Schoolbook"/>
              </a:rPr>
              <a:t> </a:t>
            </a:r>
            <a:r>
              <a:rPr b="1" lang="it-IT" sz="4800" spc="-1" strike="noStrike" cap="small">
                <a:solidFill>
                  <a:srgbClr val="375439"/>
                </a:solidFill>
                <a:latin typeface="Arial"/>
              </a:rPr>
              <a:t>FROME</a:t>
            </a:r>
            <a:endParaRPr b="0" lang="it-IT" sz="4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1907640" y="2277000"/>
            <a:ext cx="6171840" cy="137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it-IT" sz="2000" spc="-1" strike="noStrike">
                <a:solidFill>
                  <a:srgbClr val="33352a"/>
                </a:solidFill>
                <a:latin typeface="Arial"/>
              </a:rPr>
              <a:t>BY EDITH WHARTON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2123640" y="6021360"/>
            <a:ext cx="194400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it-IT" sz="1100" spc="-1" strike="noStrike">
                <a:solidFill>
                  <a:srgbClr val="000000"/>
                </a:solidFill>
                <a:latin typeface="Century Schoolbook"/>
              </a:rPr>
              <a:t>ALESSIA RET 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211" name="CustomShape 4"/>
          <p:cNvSpPr/>
          <p:nvPr/>
        </p:nvSpPr>
        <p:spPr>
          <a:xfrm>
            <a:off x="4428000" y="6093360"/>
            <a:ext cx="194400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1100" spc="-1" strike="noStrike">
                <a:solidFill>
                  <a:srgbClr val="000000"/>
                </a:solidFill>
                <a:latin typeface="Century Schoolbook"/>
              </a:rPr>
              <a:t>5NLSU</a:t>
            </a:r>
            <a:r>
              <a:rPr b="1" lang="it-IT" sz="1100" spc="-1" strike="noStrike">
                <a:solidFill>
                  <a:srgbClr val="000000"/>
                </a:solidFill>
                <a:latin typeface="Century Schoolbook"/>
              </a:rPr>
              <a:t>  </a:t>
            </a:r>
            <a:endParaRPr b="0" lang="it-IT" sz="1100" spc="-1" strike="noStrike">
              <a:latin typeface="Arial"/>
            </a:endParaRPr>
          </a:p>
        </p:txBody>
      </p:sp>
      <p:sp>
        <p:nvSpPr>
          <p:cNvPr id="212" name="CustomShape 5"/>
          <p:cNvSpPr/>
          <p:nvPr/>
        </p:nvSpPr>
        <p:spPr>
          <a:xfrm>
            <a:off x="6660360" y="6093360"/>
            <a:ext cx="194400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it-IT" sz="1100" spc="-1" strike="noStrike">
                <a:solidFill>
                  <a:srgbClr val="000000"/>
                </a:solidFill>
                <a:latin typeface="Century Schoolbook"/>
              </a:rPr>
              <a:t>A.S 2018/2019 </a:t>
            </a:r>
            <a:endParaRPr b="0" lang="it-IT" sz="11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MY OPINION 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58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I appreciate 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two different love story                                                  described by the novelist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complex feelings and the                                                                                                                                               passion of the protagonist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impressive and realistic                                                                                        descriptions of the                                                             environments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259" name="Immagine 5" descr=""/>
          <p:cNvPicPr/>
          <p:nvPr/>
        </p:nvPicPr>
        <p:blipFill>
          <a:blip r:embed="rId1"/>
          <a:stretch/>
        </p:blipFill>
        <p:spPr>
          <a:xfrm>
            <a:off x="4500000" y="1700640"/>
            <a:ext cx="3062520" cy="4593960"/>
          </a:xfrm>
          <a:prstGeom prst="rect">
            <a:avLst/>
          </a:prstGeom>
          <a:ln w="127080">
            <a:solidFill>
              <a:srgbClr val="ffffff"/>
            </a:solidFill>
            <a:round/>
          </a:ln>
          <a:effectLst>
            <a:outerShdw algn="br" blurRad="76200" dir="10500000" dist="95250" kx="900000" rotWithShape="0" sx="97000" sy="23000">
              <a:srgbClr val="000000">
                <a:alpha val="20000"/>
              </a:srgbClr>
            </a:outerShdw>
          </a:effectLst>
          <a:scene3d>
            <a:camera prst="orthographicFront"/>
            <a:lightRig dir="t" rig="twoP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WHO IS THE VICTIM ?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grpSp>
        <p:nvGrpSpPr>
          <p:cNvPr id="261" name="Group 2"/>
          <p:cNvGrpSpPr/>
          <p:nvPr/>
        </p:nvGrpSpPr>
        <p:grpSpPr>
          <a:xfrm>
            <a:off x="539640" y="1484640"/>
            <a:ext cx="3890880" cy="4988880"/>
            <a:chOff x="539640" y="1484640"/>
            <a:chExt cx="3890880" cy="4988880"/>
          </a:xfrm>
        </p:grpSpPr>
        <p:sp>
          <p:nvSpPr>
            <p:cNvPr id="262" name="CustomShape 3"/>
            <p:cNvSpPr/>
            <p:nvPr/>
          </p:nvSpPr>
          <p:spPr>
            <a:xfrm>
              <a:off x="539640" y="1484640"/>
              <a:ext cx="3890880" cy="47844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68760" rIns="68760" tIns="68760" bIns="68760" anchor="ctr"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b="0" lang="it-IT" sz="1800" spc="-1" strike="noStrike">
                  <a:solidFill>
                    <a:srgbClr val="000000"/>
                  </a:solidFill>
                  <a:latin typeface="Calibri"/>
                </a:rPr>
                <a:t>Zenobia is the victim</a:t>
              </a:r>
              <a:endParaRPr b="0" lang="it-IT" sz="1800" spc="-1" strike="noStrike">
                <a:latin typeface="Arial"/>
              </a:endParaRPr>
            </a:p>
          </p:txBody>
        </p:sp>
        <p:sp>
          <p:nvSpPr>
            <p:cNvPr id="263" name="CustomShape 4"/>
            <p:cNvSpPr/>
            <p:nvPr/>
          </p:nvSpPr>
          <p:spPr>
            <a:xfrm>
              <a:off x="539640" y="2061000"/>
              <a:ext cx="3845880" cy="75348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68760" rIns="68760" tIns="68760" bIns="68760" anchor="ctr"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b="0" lang="it-IT" sz="1800" spc="-1" strike="noStrike">
                  <a:solidFill>
                    <a:srgbClr val="000000"/>
                  </a:solidFill>
                  <a:latin typeface="Calibri"/>
                </a:rPr>
                <a:t>She is alone and depressed. Her relationship with Ethan makes her suffer</a:t>
              </a:r>
              <a:endParaRPr b="0" lang="it-IT" sz="1800" spc="-1" strike="noStrike">
                <a:latin typeface="Arial"/>
              </a:endParaRPr>
            </a:p>
          </p:txBody>
        </p:sp>
        <p:sp>
          <p:nvSpPr>
            <p:cNvPr id="264" name="CustomShape 5"/>
            <p:cNvSpPr/>
            <p:nvPr/>
          </p:nvSpPr>
          <p:spPr>
            <a:xfrm>
              <a:off x="611640" y="2925000"/>
              <a:ext cx="3378600" cy="96084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68760" rIns="68760" tIns="68760" bIns="68760" anchor="ctr"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b="0" lang="it-IT" sz="1800" spc="-1" strike="noStrike">
                  <a:solidFill>
                    <a:srgbClr val="000000"/>
                  </a:solidFill>
                  <a:latin typeface="Calibri"/>
                </a:rPr>
                <a:t>She is a figure of “wife” so to stay at home, to take cure of others, to cook and clean </a:t>
              </a:r>
              <a:endParaRPr b="0" lang="it-IT" sz="1800" spc="-1" strike="noStrike">
                <a:latin typeface="Arial"/>
              </a:endParaRPr>
            </a:p>
          </p:txBody>
        </p:sp>
        <p:sp>
          <p:nvSpPr>
            <p:cNvPr id="265" name="CustomShape 6"/>
            <p:cNvSpPr/>
            <p:nvPr/>
          </p:nvSpPr>
          <p:spPr>
            <a:xfrm>
              <a:off x="539640" y="4410720"/>
              <a:ext cx="3378600" cy="206280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68760" rIns="68760" tIns="68760" bIns="68760" anchor="ctr"/>
            <a:p>
              <a:pPr>
                <a:lnSpc>
                  <a:spcPct val="90000"/>
                </a:lnSpc>
                <a:spcAft>
                  <a:spcPts val="629"/>
                </a:spcAft>
              </a:pPr>
              <a:r>
                <a:rPr b="0" lang="it-IT" sz="1800" spc="-1" strike="noStrike">
                  <a:solidFill>
                    <a:srgbClr val="000000"/>
                  </a:solidFill>
                  <a:latin typeface="Calibri"/>
                </a:rPr>
                <a:t>In addition also Ethan is unhappy of his life </a:t>
              </a:r>
              <a:endParaRPr b="0" lang="it-IT" sz="1800" spc="-1" strike="noStrike">
                <a:latin typeface="Arial"/>
              </a:endParaRPr>
            </a:p>
          </p:txBody>
        </p:sp>
      </p:grpSp>
      <p:grpSp>
        <p:nvGrpSpPr>
          <p:cNvPr id="266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pic>
        <p:nvPicPr>
          <p:cNvPr id="267" name="Immagine 5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4716000" y="1556640"/>
            <a:ext cx="3528000" cy="245556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68" name="Immagine 7" descr=""/>
          <p:cNvPicPr/>
          <p:nvPr/>
        </p:nvPicPr>
        <p:blipFill>
          <a:blip r:embed="rId2"/>
          <a:stretch/>
        </p:blipFill>
        <p:spPr>
          <a:xfrm>
            <a:off x="4356360" y="4221000"/>
            <a:ext cx="3558240" cy="240588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it-IT" sz="3000" spc="-1" strike="noStrike" cap="small">
                <a:solidFill>
                  <a:srgbClr val="676a55"/>
                </a:solidFill>
                <a:latin typeface="Calibri"/>
              </a:rPr>
              <a:t> </a:t>
            </a:r>
            <a:r>
              <a:rPr b="0" lang="it-IT" sz="3000" spc="-1" strike="noStrike" cap="small">
                <a:solidFill>
                  <a:srgbClr val="676a55"/>
                </a:solidFill>
                <a:latin typeface="Calibri"/>
              </a:rPr>
              <a:t>ABOUT EDITH WHARTON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214" name="Immagine 4" descr=""/>
          <p:cNvPicPr/>
          <p:nvPr/>
        </p:nvPicPr>
        <p:blipFill>
          <a:blip r:embed="rId1"/>
          <a:stretch/>
        </p:blipFill>
        <p:spPr>
          <a:xfrm>
            <a:off x="5076000" y="1917000"/>
            <a:ext cx="2793600" cy="433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" name="TextShape 2"/>
          <p:cNvSpPr txBox="1"/>
          <p:nvPr/>
        </p:nvSpPr>
        <p:spPr>
          <a:xfrm>
            <a:off x="457200" y="1600200"/>
            <a:ext cx="7642800" cy="48733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1" i="1" lang="it-IT" sz="2200" spc="-1" strike="noStrike">
                <a:solidFill>
                  <a:srgbClr val="000000"/>
                </a:solidFill>
                <a:latin typeface="Calibri"/>
              </a:rPr>
              <a:t>Edith Wharton </a:t>
            </a: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(1862-1937) 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Was born in a rich family in New                                                        York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Was an American writer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She got married to Boston                                          Edward Wharton 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They love travelling indeed move to                                                    French 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200" spc="-1" strike="noStrike">
                <a:solidFill>
                  <a:srgbClr val="000000"/>
                </a:solidFill>
                <a:latin typeface="Calibri"/>
              </a:rPr>
              <a:t>Was the first women to win the                                          Pulitzer Prize for literature                                                                         in 1921</a:t>
            </a:r>
            <a:endParaRPr b="0" lang="it-IT" sz="22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216" name="Immagine 6" descr=""/>
          <p:cNvPicPr/>
          <p:nvPr/>
        </p:nvPicPr>
        <p:blipFill>
          <a:blip r:embed="rId2"/>
          <a:stretch/>
        </p:blipFill>
        <p:spPr>
          <a:xfrm>
            <a:off x="5436000" y="1700640"/>
            <a:ext cx="2592000" cy="4642920"/>
          </a:xfrm>
          <a:prstGeom prst="rect">
            <a:avLst/>
          </a:prstGeom>
          <a:ln w="127080">
            <a:solidFill>
              <a:srgbClr val="ffffff"/>
            </a:solidFill>
            <a:round/>
          </a:ln>
          <a:effectLst>
            <a:outerShdw algn="br" blurRad="76200" dir="10500000" dist="95250" kx="900000" rotWithShape="0" sx="97000" sy="23000">
              <a:srgbClr val="000000">
                <a:alpha val="20000"/>
              </a:srgbClr>
            </a:outerShdw>
          </a:effectLst>
          <a:scene3d>
            <a:camera prst="orthographicFront"/>
            <a:lightRig dir="t" rig="twoP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it-IT" sz="3000" spc="-1" strike="noStrike" cap="small">
                <a:solidFill>
                  <a:srgbClr val="676a55"/>
                </a:solidFill>
                <a:latin typeface="Calibri"/>
              </a:rPr>
              <a:t>ABOUT EDITH WHARTON</a:t>
            </a:r>
            <a:endParaRPr b="0" lang="it-IT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grpSp>
        <p:nvGrpSpPr>
          <p:cNvPr id="218" name="Group 2"/>
          <p:cNvGrpSpPr/>
          <p:nvPr/>
        </p:nvGrpSpPr>
        <p:grpSpPr>
          <a:xfrm>
            <a:off x="457200" y="1602000"/>
            <a:ext cx="7467120" cy="4869360"/>
            <a:chOff x="457200" y="1602000"/>
            <a:chExt cx="7467120" cy="4869360"/>
          </a:xfrm>
        </p:grpSpPr>
        <p:sp>
          <p:nvSpPr>
            <p:cNvPr id="219" name="CustomShape 3"/>
            <p:cNvSpPr/>
            <p:nvPr/>
          </p:nvSpPr>
          <p:spPr>
            <a:xfrm>
              <a:off x="457200" y="1602000"/>
              <a:ext cx="7467120" cy="15555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tIns="91440" bIns="91440" anchor="ctr"/>
            <a:p>
              <a:pPr>
                <a:lnSpc>
                  <a:spcPct val="90000"/>
                </a:lnSpc>
                <a:spcAft>
                  <a:spcPts val="839"/>
                </a:spcAft>
              </a:pPr>
              <a:endParaRPr b="0" lang="it-IT" sz="1800" spc="-1" strike="noStrike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0" lang="it-IT" sz="2400" spc="-1" strike="noStrike">
                  <a:solidFill>
                    <a:srgbClr val="000000"/>
                  </a:solidFill>
                  <a:latin typeface="Calibri"/>
                </a:rPr>
                <a:t>The writer was born in a elitist and conservative family </a:t>
              </a:r>
              <a:endParaRPr b="0" lang="it-IT" sz="2400" spc="-1" strike="noStrike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 </a:t>
              </a:r>
              <a:endParaRPr b="0" lang="it-IT" sz="2000" spc="-1" strike="noStrike">
                <a:latin typeface="Arial"/>
              </a:endParaRPr>
            </a:p>
          </p:txBody>
        </p:sp>
        <p:sp>
          <p:nvSpPr>
            <p:cNvPr id="220" name="CustomShape 4"/>
            <p:cNvSpPr/>
            <p:nvPr/>
          </p:nvSpPr>
          <p:spPr>
            <a:xfrm>
              <a:off x="457200" y="3259080"/>
              <a:ext cx="7467120" cy="15555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tIns="91440" bIns="91440" anchor="ctr"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0" lang="it-IT" sz="2400" spc="-1" strike="noStrike">
                  <a:solidFill>
                    <a:srgbClr val="000000"/>
                  </a:solidFill>
                  <a:latin typeface="Calibri"/>
                </a:rPr>
                <a:t>She felt a strong social closeness of her environment</a:t>
              </a:r>
              <a:endParaRPr b="0" lang="it-IT" sz="2400" spc="-1" strike="noStrike">
                <a:latin typeface="Arial"/>
              </a:endParaRPr>
            </a:p>
          </p:txBody>
        </p:sp>
        <p:sp>
          <p:nvSpPr>
            <p:cNvPr id="221" name="CustomShape 5"/>
            <p:cNvSpPr/>
            <p:nvPr/>
          </p:nvSpPr>
          <p:spPr>
            <a:xfrm>
              <a:off x="457200" y="4915800"/>
              <a:ext cx="7467120" cy="15555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tIns="91440" bIns="91440" anchor="ctr"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b="0" lang="it-IT" sz="2400" spc="-1" strike="noStrike">
                  <a:solidFill>
                    <a:srgbClr val="000000"/>
                  </a:solidFill>
                  <a:latin typeface="Calibri"/>
                </a:rPr>
                <a:t>Her parents wanted her to follow the rules and the lifestyle of Puritanism </a:t>
              </a:r>
              <a:endParaRPr b="0" lang="it-IT" sz="2400" spc="-1" strike="noStrike">
                <a:latin typeface="Arial"/>
              </a:endParaRPr>
            </a:p>
          </p:txBody>
        </p:sp>
      </p:grpSp>
      <p:grpSp>
        <p:nvGrpSpPr>
          <p:cNvPr id="222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457200" y="26064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4000" spc="-1" strike="noStrike" cap="small">
                <a:solidFill>
                  <a:srgbClr val="676a55"/>
                </a:solidFill>
                <a:latin typeface="Calibri"/>
              </a:rPr>
              <a:t>influences</a:t>
            </a:r>
            <a:r>
              <a:rPr b="0" lang="it-IT" sz="4400" spc="-1" strike="noStrike" cap="small">
                <a:solidFill>
                  <a:srgbClr val="676a55"/>
                </a:solidFill>
                <a:latin typeface="Calibri"/>
              </a:rPr>
              <a:t> </a:t>
            </a:r>
            <a:endParaRPr b="0" lang="it-IT" sz="4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themes chosen by Edith Wharton are influenced by her elitist and conservative environment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Such as the theme of Puritanism and the way of thinking of the upper class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novelist was influenced by her relationship with her mother and by her vision of love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Immagine 4" descr=""/>
          <p:cNvPicPr/>
          <p:nvPr/>
        </p:nvPicPr>
        <p:blipFill>
          <a:blip r:embed="rId1"/>
          <a:stretch/>
        </p:blipFill>
        <p:spPr>
          <a:xfrm>
            <a:off x="323640" y="1340640"/>
            <a:ext cx="7920360" cy="5075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600" spc="-1" strike="noStrike" cap="small">
                <a:solidFill>
                  <a:srgbClr val="676a55"/>
                </a:solidFill>
                <a:latin typeface="Calibri"/>
              </a:rPr>
              <a:t>THEMES</a:t>
            </a: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 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grpSp>
        <p:nvGrpSpPr>
          <p:cNvPr id="227" name="Group 2"/>
          <p:cNvGrpSpPr/>
          <p:nvPr/>
        </p:nvGrpSpPr>
        <p:grpSpPr>
          <a:xfrm>
            <a:off x="2857320" y="1487160"/>
            <a:ext cx="2688120" cy="4868640"/>
            <a:chOff x="2857320" y="1487160"/>
            <a:chExt cx="2688120" cy="4868640"/>
          </a:xfrm>
        </p:grpSpPr>
        <p:sp>
          <p:nvSpPr>
            <p:cNvPr id="228" name="CustomShape 3"/>
            <p:cNvSpPr/>
            <p:nvPr/>
          </p:nvSpPr>
          <p:spPr>
            <a:xfrm>
              <a:off x="2857320" y="1487160"/>
              <a:ext cx="2688120" cy="117288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solidFill>
                <a:schemeClr val="dk1"/>
              </a:solidFill>
              <a:round/>
            </a:ln>
            <a:scene3d>
              <a:camera prst="orthographicFront"/>
              <a:lightRig dir="t" rig="fla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76320" rIns="76320" tIns="38160" bIns="38160" anchor="ctr"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b="1" lang="it-IT" sz="2000" spc="-1" strike="noStrike">
                  <a:solidFill>
                    <a:srgbClr val="000000"/>
                  </a:solidFill>
                  <a:latin typeface="Calibri"/>
                </a:rPr>
                <a:t>Love</a:t>
              </a: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 </a:t>
              </a:r>
              <a:endParaRPr b="0" lang="it-IT" sz="2000" spc="-1" strike="noStrike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b="0" lang="it-IT" sz="1900" spc="-1" strike="noStrike">
                  <a:solidFill>
                    <a:srgbClr val="000000"/>
                  </a:solidFill>
                  <a:latin typeface="Calibri"/>
                </a:rPr>
                <a:t>the love story between Ethan – Zeena and Ethan – Mattie. </a:t>
              </a:r>
              <a:endParaRPr b="0" lang="it-IT" sz="1900" spc="-1" strike="noStrike">
                <a:latin typeface="Arial"/>
              </a:endParaRPr>
            </a:p>
          </p:txBody>
        </p:sp>
        <p:sp>
          <p:nvSpPr>
            <p:cNvPr id="229" name="CustomShape 4"/>
            <p:cNvSpPr/>
            <p:nvPr/>
          </p:nvSpPr>
          <p:spPr>
            <a:xfrm>
              <a:off x="2857320" y="2719080"/>
              <a:ext cx="2688120" cy="117288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solidFill>
                <a:schemeClr val="dk1"/>
              </a:solidFill>
              <a:round/>
            </a:ln>
            <a:scene3d>
              <a:camera prst="orthographicFront"/>
              <a:lightRig dir="t" rig="fla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76320" rIns="76320" tIns="38160" bIns="38160" anchor="ctr"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b="1" lang="it-IT" sz="2000" spc="-1" strike="noStrike">
                  <a:solidFill>
                    <a:srgbClr val="000000"/>
                  </a:solidFill>
                  <a:latin typeface="Calibri"/>
                </a:rPr>
                <a:t>Puritan society </a:t>
              </a:r>
              <a:endParaRPr b="0" lang="it-IT" sz="2000" spc="-1" strike="noStrike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b="0" lang="it-IT" sz="1900" spc="-1" strike="noStrike">
                  <a:solidFill>
                    <a:srgbClr val="000000"/>
                  </a:solidFill>
                  <a:latin typeface="Calibri"/>
                </a:rPr>
                <a:t>the charcters are influenced by the religion </a:t>
              </a:r>
              <a:endParaRPr b="0" lang="it-IT" sz="1900" spc="-1" strike="noStrike">
                <a:latin typeface="Arial"/>
              </a:endParaRPr>
            </a:p>
          </p:txBody>
        </p:sp>
        <p:sp>
          <p:nvSpPr>
            <p:cNvPr id="230" name="CustomShape 5"/>
            <p:cNvSpPr/>
            <p:nvPr/>
          </p:nvSpPr>
          <p:spPr>
            <a:xfrm>
              <a:off x="2857320" y="3951000"/>
              <a:ext cx="2688120" cy="117288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solidFill>
                <a:schemeClr val="dk1"/>
              </a:solidFill>
              <a:round/>
            </a:ln>
            <a:scene3d>
              <a:camera prst="orthographicFront"/>
              <a:lightRig dir="t" rig="fla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76320" rIns="76320" tIns="38160" bIns="38160" anchor="ctr"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b="1" lang="it-IT" sz="2000" spc="-1" strike="noStrike">
                  <a:solidFill>
                    <a:srgbClr val="000000"/>
                  </a:solidFill>
                  <a:latin typeface="Calibri"/>
                </a:rPr>
                <a:t>Illness</a:t>
              </a:r>
              <a:endParaRPr b="0" lang="it-IT" sz="2000" spc="-1" strike="noStrike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b="0" lang="it-IT" sz="1900" spc="-1" strike="noStrike">
                  <a:solidFill>
                    <a:srgbClr val="000000"/>
                  </a:solidFill>
                  <a:latin typeface="Calibri"/>
                </a:rPr>
                <a:t>Zeena uses it in order to hold  Ethan back </a:t>
              </a:r>
              <a:endParaRPr b="0" lang="it-IT" sz="1900" spc="-1" strike="noStrike">
                <a:latin typeface="Arial"/>
              </a:endParaRPr>
            </a:p>
          </p:txBody>
        </p:sp>
        <p:sp>
          <p:nvSpPr>
            <p:cNvPr id="231" name="CustomShape 6"/>
            <p:cNvSpPr/>
            <p:nvPr/>
          </p:nvSpPr>
          <p:spPr>
            <a:xfrm>
              <a:off x="2857320" y="5182920"/>
              <a:ext cx="2688120" cy="117288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>
              <a:solidFill>
                <a:schemeClr val="dk1"/>
              </a:solidFill>
              <a:round/>
            </a:ln>
            <a:scene3d>
              <a:camera prst="orthographicFront"/>
              <a:lightRig dir="t" rig="fla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76320" rIns="76320" tIns="38160" bIns="38160" anchor="ctr"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b="1" lang="it-IT" sz="2000" spc="-1" strike="noStrike">
                  <a:solidFill>
                    <a:srgbClr val="000000"/>
                  </a:solidFill>
                  <a:latin typeface="Calibri"/>
                </a:rPr>
                <a:t>The meaning of life </a:t>
              </a: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 Ethan and Mattie must decide if going on living or not</a:t>
              </a:r>
              <a:endParaRPr b="0" lang="it-IT" sz="2000" spc="-1" strike="noStrike">
                <a:latin typeface="Arial"/>
              </a:endParaRPr>
            </a:p>
          </p:txBody>
        </p:sp>
      </p:grpSp>
      <p:grpSp>
        <p:nvGrpSpPr>
          <p:cNvPr id="232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THE setting  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grpSp>
        <p:nvGrpSpPr>
          <p:cNvPr id="234" name="Group 2"/>
          <p:cNvGrpSpPr/>
          <p:nvPr/>
        </p:nvGrpSpPr>
        <p:grpSpPr>
          <a:xfrm>
            <a:off x="457200" y="1647000"/>
            <a:ext cx="7467120" cy="4780080"/>
            <a:chOff x="457200" y="1647000"/>
            <a:chExt cx="7467120" cy="4780080"/>
          </a:xfrm>
        </p:grpSpPr>
        <p:sp>
          <p:nvSpPr>
            <p:cNvPr id="235" name="CustomShape 3"/>
            <p:cNvSpPr/>
            <p:nvPr/>
          </p:nvSpPr>
          <p:spPr>
            <a:xfrm>
              <a:off x="457200" y="1647000"/>
              <a:ext cx="7467120" cy="15393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106560" rIns="106560" tIns="106560" bIns="106560" anchor="ctr"/>
            <a:p>
              <a:pPr>
                <a:lnSpc>
                  <a:spcPct val="90000"/>
                </a:lnSpc>
                <a:spcAft>
                  <a:spcPts val="981"/>
                </a:spcAft>
              </a:pPr>
              <a:r>
                <a:rPr b="0" lang="it-IT" sz="2800" spc="-1" strike="noStrike">
                  <a:solidFill>
                    <a:srgbClr val="000000"/>
                  </a:solidFill>
                  <a:latin typeface="Calibri"/>
                </a:rPr>
                <a:t>The novelist characterises the characters in diffe way             Ethan is  portrayed by his physical appearance  while Zeena’s remains hidden</a:t>
              </a:r>
              <a:endParaRPr b="0" lang="it-IT" sz="2800" spc="-1" strike="noStrike">
                <a:latin typeface="Arial"/>
              </a:endParaRPr>
            </a:p>
          </p:txBody>
        </p:sp>
        <p:sp>
          <p:nvSpPr>
            <p:cNvPr id="236" name="CustomShape 4"/>
            <p:cNvSpPr/>
            <p:nvPr/>
          </p:nvSpPr>
          <p:spPr>
            <a:xfrm>
              <a:off x="457200" y="3285000"/>
              <a:ext cx="7467120" cy="15393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106560" rIns="106560" tIns="106560" bIns="106560" anchor="ctr"/>
            <a:p>
              <a:pPr>
                <a:lnSpc>
                  <a:spcPct val="90000"/>
                </a:lnSpc>
                <a:spcAft>
                  <a:spcPts val="981"/>
                </a:spcAft>
              </a:pPr>
              <a:r>
                <a:rPr b="0" lang="it-IT" sz="2800" spc="-1" strike="noStrike">
                  <a:solidFill>
                    <a:srgbClr val="000000"/>
                  </a:solidFill>
                  <a:latin typeface="Calibri"/>
                </a:rPr>
                <a:t>The environment is cold, harsh, snowy  and it symbolically refers to Puritan standards of behaviour </a:t>
              </a:r>
              <a:endParaRPr b="0" lang="it-IT" sz="2800" spc="-1" strike="noStrike">
                <a:latin typeface="Arial"/>
              </a:endParaRPr>
            </a:p>
          </p:txBody>
        </p:sp>
        <p:sp>
          <p:nvSpPr>
            <p:cNvPr id="237" name="CustomShape 5"/>
            <p:cNvSpPr/>
            <p:nvPr/>
          </p:nvSpPr>
          <p:spPr>
            <a:xfrm>
              <a:off x="457200" y="4887720"/>
              <a:ext cx="7467120" cy="153936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106560" rIns="106560" tIns="106560" bIns="106560" anchor="ctr"/>
            <a:p>
              <a:pPr>
                <a:lnSpc>
                  <a:spcPct val="90000"/>
                </a:lnSpc>
                <a:spcAft>
                  <a:spcPts val="981"/>
                </a:spcAft>
              </a:pPr>
              <a:r>
                <a:rPr b="0" lang="it-IT" sz="2800" spc="-1" strike="noStrike">
                  <a:solidFill>
                    <a:srgbClr val="000000"/>
                  </a:solidFill>
                  <a:latin typeface="Calibri"/>
                </a:rPr>
                <a:t>Zenobia is always portrayed indoors, in a closed space while Mattie is generally outdoors and in close contact with nature. </a:t>
              </a:r>
              <a:endParaRPr b="0" lang="it-IT" sz="2800" spc="-1" strike="noStrike">
                <a:latin typeface="Arial"/>
              </a:endParaRPr>
            </a:p>
          </p:txBody>
        </p:sp>
      </p:grpSp>
      <p:grpSp>
        <p:nvGrpSpPr>
          <p:cNvPr id="238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39" name="CustomShape 7"/>
          <p:cNvSpPr/>
          <p:nvPr/>
        </p:nvSpPr>
        <p:spPr>
          <a:xfrm>
            <a:off x="1331640" y="2349000"/>
            <a:ext cx="647640" cy="215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THE NARRATOR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In the Prologue and Epilogue the narrator, unidentified, is speaking in the </a:t>
            </a:r>
            <a:r>
              <a:rPr b="1" lang="it-IT" sz="2400" spc="-1" strike="noStrike">
                <a:solidFill>
                  <a:srgbClr val="527e56"/>
                </a:solidFill>
                <a:latin typeface="Calibri"/>
              </a:rPr>
              <a:t>first person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                                                                     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narrator permits to the “intelligent reader” to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understand that the novel is a collection of different points of view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narrator then drops out of the story completely and the point of view shifts to the </a:t>
            </a:r>
            <a:r>
              <a:rPr b="1" lang="it-IT" sz="2400" spc="-1" strike="noStrike">
                <a:solidFill>
                  <a:srgbClr val="527e56"/>
                </a:solidFill>
                <a:latin typeface="Calibri"/>
              </a:rPr>
              <a:t>third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it-IT" sz="2400" spc="-1" strike="noStrike">
                <a:solidFill>
                  <a:srgbClr val="527e56"/>
                </a:solidFill>
                <a:latin typeface="Calibri"/>
              </a:rPr>
              <a:t>person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2" name="CustomShape 3"/>
          <p:cNvSpPr/>
          <p:nvPr/>
        </p:nvSpPr>
        <p:spPr>
          <a:xfrm>
            <a:off x="3492000" y="2853000"/>
            <a:ext cx="215640" cy="43164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457200" y="272880"/>
            <a:ext cx="75434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THE NARRATOR 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457200" y="2362320"/>
            <a:ext cx="3657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When the narrator speaks in first person , he refers to himself as “I”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5" name="TextShape 3"/>
          <p:cNvSpPr txBox="1"/>
          <p:nvPr/>
        </p:nvSpPr>
        <p:spPr>
          <a:xfrm>
            <a:off x="4371840" y="2362320"/>
            <a:ext cx="3657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spcBef>
                <a:spcPts val="601"/>
              </a:spcBef>
            </a:pP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The third-person narrator reflects the thoughts and feelings of Ethan Frome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72a376"/>
              </a:buClr>
              <a:buSzPct val="70000"/>
              <a:buFont typeface="Wingdings" charset="2"/>
              <a:buChar char="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Because the reader is seeing  the events through his eyes, he speaks from Ethan’s point of view </a:t>
            </a:r>
            <a:endParaRPr b="0" lang="it-IT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6" name="TextShape 4"/>
          <p:cNvSpPr txBox="1"/>
          <p:nvPr/>
        </p:nvSpPr>
        <p:spPr>
          <a:xfrm>
            <a:off x="457200" y="1569600"/>
            <a:ext cx="3657240" cy="658080"/>
          </a:xfrm>
          <a:prstGeom prst="rect">
            <a:avLst/>
          </a:prstGeom>
          <a:solidFill>
            <a:srgbClr val="72a376"/>
          </a:solidFill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b="1" lang="it-IT" sz="2000" spc="-1" strike="noStrike">
                <a:solidFill>
                  <a:srgbClr val="ffffff"/>
                </a:solidFill>
                <a:latin typeface="Calibri"/>
              </a:rPr>
              <a:t>FIRST PERSON 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47" name="TextShape 5"/>
          <p:cNvSpPr txBox="1"/>
          <p:nvPr/>
        </p:nvSpPr>
        <p:spPr>
          <a:xfrm>
            <a:off x="4343400" y="1569600"/>
            <a:ext cx="3657240" cy="658080"/>
          </a:xfrm>
          <a:prstGeom prst="rect">
            <a:avLst/>
          </a:prstGeom>
          <a:solidFill>
            <a:srgbClr val="72a376"/>
          </a:solidFill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b="1" lang="it-IT" sz="2000" spc="-1" strike="noStrike">
                <a:solidFill>
                  <a:srgbClr val="ffffff"/>
                </a:solidFill>
                <a:latin typeface="Calibri"/>
              </a:rPr>
              <a:t>THIRD PERSON </a:t>
            </a:r>
            <a:endParaRPr b="0" lang="it-IT" sz="20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Immagine 24" descr=""/>
          <p:cNvPicPr/>
          <p:nvPr/>
        </p:nvPicPr>
        <p:blipFill>
          <a:blip r:embed="rId1">
            <a:lum contrast="-30000"/>
          </a:blip>
          <a:stretch/>
        </p:blipFill>
        <p:spPr>
          <a:xfrm>
            <a:off x="251640" y="1388520"/>
            <a:ext cx="7776360" cy="5259600"/>
          </a:xfrm>
          <a:prstGeom prst="rect">
            <a:avLst/>
          </a:prstGeom>
          <a:ln>
            <a:noFill/>
          </a:ln>
        </p:spPr>
      </p:pic>
      <p:sp>
        <p:nvSpPr>
          <p:cNvPr id="24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it-IT" sz="3200" spc="-1" strike="noStrike" cap="small">
                <a:solidFill>
                  <a:srgbClr val="676a55"/>
                </a:solidFill>
                <a:latin typeface="Calibri"/>
              </a:rPr>
              <a:t>THE TEME OF LOVE </a:t>
            </a:r>
            <a:endParaRPr b="0" lang="it-IT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grpSp>
        <p:nvGrpSpPr>
          <p:cNvPr id="250" name="Group 2"/>
          <p:cNvGrpSpPr/>
          <p:nvPr/>
        </p:nvGrpSpPr>
        <p:grpSpPr>
          <a:xfrm>
            <a:off x="457200" y="1845000"/>
            <a:ext cx="3657240" cy="1504440"/>
            <a:chOff x="457200" y="1845000"/>
            <a:chExt cx="3657240" cy="1504440"/>
          </a:xfrm>
        </p:grpSpPr>
        <p:sp>
          <p:nvSpPr>
            <p:cNvPr id="251" name="CustomShape 3"/>
            <p:cNvSpPr/>
            <p:nvPr/>
          </p:nvSpPr>
          <p:spPr>
            <a:xfrm>
              <a:off x="457200" y="1845000"/>
              <a:ext cx="3657240" cy="150444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76320" rIns="76320" tIns="76320" bIns="76320" anchor="ctr"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The love story between Ethan and Mattie is passionate and strong inside out   </a:t>
              </a:r>
              <a:endParaRPr b="0" lang="it-IT" sz="2000" spc="-1" strike="noStrike">
                <a:latin typeface="Arial"/>
              </a:endParaRPr>
            </a:p>
          </p:txBody>
        </p:sp>
      </p:grpSp>
      <p:grpSp>
        <p:nvGrpSpPr>
          <p:cNvPr id="252" name="Group 4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53" name="Group 5"/>
          <p:cNvGrpSpPr/>
          <p:nvPr/>
        </p:nvGrpSpPr>
        <p:grpSpPr>
          <a:xfrm>
            <a:off x="4270320" y="2997000"/>
            <a:ext cx="3629880" cy="1590120"/>
            <a:chOff x="4270320" y="2997000"/>
            <a:chExt cx="3629880" cy="1590120"/>
          </a:xfrm>
        </p:grpSpPr>
        <p:sp>
          <p:nvSpPr>
            <p:cNvPr id="254" name="CustomShape 6"/>
            <p:cNvSpPr/>
            <p:nvPr/>
          </p:nvSpPr>
          <p:spPr>
            <a:xfrm>
              <a:off x="4270320" y="2997000"/>
              <a:ext cx="3629880" cy="159012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76320" rIns="76320" tIns="76320" bIns="76320" anchor="ctr"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b="0" lang="it-IT" sz="2000" spc="-1" strike="noStrike">
                  <a:solidFill>
                    <a:srgbClr val="000000"/>
                  </a:solidFill>
                  <a:latin typeface="Calibri"/>
                </a:rPr>
                <a:t>The relationship between Ethan and Zeena because he gets married her because of the fear of to be alone  </a:t>
              </a:r>
              <a:endParaRPr b="0" lang="it-IT" sz="2000" spc="-1" strike="noStrike">
                <a:latin typeface="Arial"/>
              </a:endParaRPr>
            </a:p>
          </p:txBody>
        </p:sp>
      </p:grpSp>
      <p:grpSp>
        <p:nvGrpSpPr>
          <p:cNvPr id="255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56" name="CustomShape 8"/>
          <p:cNvSpPr/>
          <p:nvPr/>
        </p:nvSpPr>
        <p:spPr>
          <a:xfrm>
            <a:off x="2483640" y="2853000"/>
            <a:ext cx="935640" cy="215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576</TotalTime>
  <Application>LibreOffice/6.0.1.1$Windows_X86_64 LibreOffice_project/60bfb1526849283ce2491346ed2aa51c465abfe6</Application>
  <Words>473</Words>
  <Paragraphs>69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2018-11-16T14:28:13Z</dcterms:created>
  <dc:creator>Alessia</dc:creator>
  <dc:description/>
  <dc:language>it-IT</dc:language>
  <cp:lastModifiedBy/>
  <dcterms:modified xsi:type="dcterms:W3CDTF">2018-12-10T10:53:50Z</dcterms:modified>
  <cp:revision>55</cp:revision>
  <dc:subject/>
  <dc:title>ETHAN FROME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11</vt:i4>
  </property>
</Properties>
</file>