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AEB82A-E188-4EC3-A976-6ACB2D5576C4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2AEB82A-E188-4EC3-A976-6ACB2D5576C4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8467" y="0"/>
            <a:ext cx="1220046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 noChangeArrowheads="1"/>
          </p:cNvSpPr>
          <p:nvPr>
            <p:ph type="ctrTitle"/>
          </p:nvPr>
        </p:nvSpPr>
        <p:spPr>
          <a:xfrm>
            <a:off x="1513840" y="726440"/>
            <a:ext cx="9144000" cy="4905375"/>
          </a:xfrm>
        </p:spPr>
        <p:txBody>
          <a:bodyPr/>
          <a:p>
            <a:pPr algn="ctr"/>
            <a:br>
              <a:rPr lang="it-IT" altLang="en-US" sz="6000" b="1">
                <a:solidFill>
                  <a:srgbClr val="C00000"/>
                </a:solidFill>
                <a:latin typeface="Kristen ITC" panose="03050502040202030202" charset="0"/>
              </a:rPr>
            </a:br>
            <a:r>
              <a:rPr lang="it-IT" altLang="en-US" sz="6000" b="1">
                <a:solidFill>
                  <a:srgbClr val="C00000"/>
                </a:solidFill>
                <a:latin typeface="Kristen ITC" panose="03050502040202030202" charset="0"/>
              </a:rPr>
              <a:t>Edith Wharton and Ethan Frome </a:t>
            </a:r>
            <a:br>
              <a:rPr lang="it-IT" altLang="en-US" sz="5400" b="1">
                <a:solidFill>
                  <a:srgbClr val="C00000"/>
                </a:solidFill>
                <a:latin typeface="Kristen ITC" panose="03050502040202030202" charset="0"/>
              </a:rPr>
            </a:br>
            <a:br>
              <a:rPr lang="it-IT" altLang="en-US" sz="5400" b="1">
                <a:solidFill>
                  <a:srgbClr val="C00000"/>
                </a:solidFill>
                <a:latin typeface="Kristen ITC" panose="03050502040202030202" charset="0"/>
              </a:rPr>
            </a:br>
            <a:br>
              <a:rPr lang="it-IT" altLang="en-US" sz="5400" b="1">
                <a:solidFill>
                  <a:srgbClr val="C00000"/>
                </a:solidFill>
                <a:latin typeface="Kristen ITC" panose="03050502040202030202" charset="0"/>
              </a:rPr>
            </a:br>
            <a:br>
              <a:rPr lang="it-IT" altLang="en-US" sz="5400" b="1">
                <a:solidFill>
                  <a:srgbClr val="C00000"/>
                </a:solidFill>
                <a:latin typeface="Kristen ITC" panose="03050502040202030202" charset="0"/>
              </a:rPr>
            </a:br>
            <a:r>
              <a:rPr lang="it-IT" altLang="en-US" sz="5400" b="1">
                <a:solidFill>
                  <a:srgbClr val="C00000"/>
                </a:solidFill>
                <a:latin typeface="Kristen ITC" panose="03050502040202030202" charset="0"/>
              </a:rPr>
              <a:t>                </a:t>
            </a:r>
            <a:r>
              <a:rPr lang="it-IT" altLang="en-US" sz="2400" b="1">
                <a:solidFill>
                  <a:srgbClr val="C00000"/>
                </a:solidFill>
                <a:latin typeface="Kristen ITC" panose="03050502040202030202" charset="0"/>
              </a:rPr>
              <a:t>  </a:t>
            </a:r>
            <a:br>
              <a:rPr lang="it-IT" altLang="en-US" sz="2400" b="1">
                <a:solidFill>
                  <a:srgbClr val="C00000"/>
                </a:solidFill>
                <a:latin typeface="Kristen ITC" panose="03050502040202030202" charset="0"/>
              </a:rPr>
            </a:br>
            <a:r>
              <a:rPr lang="it-IT" altLang="en-US" sz="2400" b="1">
                <a:solidFill>
                  <a:srgbClr val="C00000"/>
                </a:solidFill>
                <a:latin typeface="Kristen ITC" panose="03050502040202030202" charset="0"/>
              </a:rPr>
              <a:t>     ALESSIA SCAREL        5N LSU                          </a:t>
            </a:r>
            <a:r>
              <a:rPr lang="it-IT" altLang="en-US" sz="5400" b="1">
                <a:solidFill>
                  <a:srgbClr val="C00000"/>
                </a:solidFill>
                <a:latin typeface="Kristen ITC" panose="03050502040202030202" charset="0"/>
              </a:rPr>
              <a:t>    </a:t>
            </a:r>
            <a:endParaRPr lang="it-IT" altLang="en-US" sz="5400" b="1">
              <a:solidFill>
                <a:srgbClr val="C00000"/>
              </a:solidFill>
              <a:latin typeface="Kristen ITC" panose="0305050204020203020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/>
            </a:br>
            <a:r>
              <a:rPr lang="en-US">
                <a:latin typeface="Kristen ITC" panose="03050502040202030202" charset="0"/>
              </a:rPr>
              <a:t>what </a:t>
            </a:r>
            <a:r>
              <a:rPr lang="it-IT" altLang="en-US">
                <a:latin typeface="Kristen ITC" panose="03050502040202030202" charset="0"/>
              </a:rPr>
              <a:t>attract</a:t>
            </a:r>
            <a:r>
              <a:rPr lang="en-US">
                <a:latin typeface="Kristen ITC" panose="03050502040202030202" charset="0"/>
              </a:rPr>
              <a:t> me about the </a:t>
            </a:r>
            <a:r>
              <a:rPr lang="it-IT" altLang="en-US">
                <a:latin typeface="Kristen ITC" panose="03050502040202030202" charset="0"/>
              </a:rPr>
              <a:t>novel</a:t>
            </a:r>
            <a:endParaRPr lang="it-IT" altLang="en-US">
              <a:latin typeface="Kristen ITC" panose="0305050204020203020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it-IT" altLang="en-US"/>
              <a:t>In my opinion the novel is a perfect example of the society at the time, besides she talks about real facts that still exist today as “love”. I think Ethan does not want to leave his wife because he can not manage alone. He has always lived with a female figure at his side and at his age it is difficult to live in solitude, especially in an era like the 800</a:t>
            </a:r>
            <a:endParaRPr lang="it-IT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it-IT" altLang="en-US">
                <a:latin typeface="Kristen ITC" panose="03050502040202030202" charset="0"/>
              </a:rPr>
              <a:t>who is the victim of love ?</a:t>
            </a:r>
            <a:endParaRPr lang="it-IT" altLang="en-US">
              <a:latin typeface="Kristen ITC" panose="0305050204020203020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it-IT" altLang="en-US"/>
              <a:t>In my opinion the victim of love is Zena because she is not a indipendent and determined woman but she rely from Ethan. She is rappresented as the bad character who actually turns out to be the victim of a relationship without love.</a:t>
            </a:r>
            <a:endParaRPr lang="it-IT" altLang="en-US"/>
          </a:p>
          <a:p>
            <a:pPr marL="0" indent="0">
              <a:buNone/>
            </a:pPr>
            <a:endParaRPr lang="it-IT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it-IT" altLang="en-US">
                <a:latin typeface="Kristen ITC" panose="03050502040202030202" charset="0"/>
              </a:rPr>
              <a:t>Who is Edith Wharton?</a:t>
            </a:r>
            <a:endParaRPr lang="it-IT" altLang="en-US">
              <a:latin typeface="Kristen ITC" panose="0305050204020203020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560" y="1226820"/>
            <a:ext cx="5384800" cy="4953000"/>
          </a:xfrm>
        </p:spPr>
        <p:txBody>
          <a:bodyPr/>
          <a:p>
            <a:pPr>
              <a:buFont typeface="Wingdings" panose="05000000000000000000" charset="0"/>
              <a:buChar char="Ø"/>
            </a:pPr>
            <a:r>
              <a:rPr lang="it-IT" altLang="en-US" sz="2000"/>
              <a:t>Edith Wharton was a writer and poetess of United State. </a:t>
            </a:r>
            <a:endParaRPr lang="it-IT" altLang="en-US" sz="2000"/>
          </a:p>
          <a:p>
            <a:pPr>
              <a:buFont typeface="Wingdings" panose="05000000000000000000" charset="0"/>
              <a:buChar char="Ø"/>
            </a:pPr>
            <a:r>
              <a:rPr lang="it-IT" altLang="en-US" sz="2000">
                <a:sym typeface="+mn-ea"/>
              </a:rPr>
              <a:t>She was borned on 11 august 1937</a:t>
            </a:r>
            <a:endParaRPr lang="it-IT" altLang="en-US" sz="2000"/>
          </a:p>
          <a:p>
            <a:pPr>
              <a:buFont typeface="Wingdings" panose="05000000000000000000" charset="0"/>
              <a:buChar char="Ø"/>
            </a:pPr>
            <a:r>
              <a:rPr lang="it-IT" altLang="en-US" sz="2000"/>
              <a:t>She belongs to a rich family and she was born in New York.</a:t>
            </a:r>
            <a:endParaRPr lang="it-IT" altLang="en-US" sz="2000"/>
          </a:p>
          <a:p>
            <a:pPr>
              <a:buFont typeface="Wingdings" panose="05000000000000000000" charset="0"/>
              <a:buChar char="Ø"/>
            </a:pPr>
            <a:r>
              <a:rPr lang="it-IT" altLang="en-US" sz="2000"/>
              <a:t>She married with Edward Wharton and they divorced in 1813 </a:t>
            </a:r>
            <a:endParaRPr lang="it-IT" altLang="en-US" sz="2000"/>
          </a:p>
          <a:p>
            <a:pPr>
              <a:buFont typeface="Wingdings" panose="05000000000000000000" charset="0"/>
              <a:buChar char="Ø"/>
            </a:pPr>
            <a:r>
              <a:rPr lang="it-IT" altLang="en-US" sz="2000"/>
              <a:t>She the first woman to win the Pulitzer Prize for Literature in 1921</a:t>
            </a:r>
            <a:endParaRPr lang="it-IT" altLang="en-US" sz="2000"/>
          </a:p>
          <a:p>
            <a:pPr>
              <a:buFont typeface="Wingdings" panose="05000000000000000000" charset="0"/>
              <a:buChar char="Ø"/>
            </a:pPr>
            <a:r>
              <a:rPr lang="it-IT" altLang="en-US" sz="2000"/>
              <a:t>In 1911 he published "Ethan Frome", according to many his best work, short and compelling and halfway between a long story and a short novel. </a:t>
            </a:r>
            <a:endParaRPr lang="it-IT" altLang="en-US" sz="2000"/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871335" y="1580515"/>
            <a:ext cx="3590925" cy="47402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it-IT" altLang="en-US">
                <a:latin typeface="Kristen ITC" panose="03050502040202030202" charset="0"/>
              </a:rPr>
              <a:t>What was the environment?</a:t>
            </a:r>
            <a:endParaRPr lang="it-IT" altLang="en-US">
              <a:latin typeface="Kristen ITC" panose="0305050204020203020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76755"/>
            <a:ext cx="6543675" cy="4150995"/>
          </a:xfrm>
        </p:spPr>
        <p:txBody>
          <a:bodyPr/>
          <a:p>
            <a:pPr marL="457200" indent="-457200"/>
            <a:r>
              <a:rPr lang="it-IT" altLang="en-US" sz="2400"/>
              <a:t>late 19th century</a:t>
            </a:r>
            <a:endParaRPr lang="it-IT" altLang="en-US" sz="2400"/>
          </a:p>
          <a:p>
            <a:pPr marL="457200" indent="-457200"/>
            <a:r>
              <a:rPr lang="it-IT" altLang="en-US" sz="2400"/>
              <a:t>in this period there were a lot of European people migrated</a:t>
            </a:r>
            <a:endParaRPr lang="it-IT" altLang="en-US" sz="2400"/>
          </a:p>
          <a:p>
            <a:pPr marL="457200" indent="-457200"/>
            <a:r>
              <a:rPr lang="it-IT" altLang="en-US" sz="2400"/>
              <a:t>an era of poverty and unevenness</a:t>
            </a:r>
            <a:endParaRPr lang="it-IT" altLang="en-US" sz="2400"/>
          </a:p>
          <a:p>
            <a:pPr marL="457200" indent="-457200"/>
            <a:r>
              <a:rPr lang="it-IT" altLang="en-US" sz="2400"/>
              <a:t>social closure</a:t>
            </a:r>
            <a:endParaRPr lang="it-IT" altLang="en-US" sz="2400"/>
          </a:p>
          <a:p>
            <a:pPr marL="457200" indent="-457200"/>
            <a:r>
              <a:rPr lang="it-IT" altLang="en-US" sz="2400"/>
              <a:t>puritan family</a:t>
            </a:r>
            <a:endParaRPr lang="it-IT" alt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35" y="205740"/>
            <a:ext cx="9610725" cy="1062355"/>
          </a:xfrm>
        </p:spPr>
        <p:txBody>
          <a:bodyPr/>
          <a:p>
            <a:br>
              <a:rPr lang="en-US"/>
            </a:br>
            <a:r>
              <a:rPr lang="it-IT" altLang="en-US">
                <a:latin typeface="Kristen ITC" panose="03050502040202030202" charset="0"/>
              </a:rPr>
              <a:t>H</a:t>
            </a:r>
            <a:r>
              <a:rPr lang="en-US">
                <a:latin typeface="Kristen ITC" panose="03050502040202030202" charset="0"/>
              </a:rPr>
              <a:t>ow did </a:t>
            </a:r>
            <a:r>
              <a:rPr lang="it-IT" altLang="en-US">
                <a:latin typeface="Kristen ITC" panose="03050502040202030202" charset="0"/>
              </a:rPr>
              <a:t>she </a:t>
            </a:r>
            <a:r>
              <a:rPr lang="en-US">
                <a:latin typeface="Kristen ITC" panose="03050502040202030202" charset="0"/>
              </a:rPr>
              <a:t>influence the issues you face in the novel?</a:t>
            </a:r>
            <a:endParaRPr lang="en-US">
              <a:latin typeface="Kristen ITC" panose="0305050204020203020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35" y="1497965"/>
            <a:ext cx="11470005" cy="5137150"/>
          </a:xfrm>
        </p:spPr>
        <p:txBody>
          <a:bodyPr/>
          <a:p>
            <a:pPr marL="0" indent="0">
              <a:buNone/>
            </a:pPr>
            <a:endParaRPr lang="it-IT" altLang="en-US" sz="2400"/>
          </a:p>
          <a:p>
            <a:r>
              <a:rPr lang="it-IT" altLang="en-US" sz="2400"/>
              <a:t>Edhit Wharton was a Puritan, for this way he influenced the novel. Indeed in the novel you can find many characterists of Puritan's thought.</a:t>
            </a:r>
            <a:endParaRPr lang="it-IT" altLang="en-US" sz="2400"/>
          </a:p>
          <a:p>
            <a:endParaRPr lang="it-IT" altLang="en-US" sz="2400"/>
          </a:p>
          <a:p>
            <a:r>
              <a:rPr lang="it-IT" altLang="en-US" sz="2400"/>
              <a:t>In that time the people had a lot of prejudices : when two people married, they usually remain together for all life and the divorce was not frowned upon.</a:t>
            </a:r>
            <a:endParaRPr lang="it-IT" altLang="en-US" sz="2400"/>
          </a:p>
          <a:p>
            <a:endParaRPr lang="it-IT" altLang="en-US" sz="2400"/>
          </a:p>
          <a:p>
            <a:r>
              <a:rPr lang="it-IT" altLang="en-US" sz="2400"/>
              <a:t>The society and morality were an obstacles to the satisfaction of desires.</a:t>
            </a:r>
            <a:endParaRPr lang="it-IT" altLang="en-US" sz="2400"/>
          </a:p>
          <a:p>
            <a:endParaRPr lang="it-IT" altLang="en-US" sz="2400"/>
          </a:p>
          <a:p>
            <a:r>
              <a:rPr lang="it-IT" altLang="en-US" sz="2400"/>
              <a:t>She describes the element of society with disgust and she uses an irony.</a:t>
            </a:r>
            <a:endParaRPr lang="it-IT" altLang="en-US" sz="2400"/>
          </a:p>
          <a:p>
            <a:pPr marL="0" indent="0">
              <a:buNone/>
            </a:pPr>
            <a:endParaRPr lang="it-IT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it-IT" altLang="en-US">
                <a:latin typeface="Kristen ITC" panose="03050502040202030202" charset="0"/>
              </a:rPr>
              <a:t>Examples</a:t>
            </a:r>
            <a:endParaRPr lang="it-IT" altLang="en-US">
              <a:latin typeface="Kristen ITC" panose="0305050204020203020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457200" indent="-457200"/>
            <a:r>
              <a:rPr lang="it-IT" altLang="en-US"/>
              <a:t>Although Ethan is attract to Mattie, she stays with his wife Zena</a:t>
            </a:r>
            <a:endParaRPr lang="it-IT" altLang="en-US"/>
          </a:p>
          <a:p>
            <a:pPr marL="457200" indent="-457200"/>
            <a:r>
              <a:rPr lang="it-IT" altLang="en-US"/>
              <a:t>So Ethan couldn't reach his object of desire and Zena lives unhappy</a:t>
            </a:r>
            <a:endParaRPr lang="it-IT" altLang="en-US"/>
          </a:p>
          <a:p>
            <a:pPr marL="457200" indent="-457200"/>
            <a:r>
              <a:rPr lang="it-IT" altLang="en-US"/>
              <a:t>The atmosfere is dark and cold and this rappresent the society at that time</a:t>
            </a:r>
            <a:endParaRPr lang="it-IT" altLang="en-US"/>
          </a:p>
          <a:p>
            <a:pPr marL="457200" indent="-457200"/>
            <a:r>
              <a:rPr lang="it-IT" altLang="en-US"/>
              <a:t>She talk about the divorce which is not accepted at that time</a:t>
            </a:r>
            <a:endParaRPr lang="it-IT" altLang="en-US"/>
          </a:p>
          <a:p>
            <a:pPr marL="457200" indent="-457200"/>
            <a:endParaRPr lang="it-IT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" y="454660"/>
            <a:ext cx="10972800" cy="582613"/>
          </a:xfrm>
        </p:spPr>
        <p:txBody>
          <a:bodyPr/>
          <a:p>
            <a:r>
              <a:rPr lang="it-IT" altLang="en-US">
                <a:latin typeface="Kristen ITC" panose="03050502040202030202" charset="0"/>
              </a:rPr>
              <a:t>Why did she use many details and description in the novel ?</a:t>
            </a:r>
            <a:endParaRPr lang="it-IT" altLang="en-US">
              <a:latin typeface="Kristen ITC" panose="0305050204020203020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6270"/>
            <a:ext cx="10972800" cy="4953000"/>
          </a:xfrm>
        </p:spPr>
        <p:txBody>
          <a:bodyPr/>
          <a:p>
            <a:r>
              <a:rPr lang="it-IT" altLang="en-US"/>
              <a:t>First person :”I Had the story, bit by bit, from various people, and, as generally happens in such cases, each time it was a different story.”</a:t>
            </a:r>
            <a:endParaRPr lang="it-IT" altLang="en-US"/>
          </a:p>
          <a:p>
            <a:endParaRPr lang="it-IT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it-IT" altLang="en-US">
                <a:latin typeface="Kristen ITC" panose="03050502040202030202" charset="0"/>
              </a:rPr>
              <a:t>Narrator: characteristics and functions</a:t>
            </a:r>
            <a:endParaRPr lang="it-IT" altLang="en-US">
              <a:latin typeface="Kristen ITC" panose="0305050204020203020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it-IT" altLang="en-US"/>
          </a:p>
          <a:p>
            <a:r>
              <a:rPr lang="it-IT" altLang="en-US"/>
              <a:t>In the prologue and epilogue she uses the first person, the narrator is an anonymous visitor to Starkfield and he is omniscent</a:t>
            </a:r>
            <a:endParaRPr lang="it-IT" altLang="en-US"/>
          </a:p>
          <a:p>
            <a:endParaRPr lang="it-IT" altLang="en-US"/>
          </a:p>
          <a:p>
            <a:endParaRPr lang="it-IT" altLang="en-US"/>
          </a:p>
          <a:p>
            <a:r>
              <a:rPr lang="it-IT" altLang="en-US"/>
              <a:t>In the Chapter she uses the third person and sometimes there are Ethan's points of view</a:t>
            </a:r>
            <a:endParaRPr lang="it-IT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it-IT" altLang="en-US">
                <a:latin typeface="Kristen ITC" panose="03050502040202030202" charset="0"/>
              </a:rPr>
              <a:t>E</a:t>
            </a:r>
            <a:r>
              <a:rPr lang="en-US">
                <a:latin typeface="Kristen ITC" panose="03050502040202030202" charset="0"/>
              </a:rPr>
              <a:t>xamples of narrator descriptions</a:t>
            </a:r>
            <a:endParaRPr lang="en-US">
              <a:latin typeface="Kristen ITC" panose="0305050204020203020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it-IT" altLang="en-US"/>
              <a:t>first person:”I Had the story, bit by bit, from various people, and, as generally happens in such cases, each time it was a different story.”</a:t>
            </a:r>
            <a:endParaRPr lang="it-IT" altLang="en-US"/>
          </a:p>
          <a:p>
            <a:endParaRPr lang="it-IT" altLang="en-US"/>
          </a:p>
          <a:p>
            <a:r>
              <a:rPr lang="it-IT" altLang="en-US"/>
              <a:t>third person:” Ethan made a pretext of getting up to replenish the stove, and when he returned to his seat he pushed it sideways that he might get a view of her profile and of the lamplight falling on her hands.”</a:t>
            </a:r>
            <a:endParaRPr lang="it-IT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/>
            </a:br>
            <a:r>
              <a:rPr lang="it-IT" altLang="en-US">
                <a:latin typeface="Kristen ITC" panose="03050502040202030202" charset="0"/>
              </a:rPr>
              <a:t>H</a:t>
            </a:r>
            <a:r>
              <a:rPr lang="en-US">
                <a:latin typeface="Kristen ITC" panose="03050502040202030202" charset="0"/>
              </a:rPr>
              <a:t>ow is love treated and why?</a:t>
            </a:r>
            <a:endParaRPr lang="en-US">
              <a:latin typeface="Kristen ITC" panose="0305050204020203020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it-IT" altLang="en-US"/>
              <a:t>a love is not expressed because of the rules and morality of the society</a:t>
            </a:r>
            <a:endParaRPr lang="it-IT" altLang="en-US"/>
          </a:p>
          <a:p>
            <a:endParaRPr lang="it-IT" altLang="en-US"/>
          </a:p>
          <a:p>
            <a:r>
              <a:rPr lang="it-IT" altLang="en-US"/>
              <a:t>object of desire</a:t>
            </a:r>
            <a:endParaRPr lang="it-IT" altLang="en-US"/>
          </a:p>
          <a:p>
            <a:endParaRPr lang="it-IT" altLang="en-US"/>
          </a:p>
          <a:p>
            <a:r>
              <a:rPr lang="it-IT" altLang="en-US"/>
              <a:t>a sort of combined marriage</a:t>
            </a:r>
            <a:endParaRPr lang="it-IT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3120</Words>
  <Application>WPS Presentation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Kristen ITC</vt:lpstr>
      <vt:lpstr>Wingdings</vt:lpstr>
      <vt:lpstr>Microsoft YaHei</vt:lpstr>
      <vt:lpstr>Calibri</vt:lpstr>
      <vt:lpstr>Gear Drives</vt:lpstr>
      <vt:lpstr> Edith Wharton and Ethan Frome                             ALESSIA SCAREL        5N LSU                              </vt:lpstr>
      <vt:lpstr>Who is Edith Wharton?</vt:lpstr>
      <vt:lpstr>What was the environment?</vt:lpstr>
      <vt:lpstr> How did she influence the issues you face in the novel?</vt:lpstr>
      <vt:lpstr>Examples</vt:lpstr>
      <vt:lpstr>Why did she use many details and description in the novel ?</vt:lpstr>
      <vt:lpstr>Narrator: characteristics and functions</vt:lpstr>
      <vt:lpstr>Examples of narrator descriptions</vt:lpstr>
      <vt:lpstr> How is love treated and why?</vt:lpstr>
      <vt:lpstr> what attract me about the characters</vt:lpstr>
      <vt:lpstr>who is the victim of love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L'APPARATO ESCRETORE</dc:title>
  <dc:creator>aless</dc:creator>
  <cp:lastModifiedBy>aless</cp:lastModifiedBy>
  <cp:revision>10</cp:revision>
  <dcterms:created xsi:type="dcterms:W3CDTF">2018-05-02T14:58:00Z</dcterms:created>
  <dcterms:modified xsi:type="dcterms:W3CDTF">2018-11-23T15:57:20Z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1033-10.2.0.5804</vt:lpwstr>
  </property>
</Properties>
</file>