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BD09EDFF-C3CE-4852-8FD1-F452921E0453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16F1E-B9A9-48E1-B978-5DF0AE7BBC80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72000"/>
            <a:grayscl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12/18/2018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‹N›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87824" y="1916832"/>
            <a:ext cx="4032448" cy="720080"/>
          </a:xfrm>
          <a:ln>
            <a:solidFill>
              <a:schemeClr val="tx1"/>
            </a:solidFill>
            <a:prstDash val="dashDot"/>
          </a:ln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latin typeface="English157 BT" pitchFamily="66" charset="0"/>
              </a:rPr>
              <a:t>Ethan </a:t>
            </a:r>
            <a:r>
              <a:rPr lang="it-IT" b="1" dirty="0" err="1" smtClean="0">
                <a:latin typeface="English157 BT" pitchFamily="66" charset="0"/>
              </a:rPr>
              <a:t>Frome</a:t>
            </a:r>
            <a:endParaRPr lang="it-IT" b="1" dirty="0">
              <a:latin typeface="English157 BT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71392" y="2852936"/>
            <a:ext cx="2628800" cy="792088"/>
          </a:xfrm>
        </p:spPr>
        <p:txBody>
          <a:bodyPr/>
          <a:lstStyle/>
          <a:p>
            <a:r>
              <a:rPr lang="it-IT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Edith </a:t>
            </a:r>
            <a:r>
              <a:rPr lang="it-IT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Wharton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628800"/>
            <a:ext cx="4104456" cy="28803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About</a:t>
            </a:r>
            <a:r>
              <a:rPr lang="it-IT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Edith </a:t>
            </a:r>
            <a:r>
              <a:rPr lang="it-IT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Wharton</a:t>
            </a:r>
            <a:r>
              <a:rPr lang="it-IT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</a:t>
            </a:r>
            <a:endParaRPr lang="it-IT" b="1" i="1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132856"/>
            <a:ext cx="4752528" cy="4320480"/>
          </a:xfrm>
          <a:solidFill>
            <a:schemeClr val="bg2">
              <a:lumMod val="75000"/>
              <a:alpha val="58000"/>
            </a:schemeClr>
          </a:solidFill>
          <a:ln w="9525">
            <a:solidFill>
              <a:schemeClr val="tx1"/>
            </a:solidFill>
            <a:prstDash val="solid"/>
          </a:ln>
        </p:spPr>
        <p:txBody>
          <a:bodyPr>
            <a:normAutofit lnSpcReduction="10000"/>
          </a:bodyPr>
          <a:lstStyle/>
          <a:p>
            <a:pPr>
              <a:buFont typeface="Centaur" pitchFamily="18" charset="0"/>
              <a:buChar char="∞"/>
            </a:pPr>
            <a:endParaRPr lang="en-GB" sz="18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Clr>
                <a:schemeClr val="tx1"/>
              </a:buClr>
              <a:buFont typeface="Centaur" pitchFamily="18" charset="0"/>
              <a:buChar char="∞"/>
            </a:pPr>
            <a:r>
              <a:rPr lang="en-GB" sz="18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1800" b="1" i="1" dirty="0" smtClean="0">
                <a:latin typeface="Calibri" pitchFamily="34" charset="0"/>
                <a:cs typeface="Calibri" pitchFamily="34" charset="0"/>
              </a:rPr>
              <a:t>Edith </a:t>
            </a:r>
            <a:r>
              <a:rPr lang="en-GB" sz="1800" b="1" i="1" dirty="0" err="1" smtClean="0">
                <a:latin typeface="Calibri" pitchFamily="34" charset="0"/>
                <a:cs typeface="Calibri" pitchFamily="34" charset="0"/>
              </a:rPr>
              <a:t>Newbold</a:t>
            </a:r>
            <a:r>
              <a:rPr lang="en-GB" sz="1800" b="1" i="1" dirty="0" smtClean="0">
                <a:latin typeface="Calibri" pitchFamily="34" charset="0"/>
                <a:cs typeface="Calibri" pitchFamily="34" charset="0"/>
              </a:rPr>
              <a:t> Jones</a:t>
            </a:r>
          </a:p>
          <a:p>
            <a:pPr>
              <a:buClr>
                <a:schemeClr val="tx1"/>
              </a:buClr>
              <a:buFont typeface="Centaur" pitchFamily="18" charset="0"/>
              <a:buChar char="∞"/>
            </a:pPr>
            <a:r>
              <a:rPr lang="en-GB" sz="1800" dirty="0" smtClean="0">
                <a:latin typeface="Calibri" pitchFamily="34" charset="0"/>
                <a:cs typeface="Calibri" pitchFamily="34" charset="0"/>
              </a:rPr>
              <a:t>1862 - 1937 </a:t>
            </a:r>
          </a:p>
          <a:p>
            <a:pPr>
              <a:buClr>
                <a:schemeClr val="tx1"/>
              </a:buClr>
              <a:buFont typeface="Centaur" pitchFamily="18" charset="0"/>
              <a:buChar char="∞"/>
            </a:pPr>
            <a:r>
              <a:rPr lang="en-GB" sz="1800" dirty="0" smtClean="0">
                <a:latin typeface="Calibri" pitchFamily="34" charset="0"/>
                <a:cs typeface="Calibri" pitchFamily="34" charset="0"/>
              </a:rPr>
              <a:t> Best </a:t>
            </a:r>
            <a:r>
              <a:rPr lang="en-GB" sz="1800" dirty="0" err="1" smtClean="0">
                <a:latin typeface="Calibri" pitchFamily="34" charset="0"/>
                <a:cs typeface="Calibri" pitchFamily="34" charset="0"/>
              </a:rPr>
              <a:t>american</a:t>
            </a:r>
            <a:r>
              <a:rPr lang="en-GB" sz="1800" dirty="0" smtClean="0">
                <a:latin typeface="Calibri" pitchFamily="34" charset="0"/>
                <a:cs typeface="Calibri" pitchFamily="34" charset="0"/>
              </a:rPr>
              <a:t> author in writing novels about the upper-class society</a:t>
            </a:r>
          </a:p>
          <a:p>
            <a:pPr>
              <a:buClr>
                <a:schemeClr val="tx1"/>
              </a:buClr>
              <a:buFont typeface="Centaur" pitchFamily="18" charset="0"/>
              <a:buChar char="∞"/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 A naturally gifted </a:t>
            </a:r>
            <a:r>
              <a:rPr lang="en-US" sz="1800" b="1" i="1" dirty="0" smtClean="0">
                <a:latin typeface="Calibri" pitchFamily="34" charset="0"/>
                <a:cs typeface="Calibri" pitchFamily="34" charset="0"/>
              </a:rPr>
              <a:t>storyteller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, she wrote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en-US" sz="1800" b="1" i="1" dirty="0" smtClean="0">
                <a:latin typeface="Calibri" pitchFamily="34" charset="0"/>
                <a:cs typeface="Calibri" pitchFamily="34" charset="0"/>
              </a:rPr>
              <a:t>novels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sz="1800" b="1" i="1" dirty="0" smtClean="0">
                <a:latin typeface="Calibri" pitchFamily="34" charset="0"/>
                <a:cs typeface="Calibri" pitchFamily="34" charset="0"/>
              </a:rPr>
              <a:t>short fictions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  notable for their vividness, satire, irony, and wit</a:t>
            </a:r>
            <a:endParaRPr lang="en-GB" sz="1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tx1"/>
              </a:buClr>
              <a:buFont typeface="Centaur" pitchFamily="18" charset="0"/>
              <a:buChar char="∞"/>
            </a:pPr>
            <a:r>
              <a:rPr lang="en-GB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Edith married Edward Wharton, an older man whom the Jones family found to be of suitably lofty social rank. She divorced him in 1913, although she never renounced his family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name</a:t>
            </a:r>
          </a:p>
          <a:p>
            <a:pPr>
              <a:buClr>
                <a:schemeClr val="tx1"/>
              </a:buClr>
              <a:buFont typeface="Centaur" pitchFamily="18" charset="0"/>
              <a:buChar char="∞"/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First woman who won Pulitzer price for Literature</a:t>
            </a:r>
            <a:endParaRPr lang="it-IT" sz="18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424936" cy="1143000"/>
          </a:xfrm>
        </p:spPr>
        <p:txBody>
          <a:bodyPr>
            <a:noAutofit/>
          </a:bodyPr>
          <a:lstStyle/>
          <a:p>
            <a:r>
              <a:rPr lang="it-IT" sz="3500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How</a:t>
            </a:r>
            <a:r>
              <a:rPr lang="it-IT" sz="3500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</a:t>
            </a:r>
            <a:r>
              <a:rPr lang="it-IT" sz="3500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enviroment</a:t>
            </a:r>
            <a:r>
              <a:rPr lang="it-IT" sz="3500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</a:t>
            </a:r>
            <a:r>
              <a:rPr lang="it-IT" sz="3500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influenced</a:t>
            </a:r>
            <a:r>
              <a:rPr lang="it-IT" sz="3500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the </a:t>
            </a:r>
            <a:r>
              <a:rPr lang="it-IT" sz="3500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novellist</a:t>
            </a:r>
            <a:endParaRPr lang="it-IT" sz="3500" b="1" i="1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it-IT" sz="2400" i="1" dirty="0" err="1" smtClean="0">
                <a:latin typeface="Calibri" pitchFamily="34" charset="0"/>
                <a:cs typeface="Calibri" pitchFamily="34" charset="0"/>
              </a:rPr>
              <a:t>Puritan</a:t>
            </a: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 society</a:t>
            </a:r>
          </a:p>
          <a:p>
            <a:pPr>
              <a:buClr>
                <a:schemeClr val="tx1"/>
              </a:buClr>
              <a:buNone/>
            </a:pP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“pure” =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without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sin,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puritan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values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are: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following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Bible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being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modest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not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showing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off,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having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a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moderal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dressing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style. The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heart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puritan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culture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family (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which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a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traditional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family),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where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the man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considered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the head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sz="1800" dirty="0" err="1" smtClean="0">
                <a:latin typeface="Calibri" pitchFamily="34" charset="0"/>
                <a:cs typeface="Calibri" pitchFamily="34" charset="0"/>
              </a:rPr>
              <a:t>household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. </a:t>
            </a:r>
            <a:endParaRPr lang="it-IT" sz="2400" i="1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tx1"/>
              </a:buClr>
            </a:pPr>
            <a:r>
              <a:rPr lang="it-IT" sz="2400" i="1" dirty="0" err="1" smtClean="0">
                <a:latin typeface="Calibri" pitchFamily="34" charset="0"/>
                <a:cs typeface="Calibri" pitchFamily="34" charset="0"/>
              </a:rPr>
              <a:t>Her</a:t>
            </a: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i="1" dirty="0" err="1" smtClean="0">
                <a:latin typeface="Calibri" pitchFamily="34" charset="0"/>
                <a:cs typeface="Calibri" pitchFamily="34" charset="0"/>
              </a:rPr>
              <a:t>marriage</a:t>
            </a: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Clr>
                <a:schemeClr val="tx1"/>
              </a:buClr>
              <a:buNone/>
            </a:pP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her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falied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marriage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influenced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her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writings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her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vision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relationships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that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are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not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long-lasting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 </a:t>
            </a:r>
          </a:p>
          <a:p>
            <a:pPr>
              <a:buClr>
                <a:schemeClr val="tx1"/>
              </a:buClr>
            </a:pP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it-IT" sz="2400" i="1" dirty="0" err="1" smtClean="0">
                <a:latin typeface="Calibri" pitchFamily="34" charset="0"/>
                <a:cs typeface="Calibri" pitchFamily="34" charset="0"/>
              </a:rPr>
              <a:t>relationship</a:t>
            </a: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i="1" dirty="0" err="1" smtClean="0">
                <a:latin typeface="Calibri" pitchFamily="34" charset="0"/>
                <a:cs typeface="Calibri" pitchFamily="34" charset="0"/>
              </a:rPr>
              <a:t>with</a:t>
            </a: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i="1" dirty="0" err="1" smtClean="0">
                <a:latin typeface="Calibri" pitchFamily="34" charset="0"/>
                <a:cs typeface="Calibri" pitchFamily="34" charset="0"/>
              </a:rPr>
              <a:t>her</a:t>
            </a: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i="1" dirty="0" err="1" smtClean="0">
                <a:latin typeface="Calibri" pitchFamily="34" charset="0"/>
                <a:cs typeface="Calibri" pitchFamily="34" charset="0"/>
              </a:rPr>
              <a:t>mother</a:t>
            </a: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Clr>
                <a:schemeClr val="tx1"/>
              </a:buClr>
              <a:buNone/>
            </a:pPr>
            <a:r>
              <a:rPr lang="it-IT" sz="2400" i="1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it-IT" sz="2000" i="1" dirty="0" err="1" smtClean="0">
                <a:latin typeface="Calibri" pitchFamily="34" charset="0"/>
                <a:cs typeface="Calibri" pitchFamily="34" charset="0"/>
              </a:rPr>
              <a:t>she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i="1" dirty="0" err="1" smtClean="0">
                <a:latin typeface="Calibri" pitchFamily="34" charset="0"/>
                <a:cs typeface="Calibri" pitchFamily="34" charset="0"/>
              </a:rPr>
              <a:t>has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i="1" dirty="0" err="1" smtClean="0">
                <a:latin typeface="Calibri" pitchFamily="34" charset="0"/>
                <a:cs typeface="Calibri" pitchFamily="34" charset="0"/>
              </a:rPr>
              <a:t>always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i="1" dirty="0" err="1" smtClean="0">
                <a:latin typeface="Calibri" pitchFamily="34" charset="0"/>
                <a:cs typeface="Calibri" pitchFamily="34" charset="0"/>
              </a:rPr>
              <a:t>criticized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i="1" dirty="0" err="1" smtClean="0">
                <a:latin typeface="Calibri" pitchFamily="34" charset="0"/>
                <a:cs typeface="Calibri" pitchFamily="34" charset="0"/>
              </a:rPr>
              <a:t>her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i="1" dirty="0" err="1" smtClean="0">
                <a:latin typeface="Calibri" pitchFamily="34" charset="0"/>
                <a:cs typeface="Calibri" pitchFamily="34" charset="0"/>
              </a:rPr>
              <a:t>works</a:t>
            </a:r>
            <a:endParaRPr lang="it-IT" sz="2000" i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1763688" y="21328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1763688" y="3789040"/>
            <a:ext cx="224408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1835696" y="4941168"/>
            <a:ext cx="224408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Themes</a:t>
            </a:r>
            <a:r>
              <a:rPr lang="it-IT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</a:t>
            </a:r>
            <a:r>
              <a:rPr lang="it-IT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of</a:t>
            </a:r>
            <a:r>
              <a:rPr lang="it-IT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the </a:t>
            </a:r>
            <a:r>
              <a:rPr lang="it-IT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novel</a:t>
            </a:r>
            <a:endParaRPr lang="it-IT" b="1" i="1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484784"/>
            <a:ext cx="7498080" cy="5051648"/>
          </a:xfrm>
        </p:spPr>
        <p:txBody>
          <a:bodyPr>
            <a:normAutofit/>
          </a:bodyPr>
          <a:lstStyle/>
          <a:p>
            <a:r>
              <a:rPr lang="it-IT" sz="2600" b="1" i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Sickness</a:t>
            </a:r>
            <a:r>
              <a:rPr lang="it-IT" sz="2600" b="1" i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                                                                                </a:t>
            </a:r>
            <a:r>
              <a:rPr lang="it-IT" sz="26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Ethan spends his whole life in taking care of ill people</a:t>
            </a:r>
          </a:p>
          <a:p>
            <a:r>
              <a:rPr lang="en-US" sz="2600" b="1" i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Criticize puritan society                                                      </a:t>
            </a:r>
            <a:r>
              <a:rPr lang="en-US" sz="26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people want to progress in the social class</a:t>
            </a:r>
            <a:r>
              <a:rPr lang="en-US" sz="22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 </a:t>
            </a:r>
          </a:p>
          <a:p>
            <a:r>
              <a:rPr lang="en-US" sz="26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2600" b="1" i="1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Reputation</a:t>
            </a:r>
            <a:r>
              <a:rPr lang="en-US" sz="26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                                                                               </a:t>
            </a:r>
            <a:r>
              <a:rPr 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it is a value that puritan people cannot renounce and it follows, Ethan </a:t>
            </a:r>
            <a:r>
              <a:rPr lang="en-US" sz="2000" u="sng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tries to change his life only in abstract</a:t>
            </a:r>
            <a:endParaRPr lang="en-US" sz="2000" u="sng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r>
              <a:rPr lang="en-US" sz="2600" b="1" i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Love</a:t>
            </a:r>
            <a:r>
              <a:rPr lang="en-US" sz="26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                                                                                      </a:t>
            </a:r>
            <a:r>
              <a:rPr 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The novelist wants to make the reader understand the real meaning of love, that in the novel is seen like the </a:t>
            </a:r>
            <a:r>
              <a:rPr lang="en-US" sz="2000" u="sng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fear of being alone</a:t>
            </a:r>
          </a:p>
          <a:p>
            <a:r>
              <a:rPr lang="en-US" sz="2600" b="1" i="1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Weakness</a:t>
            </a:r>
            <a:r>
              <a:rPr lang="en-US" sz="26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                                                                                 </a:t>
            </a:r>
            <a:r>
              <a:rPr 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Wingdings" pitchFamily="2" charset="2"/>
              </a:rPr>
              <a:t>of human being </a:t>
            </a:r>
          </a:p>
          <a:p>
            <a:endParaRPr lang="it-IT" u="sng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8208912" cy="1417638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Use of language</a:t>
            </a:r>
            <a:r>
              <a:rPr lang="en-US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/>
            </a:r>
            <a:br>
              <a:rPr lang="en-US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</a:br>
            <a:endParaRPr lang="it-IT" b="1" i="1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447800"/>
            <a:ext cx="6016712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language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very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1" dirty="0" err="1" smtClean="0">
                <a:latin typeface="Calibri" pitchFamily="34" charset="0"/>
                <a:cs typeface="Calibri" pitchFamily="34" charset="0"/>
              </a:rPr>
              <a:t>detailed</a:t>
            </a: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for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giving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realism</a:t>
            </a:r>
            <a:r>
              <a:rPr lang="it-IT" sz="23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to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novel</a:t>
            </a:r>
            <a:endParaRPr lang="it-IT" sz="23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23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for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making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reader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better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understand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Ethan’s </a:t>
            </a:r>
            <a:r>
              <a:rPr lang="it-IT" sz="23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feelings</a:t>
            </a:r>
            <a:r>
              <a:rPr lang="it-IT" sz="23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using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i="1" dirty="0" err="1" smtClean="0">
                <a:latin typeface="Calibri" pitchFamily="34" charset="0"/>
                <a:cs typeface="Calibri" pitchFamily="34" charset="0"/>
              </a:rPr>
              <a:t>metaphors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weather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conditions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) </a:t>
            </a:r>
          </a:p>
          <a:p>
            <a:pPr>
              <a:buFont typeface="Wingdings" pitchFamily="2" charset="2"/>
              <a:buChar char="v"/>
            </a:pPr>
            <a:r>
              <a:rPr lang="it-IT" sz="23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through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descriptions</a:t>
            </a:r>
            <a:r>
              <a:rPr lang="it-IT" sz="23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reader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able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dirty="0" err="1" smtClean="0">
                <a:latin typeface="Calibri" pitchFamily="34" charset="0"/>
                <a:cs typeface="Calibri" pitchFamily="34" charset="0"/>
              </a:rPr>
              <a:t>to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identify</a:t>
            </a:r>
            <a:r>
              <a:rPr lang="it-IT" sz="23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himself</a:t>
            </a:r>
            <a:r>
              <a:rPr lang="it-IT" sz="23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3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with</a:t>
            </a:r>
            <a:r>
              <a:rPr lang="it-IT" sz="23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the </a:t>
            </a:r>
            <a:r>
              <a:rPr lang="it-IT" sz="23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characters</a:t>
            </a:r>
            <a:endParaRPr lang="it-IT" sz="2400" b="1" i="1" dirty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Narrators</a:t>
            </a:r>
            <a:r>
              <a:rPr lang="it-IT" sz="4000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</a:t>
            </a:r>
            <a:r>
              <a:rPr lang="it-IT" sz="4000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features</a:t>
            </a:r>
            <a:endParaRPr lang="it-IT" sz="4000" b="1" i="1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412776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There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are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two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kind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narrators</a:t>
            </a:r>
            <a:endParaRPr lang="it-IT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  First </a:t>
            </a:r>
            <a:r>
              <a:rPr lang="it-IT" sz="2400" b="1" dirty="0" err="1" smtClean="0">
                <a:latin typeface="Calibri" pitchFamily="34" charset="0"/>
                <a:cs typeface="Calibri" pitchFamily="34" charset="0"/>
              </a:rPr>
              <a:t>person</a:t>
            </a: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1" dirty="0" err="1" smtClean="0">
                <a:latin typeface="Calibri" pitchFamily="34" charset="0"/>
                <a:cs typeface="Calibri" pitchFamily="34" charset="0"/>
              </a:rPr>
              <a:t>narrator</a:t>
            </a: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he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present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in the </a:t>
            </a:r>
            <a:r>
              <a:rPr lang="it-IT" sz="20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it-IT" sz="20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rologue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and the </a:t>
            </a:r>
            <a:r>
              <a:rPr lang="it-IT" sz="20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Epilogue</a:t>
            </a:r>
            <a:endParaRPr lang="it-IT" sz="2000" i="1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he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omniscent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His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role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to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introduce the story and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tell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reader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how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organized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the short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novel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(narrative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tecnique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None/>
            </a:pP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it-IT" sz="2400" b="1" dirty="0" err="1" smtClean="0">
                <a:latin typeface="Calibri" pitchFamily="34" charset="0"/>
                <a:cs typeface="Calibri" pitchFamily="34" charset="0"/>
              </a:rPr>
              <a:t>Third</a:t>
            </a: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1" dirty="0" err="1" smtClean="0">
                <a:latin typeface="Calibri" pitchFamily="34" charset="0"/>
                <a:cs typeface="Calibri" pitchFamily="34" charset="0"/>
              </a:rPr>
              <a:t>person</a:t>
            </a: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1" dirty="0" err="1" smtClean="0">
                <a:latin typeface="Calibri" pitchFamily="34" charset="0"/>
                <a:cs typeface="Calibri" pitchFamily="34" charset="0"/>
              </a:rPr>
              <a:t>narrator</a:t>
            </a: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he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present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in the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central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part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novel</a:t>
            </a:r>
            <a:endParaRPr lang="it-IT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he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not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omniscent</a:t>
            </a:r>
            <a:endParaRPr lang="it-IT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He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tells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the story in Ethan’s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point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view</a:t>
            </a:r>
            <a:endParaRPr lang="it-IT" sz="2000" dirty="0" smtClean="0">
              <a:latin typeface="Calibri" pitchFamily="34" charset="0"/>
              <a:cs typeface="Calibri" pitchFamily="34" charset="0"/>
            </a:endParaRPr>
          </a:p>
          <a:p>
            <a:endParaRPr lang="it-IT" sz="20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it-IT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1115616" y="2060848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1187624" y="3933056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Narrative </a:t>
            </a:r>
            <a:r>
              <a:rPr lang="it-IT" sz="3600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tecnique</a:t>
            </a:r>
            <a:endParaRPr lang="it-IT" sz="3600" b="1" i="1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b="1" i="1" dirty="0" err="1" smtClean="0"/>
              <a:t>Prologue</a:t>
            </a:r>
            <a:r>
              <a:rPr lang="it-IT" sz="2800" b="1" i="1" dirty="0" smtClean="0"/>
              <a:t>  and </a:t>
            </a:r>
            <a:r>
              <a:rPr lang="it-IT" sz="2800" b="1" i="1" dirty="0" err="1" smtClean="0"/>
              <a:t>epilogue</a:t>
            </a:r>
            <a:endParaRPr lang="it-IT" sz="2800" b="1" i="1" dirty="0" smtClean="0"/>
          </a:p>
          <a:p>
            <a:pPr>
              <a:buNone/>
            </a:pPr>
            <a:r>
              <a:rPr lang="it-IT" sz="1600" i="1" dirty="0" smtClean="0"/>
              <a:t>FUNCTIONS:</a:t>
            </a:r>
          </a:p>
          <a:p>
            <a:r>
              <a:rPr lang="it-IT" sz="2400" dirty="0" smtClean="0"/>
              <a:t>The </a:t>
            </a:r>
            <a:r>
              <a:rPr lang="it-IT" sz="2400" dirty="0" err="1" smtClean="0"/>
              <a:t>stories</a:t>
            </a:r>
            <a:r>
              <a:rPr lang="it-IT" sz="2400" dirty="0" smtClean="0"/>
              <a:t> can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told</a:t>
            </a:r>
            <a:r>
              <a:rPr lang="it-IT" sz="2400" dirty="0" smtClean="0"/>
              <a:t> in </a:t>
            </a:r>
            <a:r>
              <a:rPr lang="it-IT" sz="2400" dirty="0" err="1" smtClean="0"/>
              <a:t>different</a:t>
            </a:r>
            <a:r>
              <a:rPr lang="it-IT" sz="2400" dirty="0" smtClean="0"/>
              <a:t> </a:t>
            </a:r>
            <a:r>
              <a:rPr lang="it-IT" sz="2400" dirty="0" err="1" smtClean="0"/>
              <a:t>ways</a:t>
            </a: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800" b="1" i="1" dirty="0" smtClean="0"/>
              <a:t>Body </a:t>
            </a:r>
            <a:r>
              <a:rPr lang="it-IT" sz="2800" b="1" i="1" dirty="0" err="1" smtClean="0"/>
              <a:t>of</a:t>
            </a:r>
            <a:r>
              <a:rPr lang="it-IT" sz="2800" b="1" i="1" dirty="0" smtClean="0"/>
              <a:t> the </a:t>
            </a:r>
            <a:r>
              <a:rPr lang="it-IT" sz="2800" b="1" i="1" dirty="0" err="1" smtClean="0"/>
              <a:t>novel</a:t>
            </a:r>
            <a:endParaRPr lang="it-IT" sz="2800" b="1" i="1" dirty="0" smtClean="0"/>
          </a:p>
          <a:p>
            <a:pPr>
              <a:buNone/>
            </a:pPr>
            <a:r>
              <a:rPr lang="it-IT" sz="1600" i="1" dirty="0" smtClean="0"/>
              <a:t>FUNCTIONS:</a:t>
            </a:r>
          </a:p>
          <a:p>
            <a:r>
              <a:rPr lang="it-IT" sz="2400" dirty="0" err="1" smtClean="0"/>
              <a:t>Make</a:t>
            </a:r>
            <a:r>
              <a:rPr lang="it-IT" sz="2400" dirty="0" smtClean="0"/>
              <a:t> the </a:t>
            </a:r>
            <a:r>
              <a:rPr lang="it-IT" sz="2400" dirty="0" err="1" smtClean="0"/>
              <a:t>reader</a:t>
            </a:r>
            <a:r>
              <a:rPr lang="it-IT" sz="2400" dirty="0" smtClean="0"/>
              <a:t> </a:t>
            </a:r>
            <a:r>
              <a:rPr lang="it-IT" sz="2400" dirty="0" err="1" smtClean="0"/>
              <a:t>understand</a:t>
            </a:r>
            <a:r>
              <a:rPr lang="it-IT" sz="2400" dirty="0" smtClean="0"/>
              <a:t> </a:t>
            </a:r>
            <a:r>
              <a:rPr lang="it-IT" sz="2400" dirty="0" err="1" smtClean="0"/>
              <a:t>about</a:t>
            </a:r>
            <a:r>
              <a:rPr lang="it-IT" sz="2400" dirty="0" smtClean="0"/>
              <a:t> Ethan’s </a:t>
            </a:r>
            <a:r>
              <a:rPr lang="it-IT" sz="2400" dirty="0" err="1" smtClean="0"/>
              <a:t>feelings</a:t>
            </a:r>
            <a:r>
              <a:rPr lang="it-IT" sz="2400" dirty="0" smtClean="0"/>
              <a:t>, </a:t>
            </a:r>
            <a:r>
              <a:rPr lang="it-IT" sz="2400" dirty="0" err="1" smtClean="0"/>
              <a:t>who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the </a:t>
            </a:r>
            <a:r>
              <a:rPr lang="it-IT" sz="2400" dirty="0" err="1" smtClean="0"/>
              <a:t>victim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circumstances</a:t>
            </a:r>
            <a:endParaRPr lang="it-IT" sz="2400" dirty="0" smtClean="0"/>
          </a:p>
          <a:p>
            <a:r>
              <a:rPr lang="it-IT" sz="2400" dirty="0" err="1" smtClean="0"/>
              <a:t>Discuss</a:t>
            </a:r>
            <a:r>
              <a:rPr lang="it-IT" sz="2400" dirty="0" smtClean="0"/>
              <a:t> the </a:t>
            </a:r>
            <a:r>
              <a:rPr lang="it-IT" sz="2400" dirty="0" err="1" smtClean="0"/>
              <a:t>Puritanism</a:t>
            </a:r>
            <a:r>
              <a:rPr lang="it-IT" sz="2400" dirty="0" smtClean="0"/>
              <a:t>’s </a:t>
            </a:r>
            <a:r>
              <a:rPr lang="it-IT" sz="2400" dirty="0" err="1" smtClean="0"/>
              <a:t>values</a:t>
            </a:r>
            <a:r>
              <a:rPr lang="it-IT" sz="2400" dirty="0" smtClean="0"/>
              <a:t> (</a:t>
            </a:r>
            <a:r>
              <a:rPr lang="it-IT" sz="2400" dirty="0" err="1" smtClean="0"/>
              <a:t>expressed</a:t>
            </a:r>
            <a:r>
              <a:rPr lang="it-IT" sz="2400" dirty="0" smtClean="0"/>
              <a:t> </a:t>
            </a:r>
            <a:r>
              <a:rPr lang="it-IT" sz="2400" dirty="0" err="1" smtClean="0"/>
              <a:t>through</a:t>
            </a:r>
            <a:r>
              <a:rPr lang="it-IT" sz="2400" dirty="0" smtClean="0"/>
              <a:t> </a:t>
            </a:r>
            <a:r>
              <a:rPr lang="it-IT" sz="2400" dirty="0" err="1" smtClean="0"/>
              <a:t>metaphors</a:t>
            </a:r>
            <a:r>
              <a:rPr lang="it-IT" sz="2400" dirty="0" smtClean="0"/>
              <a:t>)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Theme</a:t>
            </a:r>
            <a:r>
              <a:rPr lang="it-IT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</a:t>
            </a:r>
            <a:r>
              <a:rPr lang="it-IT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of</a:t>
            </a:r>
            <a:r>
              <a:rPr lang="it-IT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Love</a:t>
            </a:r>
            <a:endParaRPr lang="it-IT" b="1" i="1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7704" y="1412776"/>
            <a:ext cx="6408712" cy="576064"/>
          </a:xfrm>
          <a:ln w="6350">
            <a:solidFill>
              <a:schemeClr val="bg2">
                <a:lumMod val="75000"/>
              </a:schemeClr>
            </a:solidFill>
            <a:prstDash val="sysDash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i="1" dirty="0" smtClean="0">
                <a:latin typeface="Calibri" pitchFamily="34" charset="0"/>
                <a:cs typeface="Calibri" pitchFamily="34" charset="0"/>
              </a:rPr>
              <a:t>Love </a:t>
            </a:r>
            <a:r>
              <a:rPr lang="it-IT" sz="2800" i="1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i="1" dirty="0" err="1" smtClean="0">
                <a:latin typeface="Calibri" pitchFamily="34" charset="0"/>
                <a:cs typeface="Calibri" pitchFamily="34" charset="0"/>
              </a:rPr>
              <a:t>confused</a:t>
            </a:r>
            <a:r>
              <a:rPr lang="it-IT" sz="2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i="1" dirty="0" err="1" smtClean="0">
                <a:latin typeface="Calibri" pitchFamily="34" charset="0"/>
                <a:cs typeface="Calibri" pitchFamily="34" charset="0"/>
              </a:rPr>
              <a:t>with</a:t>
            </a:r>
            <a:r>
              <a:rPr lang="it-IT" sz="2800" i="1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sz="2800" i="1" dirty="0" err="1" smtClean="0">
                <a:latin typeface="Calibri" pitchFamily="34" charset="0"/>
                <a:cs typeface="Calibri" pitchFamily="34" charset="0"/>
              </a:rPr>
              <a:t>fear</a:t>
            </a:r>
            <a:r>
              <a:rPr lang="it-IT" sz="2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i="1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i="1" dirty="0" err="1" smtClean="0">
                <a:latin typeface="Calibri" pitchFamily="34" charset="0"/>
                <a:cs typeface="Calibri" pitchFamily="34" charset="0"/>
              </a:rPr>
              <a:t>lonlyness</a:t>
            </a:r>
            <a:r>
              <a:rPr lang="it-IT" sz="2800" i="1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619672" y="2420888"/>
            <a:ext cx="604867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Love </a:t>
            </a:r>
            <a:r>
              <a:rPr lang="it-IT" sz="2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between</a:t>
            </a:r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Mattie</a:t>
            </a:r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and Ethan </a:t>
            </a:r>
            <a:r>
              <a:rPr lang="it-IT" sz="2400" dirty="0" smtClean="0">
                <a:solidFill>
                  <a:schemeClr val="accent1"/>
                </a:solidFill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he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feels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in love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with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her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only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because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her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innocence</a:t>
            </a:r>
            <a:endParaRPr lang="it-IT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She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only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thing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that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keeps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back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him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from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his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cruel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reality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It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an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impossible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love story: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they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will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never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allowed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by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Puritan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values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to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love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each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other</a:t>
            </a:r>
            <a:endParaRPr lang="it-IT" dirty="0" smtClean="0">
              <a:latin typeface="Calibri" pitchFamily="34" charset="0"/>
              <a:cs typeface="Calibri" pitchFamily="34" charset="0"/>
            </a:endParaRPr>
          </a:p>
          <a:p>
            <a:endParaRPr lang="it-IT" dirty="0" smtClean="0"/>
          </a:p>
          <a:p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Love </a:t>
            </a:r>
            <a:r>
              <a:rPr lang="it-IT" sz="2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between</a:t>
            </a:r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Zenobia</a:t>
            </a:r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and Ethan :</a:t>
            </a:r>
            <a:r>
              <a:rPr lang="it-IT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it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isn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’t a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true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love 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fear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lonlyness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marriage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based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on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puritan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values</a:t>
            </a:r>
            <a:endParaRPr lang="it-IT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The </a:t>
            </a:r>
            <a:r>
              <a:rPr lang="it-IT" b="1" i="1" dirty="0" err="1" smtClean="0">
                <a:solidFill>
                  <a:schemeClr val="bg2">
                    <a:lumMod val="75000"/>
                  </a:schemeClr>
                </a:solidFill>
                <a:effectLst/>
              </a:rPr>
              <a:t>victim</a:t>
            </a:r>
            <a:r>
              <a:rPr lang="it-IT" b="1" i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 </a:t>
            </a:r>
            <a:endParaRPr lang="it-IT" b="1" i="1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547664" y="1772816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it-IT" u="sng" dirty="0" err="1" smtClean="0"/>
              <a:t>We</a:t>
            </a:r>
            <a:r>
              <a:rPr lang="it-IT" u="sng" dirty="0" smtClean="0"/>
              <a:t> </a:t>
            </a:r>
            <a:r>
              <a:rPr lang="it-IT" u="sng" dirty="0" err="1" smtClean="0"/>
              <a:t>may</a:t>
            </a:r>
            <a:r>
              <a:rPr lang="it-IT" u="sng" dirty="0" smtClean="0"/>
              <a:t> </a:t>
            </a:r>
            <a:r>
              <a:rPr lang="it-IT" u="sng" dirty="0" err="1" smtClean="0"/>
              <a:t>consider</a:t>
            </a:r>
            <a:r>
              <a:rPr lang="it-IT" u="sng" dirty="0" smtClean="0"/>
              <a:t> Ethan and </a:t>
            </a:r>
            <a:r>
              <a:rPr lang="it-IT" u="sng" dirty="0" err="1" smtClean="0"/>
              <a:t>Zeena</a:t>
            </a:r>
            <a:r>
              <a:rPr lang="it-IT" u="sng" dirty="0" smtClean="0"/>
              <a:t> the </a:t>
            </a:r>
            <a:r>
              <a:rPr lang="it-IT" u="sng" dirty="0" err="1" smtClean="0"/>
              <a:t>victims</a:t>
            </a:r>
            <a:r>
              <a:rPr lang="it-IT" u="sng" dirty="0" smtClean="0"/>
              <a:t> </a:t>
            </a:r>
            <a:r>
              <a:rPr lang="it-IT" u="sng" dirty="0" err="1" smtClean="0"/>
              <a:t>of</a:t>
            </a:r>
            <a:r>
              <a:rPr lang="it-IT" u="sng" dirty="0" smtClean="0"/>
              <a:t> the </a:t>
            </a:r>
            <a:r>
              <a:rPr lang="it-IT" u="sng" dirty="0" err="1" smtClean="0"/>
              <a:t>novel</a:t>
            </a:r>
            <a:endParaRPr lang="it-IT" u="sng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i="1" dirty="0" smtClean="0"/>
              <a:t>Ethan</a:t>
            </a:r>
          </a:p>
          <a:p>
            <a:pPr>
              <a:buNone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He is a weak person. He will never go against social values so he will never realize himself. </a:t>
            </a:r>
            <a:endParaRPr lang="it-IT" b="1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it-IT" sz="2000" b="1" i="1" dirty="0" err="1" smtClean="0">
                <a:latin typeface="Calibri" pitchFamily="34" charset="0"/>
                <a:cs typeface="Calibri" pitchFamily="34" charset="0"/>
              </a:rPr>
              <a:t>Zeena</a:t>
            </a:r>
            <a:r>
              <a:rPr lang="it-IT" sz="2000" b="1" i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We don’t know so much about her. We know she is the wife of Ethan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Frome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and she is a nurse. We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don’t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know about her family: she married Ethan only for not being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alone.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She is a victim,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she feels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lonley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ignored and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the only way she gets reader attention is for his profession.</a:t>
            </a:r>
            <a:endParaRPr lang="it-IT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248</TotalTime>
  <Words>555</Words>
  <Application>Microsoft Office PowerPoint</Application>
  <PresentationFormat>Presentazione su schermo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Solstizio</vt:lpstr>
      <vt:lpstr>Ethan Frome</vt:lpstr>
      <vt:lpstr>About Edith Wharton </vt:lpstr>
      <vt:lpstr>How enviroment influenced the novellist</vt:lpstr>
      <vt:lpstr>Themes of the novel</vt:lpstr>
      <vt:lpstr>Use of language </vt:lpstr>
      <vt:lpstr>Narrators features</vt:lpstr>
      <vt:lpstr>Narrative tecnique</vt:lpstr>
      <vt:lpstr>Theme of Love</vt:lpstr>
      <vt:lpstr>The victim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 Ethan Frome”</dc:title>
  <dc:creator>Oriano</dc:creator>
  <cp:lastModifiedBy>Oriano</cp:lastModifiedBy>
  <cp:revision>34</cp:revision>
  <dcterms:created xsi:type="dcterms:W3CDTF">2018-11-29T16:47:58Z</dcterms:created>
  <dcterms:modified xsi:type="dcterms:W3CDTF">2018-12-18T21:07:35Z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TC100775751040</vt:lpwstr>
  </property>
</Properties>
</file>