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6" r:id="rId5"/>
    <p:sldId id="257" r:id="rId6"/>
    <p:sldId id="259" r:id="rId7"/>
    <p:sldId id="267" r:id="rId8"/>
    <p:sldId id="260" r:id="rId9"/>
    <p:sldId id="261" r:id="rId10"/>
    <p:sldId id="268" r:id="rId11"/>
    <p:sldId id="263" r:id="rId12"/>
    <p:sldId id="264" r:id="rId13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385" y="5234305"/>
            <a:ext cx="2940685" cy="1397000"/>
          </a:xfrm>
        </p:spPr>
        <p:txBody>
          <a:bodyPr/>
          <a:p>
            <a:pPr algn="l"/>
            <a:r>
              <a:rPr lang="it-IT" altLang="en-US" sz="3200"/>
              <a:t>Giulia Ustulin</a:t>
            </a:r>
            <a:br>
              <a:rPr lang="it-IT" altLang="en-US" sz="3200"/>
            </a:br>
            <a:r>
              <a:rPr lang="it-IT" altLang="en-US" sz="3200"/>
              <a:t>5 N LSU</a:t>
            </a:r>
            <a:endParaRPr lang="it-IT" altLang="en-US" sz="3200"/>
          </a:p>
        </p:txBody>
      </p:sp>
      <p:pic>
        <p:nvPicPr>
          <p:cNvPr id="6" name="Content Placeholder 5" descr="imm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34285" y="311150"/>
            <a:ext cx="8356600" cy="4399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t-IT" altLang="en-US"/>
              <a:t>Industrial Revolution</a:t>
            </a:r>
            <a:endParaRPr lang="it-IT" altLang="en-US"/>
          </a:p>
        </p:txBody>
      </p:sp>
      <p:pic>
        <p:nvPicPr>
          <p:cNvPr id="4" name="Content Placeholder 3" descr="imm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11120" y="1600200"/>
            <a:ext cx="7446645" cy="48367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t-IT" altLang="en-US"/>
              <a:t>Rosso Malpelo</a:t>
            </a:r>
            <a:endParaRPr lang="it-IT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84500" y="1474470"/>
            <a:ext cx="6120130" cy="48571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ubtitle 5"/>
          <p:cNvSpPr>
            <a:spLocks noChangeArrowheads="1"/>
          </p:cNvSpPr>
          <p:nvPr>
            <p:ph type="subTitle" idx="1"/>
          </p:nvPr>
        </p:nvSpPr>
        <p:spPr>
          <a:xfrm>
            <a:off x="2544445" y="1771650"/>
            <a:ext cx="7393305" cy="4361815"/>
          </a:xfrm>
        </p:spPr>
        <p:txBody>
          <a:bodyPr/>
          <a:p>
            <a:pPr marL="457200" indent="-457200">
              <a:buFont typeface="Wingdings" panose="05000000000000000000" charset="0"/>
              <a:buChar char="§"/>
            </a:pPr>
            <a:r>
              <a:rPr lang="it-IT" altLang="en-US"/>
              <a:t>P</a:t>
            </a:r>
            <a:r>
              <a:rPr lang="en-US"/>
              <a:t>urpose of work</a:t>
            </a:r>
            <a:endParaRPr lang="en-US"/>
          </a:p>
          <a:p>
            <a:pPr marL="457200" indent="-457200">
              <a:buFont typeface="Wingdings" panose="05000000000000000000" charset="0"/>
              <a:buChar char="§"/>
            </a:pPr>
            <a:r>
              <a:rPr lang="it-IT" altLang="en-US"/>
              <a:t>I</a:t>
            </a:r>
            <a:r>
              <a:rPr lang="en-US"/>
              <a:t>ntroduction</a:t>
            </a:r>
            <a:endParaRPr lang="en-US"/>
          </a:p>
          <a:p>
            <a:pPr marL="457200" indent="-457200">
              <a:buFont typeface="Wingdings" panose="05000000000000000000" charset="0"/>
              <a:buChar char="§"/>
            </a:pPr>
            <a:r>
              <a:rPr lang="it-IT" altLang="en-US"/>
              <a:t>H</a:t>
            </a:r>
            <a:r>
              <a:rPr lang="en-US"/>
              <a:t>istory of human rights</a:t>
            </a:r>
            <a:endParaRPr lang="en-US"/>
          </a:p>
          <a:p>
            <a:pPr marL="457200" indent="-457200">
              <a:buFont typeface="Wingdings" panose="05000000000000000000" charset="0"/>
              <a:buChar char="§"/>
            </a:pPr>
            <a:r>
              <a:rPr lang="en-US"/>
              <a:t>Rights in the constitution</a:t>
            </a:r>
            <a:endParaRPr lang="en-US"/>
          </a:p>
        </p:txBody>
      </p:sp>
      <p:sp>
        <p:nvSpPr>
          <p:cNvPr id="7" name="Title 6"/>
          <p:cNvSpPr>
            <a:spLocks noChangeArrowheads="1"/>
          </p:cNvSpPr>
          <p:nvPr>
            <p:ph type="ctrTitle"/>
          </p:nvPr>
        </p:nvSpPr>
        <p:spPr>
          <a:xfrm>
            <a:off x="1007745" y="298450"/>
            <a:ext cx="10363200" cy="1164590"/>
          </a:xfrm>
        </p:spPr>
        <p:txBody>
          <a:bodyPr/>
          <a:p>
            <a:r>
              <a:rPr lang="it-IT" altLang="en-US"/>
              <a:t>T</a:t>
            </a:r>
            <a:r>
              <a:rPr lang="en-US"/>
              <a:t>able of contents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280" y="1390650"/>
            <a:ext cx="10515600" cy="4869180"/>
          </a:xfrm>
        </p:spPr>
        <p:txBody>
          <a:bodyPr/>
          <a:p>
            <a:pPr marL="0" indent="0">
              <a:buNone/>
            </a:pP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3200" u="sng">
                <a:sym typeface="+mn-ea"/>
              </a:rPr>
              <a:t>A right</a:t>
            </a:r>
            <a:r>
              <a:rPr lang="it-IT" altLang="en-US" sz="3200" u="sng">
                <a:sym typeface="+mn-ea"/>
              </a:rPr>
              <a:t>:</a:t>
            </a:r>
            <a:br>
              <a:rPr lang="it-IT" altLang="en-US" sz="3200">
                <a:sym typeface="+mn-ea"/>
              </a:rPr>
            </a:br>
            <a:br>
              <a:rPr lang="it-IT" altLang="en-US" sz="3200">
                <a:sym typeface="+mn-ea"/>
              </a:rPr>
            </a:br>
            <a:r>
              <a:rPr lang="it-IT" altLang="en-US" sz="3200"/>
              <a:t>1. </a:t>
            </a:r>
            <a:r>
              <a:rPr lang="en-US" sz="3200"/>
              <a:t> consists of freedom of some kind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it-IT" altLang="en-US" sz="3200"/>
              <a:t>2. i</a:t>
            </a:r>
            <a:r>
              <a:rPr lang="en-US" sz="3200"/>
              <a:t>t is something that awaits man because he </a:t>
            </a:r>
            <a:r>
              <a:rPr lang="it-IT" altLang="en-US" sz="3200"/>
              <a:t>or she</a:t>
            </a:r>
            <a:r>
              <a:rPr lang="en-US" sz="3200"/>
              <a:t> is a human being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it-IT" altLang="en-US" sz="3200"/>
              <a:t>3.</a:t>
            </a:r>
            <a:r>
              <a:rPr lang="it-IT" sz="3200"/>
              <a:t>is</a:t>
            </a:r>
            <a:r>
              <a:rPr lang="en-US" sz="3200"/>
              <a:t> called human rights because they are universal</a:t>
            </a:r>
            <a:endParaRPr lang="en-US" sz="320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359410"/>
            <a:ext cx="10515600" cy="859790"/>
          </a:xfrm>
        </p:spPr>
        <p:txBody>
          <a:bodyPr/>
          <a:p>
            <a:pPr algn="ctr"/>
            <a:r>
              <a:rPr lang="it-IT" altLang="en-US" sz="3600">
                <a:cs typeface="+mn-lt"/>
              </a:rPr>
              <a:t>IINTRODUCTION</a:t>
            </a:r>
            <a:endParaRPr lang="it-IT" altLang="en-US" sz="3600">
              <a:cs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ubtitle 3"/>
          <p:cNvSpPr>
            <a:spLocks noChangeArrowheads="1"/>
          </p:cNvSpPr>
          <p:nvPr>
            <p:ph type="subTitle" idx="1"/>
          </p:nvPr>
        </p:nvSpPr>
        <p:spPr>
          <a:xfrm>
            <a:off x="867410" y="1592580"/>
            <a:ext cx="10457180" cy="4735830"/>
          </a:xfrm>
        </p:spPr>
        <p:txBody>
          <a:bodyPr/>
          <a:p>
            <a:r>
              <a:rPr lang="en-US"/>
              <a:t>On 10 December 1948 the universal declaration of human rights was signed by the United Nations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itle 4"/>
          <p:cNvSpPr>
            <a:spLocks noChangeArrowheads="1"/>
          </p:cNvSpPr>
          <p:nvPr>
            <p:ph type="ctrTitle"/>
          </p:nvPr>
        </p:nvSpPr>
        <p:spPr>
          <a:xfrm>
            <a:off x="1059180" y="221615"/>
            <a:ext cx="10363200" cy="1062990"/>
          </a:xfrm>
        </p:spPr>
        <p:txBody>
          <a:bodyPr/>
          <a:p>
            <a:r>
              <a:rPr lang="it-IT" altLang="en-US"/>
              <a:t>H</a:t>
            </a:r>
            <a:r>
              <a:rPr lang="en-US"/>
              <a:t>istory of human rights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0320" y="3396615"/>
            <a:ext cx="5098415" cy="28555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3060"/>
            <a:ext cx="10972800" cy="5911850"/>
          </a:xfrm>
        </p:spPr>
        <p:txBody>
          <a:bodyPr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During the historical ages the concept and the content of human right has evolved</a:t>
            </a:r>
            <a:r>
              <a:rPr lang="it-IT" altLang="en-US"/>
              <a:t>:</a:t>
            </a:r>
            <a:endParaRPr lang="it-IT" altLang="en-US"/>
          </a:p>
          <a:p>
            <a:pPr marL="0" indent="0" algn="ctr">
              <a:buNone/>
            </a:pPr>
            <a:endParaRPr lang="it-IT" altLang="en-US"/>
          </a:p>
          <a:p>
            <a:pPr algn="ctr"/>
            <a:r>
              <a:rPr lang="it-IT" altLang="en-US"/>
              <a:t>Greece and Ancient Rome</a:t>
            </a:r>
            <a:endParaRPr lang="it-IT" altLang="en-US"/>
          </a:p>
          <a:p>
            <a:pPr algn="ctr"/>
            <a:r>
              <a:rPr lang="it-IT" altLang="en-US"/>
              <a:t>Feudalism</a:t>
            </a:r>
            <a:endParaRPr lang="it-IT" altLang="en-US"/>
          </a:p>
          <a:p>
            <a:pPr algn="ctr"/>
            <a:r>
              <a:rPr lang="it-IT" altLang="en-US"/>
              <a:t>Declaration of independence of the colonies</a:t>
            </a:r>
            <a:endParaRPr lang="it-IT" altLang="en-US"/>
          </a:p>
          <a:p>
            <a:pPr algn="ctr"/>
            <a:r>
              <a:rPr lang="it-IT" altLang="en-US"/>
              <a:t>United Nations Organization</a:t>
            </a:r>
            <a:endParaRPr lang="it-I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25575"/>
            <a:ext cx="10515600" cy="5179695"/>
          </a:xfrm>
        </p:spPr>
        <p:txBody>
          <a:bodyPr/>
          <a:p>
            <a:pPr marL="0" indent="0">
              <a:buFont typeface="Wingdings" panose="05000000000000000000" charset="0"/>
              <a:buNone/>
            </a:pPr>
            <a:r>
              <a:rPr lang="en-US" sz="3200"/>
              <a:t>There are forms of human rights violations in every part of the world</a:t>
            </a:r>
            <a:r>
              <a:rPr lang="it-IT" altLang="en-US" sz="3200"/>
              <a:t>:</a:t>
            </a:r>
            <a:br>
              <a:rPr lang="it-IT" altLang="en-US" sz="3200"/>
            </a:br>
            <a:br>
              <a:rPr lang="it-IT" altLang="en-US" sz="3200"/>
            </a:br>
            <a:br>
              <a:rPr lang="it-IT" altLang="en-US" sz="3200"/>
            </a:br>
            <a:r>
              <a:rPr lang="it-IT" altLang="en-US" sz="3200"/>
              <a:t>Torture and ill-treatment</a:t>
            </a:r>
            <a:br>
              <a:rPr lang="it-IT" altLang="en-US" sz="3200"/>
            </a:br>
            <a:br>
              <a:rPr lang="it-IT" altLang="en-US" sz="3200"/>
            </a:br>
            <a:r>
              <a:rPr lang="it-IT" altLang="en-US" sz="3200"/>
              <a:t>Unfair trials </a:t>
            </a:r>
            <a:br>
              <a:rPr lang="it-IT" altLang="en-US" sz="3200"/>
            </a:br>
            <a:br>
              <a:rPr lang="it-IT" altLang="en-US" sz="3200"/>
            </a:br>
            <a:r>
              <a:rPr lang="it-IT" altLang="en-US" sz="3200"/>
              <a:t>Limits in freedom expression</a:t>
            </a:r>
            <a:br>
              <a:rPr lang="it-IT" altLang="en-US" sz="3200"/>
            </a:br>
            <a:endParaRPr lang="it-IT" altLang="en-US" sz="320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0565" y="391795"/>
            <a:ext cx="10515600" cy="859790"/>
          </a:xfrm>
        </p:spPr>
        <p:txBody>
          <a:bodyPr/>
          <a:p>
            <a:pPr algn="ctr"/>
            <a:r>
              <a:rPr lang="it-IT" altLang="en-US" sz="3600"/>
              <a:t>VIOLATION OF HUMAN RIGHTS</a:t>
            </a:r>
            <a:endParaRPr lang="it-IT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828675"/>
          </a:xfrm>
        </p:spPr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Rights in the constitution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 </a:t>
            </a:r>
            <a:r>
              <a:rPr lang="it-IT" altLang="en-US"/>
              <a:t>E</a:t>
            </a:r>
            <a:r>
              <a:rPr lang="en-US"/>
              <a:t>stablishes the fundamental principles of civil coexistence</a:t>
            </a:r>
            <a:endParaRPr lang="en-US"/>
          </a:p>
          <a:p>
            <a:r>
              <a:rPr lang="en-US"/>
              <a:t> </a:t>
            </a:r>
            <a:r>
              <a:rPr lang="it-IT" altLang="en-US"/>
              <a:t>D</a:t>
            </a:r>
            <a:r>
              <a:rPr lang="en-US"/>
              <a:t>efines the rules of democratic life from a double point of view:</a:t>
            </a:r>
            <a:endParaRPr lang="en-US"/>
          </a:p>
          <a:p>
            <a:pPr marL="0" indent="0">
              <a:buNone/>
            </a:pPr>
            <a:r>
              <a:rPr lang="en-US"/>
              <a:t>- citizens' rights in their complex civil, ethical-social, economic and political relationships;</a:t>
            </a:r>
            <a:endParaRPr lang="en-US"/>
          </a:p>
          <a:p>
            <a:pPr marL="0" indent="0">
              <a:buNone/>
            </a:pPr>
            <a:r>
              <a:rPr lang="en-US"/>
              <a:t>- the organization of state powers</a:t>
            </a:r>
            <a:r>
              <a:rPr lang="it-IT" altLang="en-US"/>
              <a:t>;</a:t>
            </a:r>
            <a:endParaRPr lang="it-I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t-IT" altLang="en-US"/>
              <a:t>ARTICOLO 3</a:t>
            </a:r>
            <a:endParaRPr lang="it-IT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it-IT" altLang="en-US"/>
              <a:t>“</a:t>
            </a:r>
            <a:r>
              <a:rPr lang="en-US"/>
              <a:t>Ogni individuo ha diritto alla vita, alla libertà ed alla sicurezza della propria persona</a:t>
            </a:r>
            <a:r>
              <a:rPr lang="it-IT" altLang="en-US"/>
              <a:t>”</a:t>
            </a:r>
            <a:endParaRPr lang="it-IT" altLang="en-US"/>
          </a:p>
          <a:p>
            <a:pPr marL="0" indent="0">
              <a:buNone/>
            </a:pPr>
            <a:endParaRPr lang="it-IT" altLang="en-US"/>
          </a:p>
          <a:p>
            <a:pPr marL="0" indent="0">
              <a:buNone/>
            </a:pPr>
            <a:r>
              <a:rPr lang="it-IT" altLang="en-US"/>
              <a:t>“Everyone has the right to life, freedom and security of their own person "</a:t>
            </a:r>
            <a:endParaRPr lang="it-I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3135" y="1449705"/>
            <a:ext cx="10515600" cy="5008880"/>
          </a:xfrm>
        </p:spPr>
        <p:txBody>
          <a:bodyPr/>
          <a:p>
            <a:r>
              <a:rPr lang="it-IT" altLang="en-US" sz="3200"/>
              <a:t>In 2007:</a:t>
            </a:r>
            <a:br>
              <a:rPr lang="it-IT" altLang="en-US" sz="3200"/>
            </a:br>
            <a:br>
              <a:rPr lang="it-IT" altLang="en-US" sz="3200"/>
            </a:br>
            <a:br>
              <a:rPr lang="it-IT" altLang="en-US" sz="3200"/>
            </a:br>
            <a:r>
              <a:rPr lang="it-IT" altLang="en-US" sz="3200"/>
              <a:t>in Afghanistan 6.500 people were killed </a:t>
            </a:r>
            <a:br>
              <a:rPr lang="it-IT" altLang="en-US" sz="3200"/>
            </a:br>
            <a:br>
              <a:rPr lang="it-IT" altLang="en-US" sz="3200"/>
            </a:br>
            <a:r>
              <a:rPr lang="it-IT" altLang="en-US" sz="3200"/>
              <a:t>in Brasil 1260 individuals were killed by the police</a:t>
            </a:r>
            <a:br>
              <a:rPr lang="it-IT" altLang="en-US" sz="3200"/>
            </a:br>
            <a:br>
              <a:rPr lang="it-IT" altLang="en-US" sz="3200"/>
            </a:br>
            <a:r>
              <a:rPr lang="it-IT" altLang="en-US" sz="3200"/>
              <a:t>in Uganda 1500 people die every week in internal refugee camps</a:t>
            </a:r>
            <a:br>
              <a:rPr lang="it-IT" altLang="en-US" sz="3200"/>
            </a:br>
            <a:endParaRPr lang="it-IT" altLang="en-US" sz="320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53135" y="381635"/>
            <a:ext cx="10515600" cy="876300"/>
          </a:xfrm>
        </p:spPr>
        <p:txBody>
          <a:bodyPr/>
          <a:p>
            <a:pPr algn="ctr"/>
            <a:r>
              <a:rPr lang="en-US" sz="3600"/>
              <a:t>Violation of article 3 of the constitution</a:t>
            </a:r>
            <a:endParaRPr lang="en-US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WPS Presentation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Wingdings</vt:lpstr>
      <vt:lpstr>Microsoft YaHei</vt:lpstr>
      <vt:lpstr/>
      <vt:lpstr>Arial Unicode MS</vt:lpstr>
      <vt:lpstr>Calibri</vt:lpstr>
      <vt:lpstr>Segoe Print</vt:lpstr>
      <vt:lpstr>Business Cooperate</vt:lpstr>
      <vt:lpstr>Giulia Ustulin 5 N LSU</vt:lpstr>
      <vt:lpstr>Table of contents</vt:lpstr>
      <vt:lpstr>   A right:  1.  consists of freedom of some kind   2. it is something that awaits man because he or she is a human being   3.is called human rights because they are universal</vt:lpstr>
      <vt:lpstr>History of human rights</vt:lpstr>
      <vt:lpstr>PowerPoint 演示文稿</vt:lpstr>
      <vt:lpstr>There are forms of human rights violations in every part of the world:   Torture and ill-treatment  Unfair trials   Limits in freedom expression </vt:lpstr>
      <vt:lpstr> Rights in the constitution </vt:lpstr>
      <vt:lpstr>ARTICOLO 3</vt:lpstr>
      <vt:lpstr>In 2007:   in Afghanistan 6.500 people were killed   in Brasil 1260 individuals were killed by the police  in Uganda 1500 people die every week in internal refugee camps </vt:lpstr>
      <vt:lpstr>Industrial Revolution</vt:lpstr>
      <vt:lpstr>Rosso Malpelo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Giulia Ustulin 5 N LSU</dc:title>
  <dc:creator>Giulia</dc:creator>
  <cp:lastModifiedBy>Giulia</cp:lastModifiedBy>
  <cp:revision>8</cp:revision>
  <dcterms:created xsi:type="dcterms:W3CDTF">2019-03-29T20:15:00Z</dcterms:created>
  <dcterms:modified xsi:type="dcterms:W3CDTF">2019-04-15T14:30:21Z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