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7BE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it/url?sa=i&amp;rct=j&amp;q=&amp;esrc=s&amp;source=images&amp;cd=&amp;cad=rja&amp;uact=8&amp;ved=2ahUKEwjyn_66_tneAhVJZFAKHZZNBS0QjRx6BAgBEAU&amp;url=https://www.goodreads.com/author/show/16.Edith_Wharton&amp;psig=AOvVaw0r1E0bDsqhJaqhCkDApuPb&amp;ust=154249462760659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it/url?sa=i&amp;rct=j&amp;q=&amp;esrc=s&amp;source=images&amp;cd=&amp;cad=rja&amp;uact=8&amp;ved=2ahUKEwix9PSVgtreAhXHa1AKHWo0CT8QjRx6BAgBEAU&amp;url=https://www.newyorker.com/magazine/1929/03/02/dearest-edith&amp;psig=AOvVaw0r1E0bDsqhJaqhCkDApuPb&amp;ust=154249462760659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it/url?sa=i&amp;rct=j&amp;q=&amp;esrc=s&amp;source=images&amp;cd=&amp;cad=rja&amp;uact=8&amp;ved=2ahUKEwjLhanywt_eAhXKblAKHYUPCJgQjRx6BAgBEAU&amp;url=https%3A%2F%2Fwww.kobo.com%2Fus%2Fen%2Febook%2Fethan-frome-22&amp;psig=AOvVaw2VIgdbTOyVPvUoDbDU4vdE&amp;ust=154268477164485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latin typeface="Bahnschrift SemiBold" pitchFamily="34" charset="0"/>
              </a:rPr>
              <a:t>EDITH WHARTON</a:t>
            </a:r>
            <a:endParaRPr lang="it-IT" dirty="0">
              <a:latin typeface="Bahnschrift SemiBold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143108" y="3929066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            1862-1937</a:t>
            </a:r>
            <a:endParaRPr lang="it-IT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His </a:t>
            </a:r>
            <a:r>
              <a:rPr lang="en-US" dirty="0" smtClean="0"/>
              <a:t>desire to recreate the happy relationship that his parents had years ago is not met in his relationship with </a:t>
            </a:r>
            <a:r>
              <a:rPr lang="en-US" dirty="0" err="1" smtClean="0"/>
              <a:t>Zeena</a:t>
            </a:r>
            <a:r>
              <a:rPr lang="en-US" dirty="0" smtClean="0"/>
              <a:t>. When Ethan is with Mattie he can see a future for himself as happy as the one he lost in Florida.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 smtClean="0"/>
              <a:t>his mother dies, Ethan marries </a:t>
            </a:r>
            <a:r>
              <a:rPr lang="en-US" u="sng" dirty="0" err="1" smtClean="0"/>
              <a:t>Zeena</a:t>
            </a:r>
            <a:r>
              <a:rPr lang="en-US" u="sng" dirty="0" smtClean="0"/>
              <a:t> </a:t>
            </a:r>
            <a:r>
              <a:rPr lang="en-US" dirty="0" smtClean="0"/>
              <a:t>out of a sense of obligation and perhaps loneliness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Mattie</a:t>
            </a:r>
            <a:r>
              <a:rPr lang="en-US" dirty="0" smtClean="0"/>
              <a:t>'s character </a:t>
            </a:r>
            <a:r>
              <a:rPr lang="en-US" dirty="0" smtClean="0"/>
              <a:t>is </a:t>
            </a:r>
            <a:r>
              <a:rPr lang="en-US" dirty="0" smtClean="0"/>
              <a:t>loving and light. S</a:t>
            </a:r>
            <a:r>
              <a:rPr lang="en-US" dirty="0" smtClean="0"/>
              <a:t>he </a:t>
            </a:r>
            <a:r>
              <a:rPr lang="en-US" dirty="0" smtClean="0"/>
              <a:t>brings </a:t>
            </a:r>
            <a:r>
              <a:rPr lang="en-US" dirty="0" smtClean="0"/>
              <a:t>love, but because of their </a:t>
            </a:r>
            <a:r>
              <a:rPr lang="it-IT" dirty="0" err="1" smtClean="0"/>
              <a:t>prohibited</a:t>
            </a:r>
            <a:r>
              <a:rPr lang="it-IT" dirty="0" smtClean="0"/>
              <a:t> love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under the </a:t>
            </a:r>
            <a:r>
              <a:rPr lang="it-IT" dirty="0" err="1" smtClean="0"/>
              <a:t>control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Zeena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condition</a:t>
            </a:r>
            <a:r>
              <a:rPr lang="it-IT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714357"/>
            <a:ext cx="8229600" cy="3429024"/>
          </a:xfrm>
        </p:spPr>
        <p:txBody>
          <a:bodyPr/>
          <a:lstStyle/>
          <a:p>
            <a:r>
              <a:rPr lang="it-IT" dirty="0" smtClean="0"/>
              <a:t>Edith </a:t>
            </a:r>
            <a:r>
              <a:rPr lang="it-IT" dirty="0" err="1" smtClean="0"/>
              <a:t>Wharton</a:t>
            </a:r>
            <a:r>
              <a:rPr lang="it-IT" dirty="0" smtClean="0"/>
              <a:t> </a:t>
            </a:r>
            <a:r>
              <a:rPr lang="en-US" dirty="0" smtClean="0"/>
              <a:t>was an American novelist, short story writer, playwright, and designer.</a:t>
            </a:r>
          </a:p>
          <a:p>
            <a:r>
              <a:rPr lang="en-US" dirty="0" smtClean="0"/>
              <a:t>She was born in Edith </a:t>
            </a:r>
            <a:r>
              <a:rPr lang="en-US" dirty="0" err="1" smtClean="0"/>
              <a:t>Newbold</a:t>
            </a:r>
            <a:r>
              <a:rPr lang="en-US" dirty="0" smtClean="0"/>
              <a:t> Jones in an upper- class society that is treated in her stories and novels.</a:t>
            </a:r>
            <a:endParaRPr lang="it-IT" dirty="0"/>
          </a:p>
        </p:txBody>
      </p:sp>
      <p:pic>
        <p:nvPicPr>
          <p:cNvPr id="2050" name="Picture 2" descr="Risultati immagini per edith wharto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357562"/>
            <a:ext cx="2571768" cy="27479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571481"/>
            <a:ext cx="8229600" cy="3071834"/>
          </a:xfrm>
        </p:spPr>
        <p:txBody>
          <a:bodyPr/>
          <a:lstStyle/>
          <a:p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came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a </a:t>
            </a:r>
            <a:r>
              <a:rPr lang="it-IT" dirty="0" err="1" smtClean="0"/>
              <a:t>wealthy</a:t>
            </a:r>
            <a:r>
              <a:rPr lang="it-IT" dirty="0" smtClean="0"/>
              <a:t> New York family. At the </a:t>
            </a:r>
            <a:r>
              <a:rPr lang="it-IT" dirty="0" err="1" smtClean="0"/>
              <a:t>time</a:t>
            </a:r>
            <a:r>
              <a:rPr lang="it-IT" dirty="0" smtClean="0"/>
              <a:t> women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discouraged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achieving</a:t>
            </a:r>
            <a:r>
              <a:rPr lang="it-IT" dirty="0" smtClean="0"/>
              <a:t> </a:t>
            </a:r>
            <a:r>
              <a:rPr lang="it-IT" dirty="0" err="1" smtClean="0"/>
              <a:t>anything</a:t>
            </a:r>
            <a:r>
              <a:rPr lang="it-IT" dirty="0" smtClean="0"/>
              <a:t> </a:t>
            </a:r>
            <a:r>
              <a:rPr lang="it-IT" dirty="0" err="1" smtClean="0"/>
              <a:t>beyond</a:t>
            </a:r>
            <a:r>
              <a:rPr lang="it-IT" dirty="0" smtClean="0"/>
              <a:t> a </a:t>
            </a:r>
            <a:r>
              <a:rPr lang="it-IT" dirty="0" err="1" smtClean="0"/>
              <a:t>proper</a:t>
            </a:r>
            <a:r>
              <a:rPr lang="it-IT" dirty="0" smtClean="0"/>
              <a:t> </a:t>
            </a:r>
            <a:r>
              <a:rPr lang="it-IT" dirty="0" err="1" smtClean="0"/>
              <a:t>marriage</a:t>
            </a:r>
            <a:r>
              <a:rPr lang="it-IT" dirty="0" smtClean="0"/>
              <a:t>.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broke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strictures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become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America’s </a:t>
            </a:r>
            <a:r>
              <a:rPr lang="it-IT" dirty="0" err="1" smtClean="0"/>
              <a:t>greatest</a:t>
            </a:r>
            <a:r>
              <a:rPr lang="it-IT" dirty="0" smtClean="0"/>
              <a:t> </a:t>
            </a:r>
            <a:r>
              <a:rPr lang="it-IT" dirty="0" err="1" smtClean="0"/>
              <a:t>writers</a:t>
            </a:r>
            <a:r>
              <a:rPr lang="it-IT" dirty="0" smtClean="0"/>
              <a:t>. </a:t>
            </a:r>
            <a:endParaRPr lang="it-IT" dirty="0"/>
          </a:p>
        </p:txBody>
      </p:sp>
      <p:pic>
        <p:nvPicPr>
          <p:cNvPr id="1026" name="Picture 2" descr="Risultati immagini per edith wharto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286124"/>
            <a:ext cx="1714512" cy="29961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THEMES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Wharton treated many of the issues of her own life </a:t>
            </a:r>
          </a:p>
          <a:p>
            <a:pPr>
              <a:buNone/>
            </a:pPr>
            <a:r>
              <a:rPr lang="en-US" dirty="0" smtClean="0"/>
              <a:t>in her fiction: </a:t>
            </a:r>
          </a:p>
          <a:p>
            <a:r>
              <a:rPr lang="en-US" dirty="0" smtClean="0"/>
              <a:t>her estrangement and anger at her mother;</a:t>
            </a:r>
          </a:p>
          <a:p>
            <a:r>
              <a:rPr lang="en-US" dirty="0" smtClean="0"/>
              <a:t>her frustration with the limitations placed on women,</a:t>
            </a:r>
          </a:p>
          <a:p>
            <a:r>
              <a:rPr lang="en-US" dirty="0" smtClean="0"/>
              <a:t>her miserable marriage and the stigma against divorce, </a:t>
            </a:r>
          </a:p>
          <a:p>
            <a:r>
              <a:rPr lang="en-US" dirty="0" smtClean="0"/>
              <a:t>her fear of the ways in which cautiousness and selfishness can corrupt one's soul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NARRATORS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Ethan </a:t>
            </a:r>
            <a:r>
              <a:rPr lang="it-IT" dirty="0" err="1" smtClean="0"/>
              <a:t>Frome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two</a:t>
            </a:r>
            <a:r>
              <a:rPr lang="it-IT" dirty="0" smtClean="0"/>
              <a:t> narrative </a:t>
            </a:r>
            <a:r>
              <a:rPr lang="it-IT" dirty="0" err="1" smtClean="0"/>
              <a:t>schemes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the tale. In the </a:t>
            </a:r>
            <a:r>
              <a:rPr lang="it-IT" dirty="0" err="1" smtClean="0"/>
              <a:t>Prologue</a:t>
            </a:r>
            <a:r>
              <a:rPr lang="it-IT" dirty="0" smtClean="0"/>
              <a:t> and </a:t>
            </a:r>
            <a:r>
              <a:rPr lang="it-IT" dirty="0" err="1" smtClean="0"/>
              <a:t>Epilogue</a:t>
            </a:r>
            <a:r>
              <a:rPr lang="it-IT" dirty="0" smtClean="0"/>
              <a:t> the </a:t>
            </a:r>
            <a:r>
              <a:rPr lang="it-IT" dirty="0" err="1" smtClean="0"/>
              <a:t>narrator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speaking</a:t>
            </a:r>
            <a:r>
              <a:rPr lang="it-IT" dirty="0" smtClean="0"/>
              <a:t> in the first </a:t>
            </a:r>
            <a:r>
              <a:rPr lang="it-IT" dirty="0" err="1" smtClean="0"/>
              <a:t>person</a:t>
            </a:r>
            <a:r>
              <a:rPr lang="it-IT" dirty="0" smtClean="0"/>
              <a:t>. In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smtClean="0"/>
              <a:t>th</a:t>
            </a:r>
            <a:r>
              <a:rPr lang="it-IT" dirty="0" smtClean="0"/>
              <a:t>e story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telled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a </a:t>
            </a:r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person</a:t>
            </a:r>
            <a:r>
              <a:rPr lang="it-IT" dirty="0" smtClean="0"/>
              <a:t> </a:t>
            </a:r>
            <a:r>
              <a:rPr lang="it-IT" dirty="0" err="1" smtClean="0"/>
              <a:t>narrator</a:t>
            </a:r>
            <a:r>
              <a:rPr lang="it-IT" dirty="0" smtClean="0"/>
              <a:t>, Ethan. </a:t>
            </a:r>
          </a:p>
          <a:p>
            <a:r>
              <a:rPr lang="it-IT" dirty="0" err="1" smtClean="0"/>
              <a:t>For</a:t>
            </a:r>
            <a:r>
              <a:rPr lang="it-IT" dirty="0" smtClean="0"/>
              <a:t> the first </a:t>
            </a:r>
            <a:r>
              <a:rPr lang="it-IT" dirty="0" err="1" smtClean="0"/>
              <a:t>person</a:t>
            </a:r>
            <a:r>
              <a:rPr lang="it-IT" dirty="0" smtClean="0"/>
              <a:t> </a:t>
            </a:r>
            <a:r>
              <a:rPr lang="it-IT" dirty="0" err="1" smtClean="0"/>
              <a:t>narrator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refers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himself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“I” and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omniscent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err="1" smtClean="0"/>
              <a:t>Example</a:t>
            </a:r>
            <a:r>
              <a:rPr lang="it-IT" dirty="0" smtClean="0"/>
              <a:t>: “I </a:t>
            </a:r>
            <a:r>
              <a:rPr lang="it-IT" dirty="0" err="1" smtClean="0"/>
              <a:t>had</a:t>
            </a:r>
            <a:r>
              <a:rPr lang="it-IT" dirty="0" smtClean="0"/>
              <a:t> the story bit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bit…</a:t>
            </a:r>
            <a:r>
              <a:rPr lang="it-IT" dirty="0" smtClean="0"/>
              <a:t>”</a:t>
            </a:r>
          </a:p>
          <a:p>
            <a:pPr>
              <a:buNone/>
            </a:pPr>
            <a:r>
              <a:rPr lang="it-IT" dirty="0" smtClean="0"/>
              <a:t>“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I </a:t>
            </a:r>
            <a:r>
              <a:rPr lang="it-IT" dirty="0" err="1" smtClean="0"/>
              <a:t>saw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first </a:t>
            </a:r>
            <a:r>
              <a:rPr lang="it-IT" dirty="0" err="1" smtClean="0"/>
              <a:t>time</a:t>
            </a:r>
            <a:r>
              <a:rPr lang="it-IT" dirty="0" smtClean="0"/>
              <a:t>”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3143272"/>
          </a:xfrm>
        </p:spPr>
        <p:txBody>
          <a:bodyPr/>
          <a:lstStyle/>
          <a:p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person</a:t>
            </a:r>
            <a:r>
              <a:rPr lang="it-IT" dirty="0" smtClean="0"/>
              <a:t> </a:t>
            </a:r>
            <a:r>
              <a:rPr lang="it-IT" dirty="0" err="1" smtClean="0"/>
              <a:t>narrator</a:t>
            </a:r>
            <a:r>
              <a:rPr lang="it-IT" dirty="0" smtClean="0"/>
              <a:t> the </a:t>
            </a:r>
            <a:r>
              <a:rPr lang="it-IT" dirty="0" err="1" smtClean="0"/>
              <a:t>reader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seeing</a:t>
            </a:r>
            <a:r>
              <a:rPr lang="it-IT" dirty="0" smtClean="0"/>
              <a:t> the </a:t>
            </a:r>
            <a:r>
              <a:rPr lang="it-IT" dirty="0" err="1" smtClean="0"/>
              <a:t>events</a:t>
            </a:r>
            <a:r>
              <a:rPr lang="it-IT" dirty="0" smtClean="0"/>
              <a:t> </a:t>
            </a:r>
            <a:r>
              <a:rPr lang="it-IT" dirty="0" err="1" smtClean="0"/>
              <a:t>thruough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eyes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err="1" smtClean="0"/>
              <a:t>Examples</a:t>
            </a:r>
            <a:r>
              <a:rPr lang="it-IT" dirty="0" smtClean="0"/>
              <a:t>: “</a:t>
            </a:r>
            <a:r>
              <a:rPr lang="en-US" dirty="0" smtClean="0"/>
              <a:t>Young Ethan </a:t>
            </a:r>
            <a:r>
              <a:rPr lang="en-US" dirty="0" err="1" smtClean="0"/>
              <a:t>Frome</a:t>
            </a:r>
            <a:r>
              <a:rPr lang="en-US" dirty="0" smtClean="0"/>
              <a:t> walked at a quick pace along the deserted </a:t>
            </a:r>
            <a:r>
              <a:rPr lang="en-US" dirty="0" smtClean="0"/>
              <a:t>street”</a:t>
            </a:r>
          </a:p>
          <a:p>
            <a:pPr>
              <a:buNone/>
            </a:pPr>
            <a:r>
              <a:rPr lang="en-US" dirty="0" smtClean="0"/>
              <a:t>“</a:t>
            </a:r>
            <a:r>
              <a:rPr lang="en-US" dirty="0" err="1" smtClean="0"/>
              <a:t>Frome's</a:t>
            </a:r>
            <a:r>
              <a:rPr lang="en-US" dirty="0" smtClean="0"/>
              <a:t> heart was beating </a:t>
            </a:r>
            <a:r>
              <a:rPr lang="en-US" dirty="0" smtClean="0"/>
              <a:t>fast”</a:t>
            </a:r>
            <a:endParaRPr lang="it-IT" dirty="0"/>
          </a:p>
        </p:txBody>
      </p:sp>
      <p:pic>
        <p:nvPicPr>
          <p:cNvPr id="1029" name="Picture 5" descr="Risultati immagini per ethan from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3214686"/>
            <a:ext cx="2209800" cy="3362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LOVE ANALSIS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 the </a:t>
            </a:r>
            <a:r>
              <a:rPr lang="it-IT" dirty="0" err="1" smtClean="0"/>
              <a:t>novel</a:t>
            </a:r>
            <a:r>
              <a:rPr lang="it-IT" dirty="0" smtClean="0"/>
              <a:t> the </a:t>
            </a:r>
            <a:r>
              <a:rPr lang="it-IT" dirty="0" err="1" smtClean="0"/>
              <a:t>theme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desire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really</a:t>
            </a:r>
            <a:r>
              <a:rPr lang="it-IT" dirty="0" smtClean="0"/>
              <a:t> strong. </a:t>
            </a:r>
            <a:r>
              <a:rPr lang="it-IT" dirty="0" err="1" smtClean="0"/>
              <a:t>There</a:t>
            </a:r>
            <a:r>
              <a:rPr lang="it-IT" dirty="0" smtClean="0"/>
              <a:t>’s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unhappy</a:t>
            </a:r>
            <a:r>
              <a:rPr lang="it-IT" dirty="0" smtClean="0"/>
              <a:t> </a:t>
            </a:r>
            <a:r>
              <a:rPr lang="it-IT" dirty="0" err="1" smtClean="0"/>
              <a:t>marriage</a:t>
            </a:r>
            <a:r>
              <a:rPr lang="it-IT" dirty="0" smtClean="0"/>
              <a:t> and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innocent</a:t>
            </a:r>
            <a:r>
              <a:rPr lang="it-IT" dirty="0" smtClean="0"/>
              <a:t> love.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characters are stuck in a bitter love triangle from which escape is </a:t>
            </a:r>
            <a:r>
              <a:rPr lang="en-US" dirty="0" smtClean="0"/>
              <a:t>impossible. Ethan is in love with Mattie because his wife </a:t>
            </a:r>
            <a:r>
              <a:rPr lang="en-US" dirty="0" err="1" smtClean="0"/>
              <a:t>Zeena</a:t>
            </a:r>
            <a:r>
              <a:rPr lang="en-US" dirty="0" smtClean="0"/>
              <a:t> couldn’t give him </a:t>
            </a:r>
            <a:r>
              <a:rPr lang="en-US" dirty="0" smtClean="0"/>
              <a:t>the warmth that he longs </a:t>
            </a:r>
            <a:r>
              <a:rPr lang="en-US" dirty="0" smtClean="0"/>
              <a:t>for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37862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Ethan is with Mattie he can see a future for himself as happy as the one he lost </a:t>
            </a:r>
            <a:r>
              <a:rPr lang="en-US" dirty="0" smtClean="0"/>
              <a:t>with his parents.</a:t>
            </a:r>
          </a:p>
          <a:p>
            <a:r>
              <a:rPr lang="en-US" dirty="0" smtClean="0"/>
              <a:t>The love in this novel is treated like a failure. The death of Ethan’s parents, then there’s an unhappy marriage and when Ethan seems to find a sparkle of love in Mattie, it’s impossible to live.</a:t>
            </a:r>
          </a:p>
          <a:p>
            <a:endParaRPr lang="it-IT" dirty="0"/>
          </a:p>
        </p:txBody>
      </p:sp>
      <p:pic>
        <p:nvPicPr>
          <p:cNvPr id="21506" name="Picture 2" descr="Visualizza immagine di 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357694"/>
            <a:ext cx="3071834" cy="2279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ETHAN’S ANALYSIS- THE VICTIM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his youth, </a:t>
            </a:r>
            <a:r>
              <a:rPr lang="en-US" u="sng" dirty="0" smtClean="0"/>
              <a:t>Ethan</a:t>
            </a:r>
            <a:r>
              <a:rPr lang="en-US" dirty="0" smtClean="0"/>
              <a:t> is a bright young man who has an aptitude for technology and engineering. He is shown to have a deep attachment to nature and often finds comfort in the landscape around </a:t>
            </a:r>
            <a:r>
              <a:rPr lang="en-US" dirty="0" smtClean="0"/>
              <a:t>him.</a:t>
            </a:r>
          </a:p>
          <a:p>
            <a:r>
              <a:rPr lang="en-US" dirty="0" smtClean="0"/>
              <a:t>The first real taste of misfortune for Ethan comes when his father is kicked in the head by a horse. </a:t>
            </a:r>
            <a:r>
              <a:rPr lang="en-US" dirty="0" smtClean="0"/>
              <a:t>This will led the family to poverty.</a:t>
            </a:r>
          </a:p>
          <a:p>
            <a:r>
              <a:rPr lang="en-US" dirty="0" smtClean="0"/>
              <a:t>Later, his mother is afflicted with an illness that causes her to fade both mentally and </a:t>
            </a:r>
            <a:r>
              <a:rPr lang="en-US" dirty="0" smtClean="0"/>
              <a:t>physically.  So, the </a:t>
            </a:r>
            <a:r>
              <a:rPr lang="en-US" dirty="0" smtClean="0"/>
              <a:t>many doors that were open to him are closed.</a:t>
            </a:r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568</Words>
  <PresentationFormat>Presentazione su schermo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EDITH WHARTON</vt:lpstr>
      <vt:lpstr>Diapositiva 2</vt:lpstr>
      <vt:lpstr>Diapositiva 3</vt:lpstr>
      <vt:lpstr>THEMES</vt:lpstr>
      <vt:lpstr>NARRATORS</vt:lpstr>
      <vt:lpstr>Diapositiva 6</vt:lpstr>
      <vt:lpstr>LOVE ANALSIS</vt:lpstr>
      <vt:lpstr>Diapositiva 8</vt:lpstr>
      <vt:lpstr>ETHAN’S ANALYSIS- THE VICTIM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Jessica</dc:creator>
  <cp:lastModifiedBy>Jessica</cp:lastModifiedBy>
  <cp:revision>20</cp:revision>
  <dcterms:created xsi:type="dcterms:W3CDTF">2018-11-16T15:09:18Z</dcterms:created>
  <dcterms:modified xsi:type="dcterms:W3CDTF">2018-11-19T04:05:36Z</dcterms:modified>
</cp:coreProperties>
</file>