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1" r:id="rId8"/>
    <p:sldId id="262" r:id="rId9"/>
    <p:sldId id="263" r:id="rId10"/>
    <p:sldId id="264"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it-IT" smtClean="0"/>
              <a:t>Fare clic per modificare lo stile del titolo</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FE4408F-8D63-4DCA-A198-8E4F9AEA3138}" type="datetimeFigureOut">
              <a:rPr lang="it-IT" smtClean="0"/>
              <a:t>16/11/2018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F193B0-03C3-4F51-A1BC-9284F97C9ADF}"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BFE4408F-8D63-4DCA-A198-8E4F9AEA3138}" type="datetimeFigureOut">
              <a:rPr lang="it-IT" smtClean="0"/>
              <a:t>16/11/2018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F193B0-03C3-4F51-A1BC-9284F97C9ADF}"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BFE4408F-8D63-4DCA-A198-8E4F9AEA3138}" type="datetimeFigureOut">
              <a:rPr lang="it-IT" smtClean="0"/>
              <a:t>16/11/2018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F193B0-03C3-4F51-A1BC-9284F97C9ADF}"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FE4408F-8D63-4DCA-A198-8E4F9AEA3138}" type="datetimeFigureOut">
              <a:rPr lang="it-IT" smtClean="0"/>
              <a:t>16/11/2018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F193B0-03C3-4F51-A1BC-9284F97C9ADF}"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lo stile del titolo</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stili del testo dello schema</a:t>
            </a:r>
          </a:p>
        </p:txBody>
      </p:sp>
      <p:sp>
        <p:nvSpPr>
          <p:cNvPr id="4" name="Date Placeholder 3"/>
          <p:cNvSpPr>
            <a:spLocks noGrp="1"/>
          </p:cNvSpPr>
          <p:nvPr>
            <p:ph type="dt" sz="half" idx="10"/>
          </p:nvPr>
        </p:nvSpPr>
        <p:spPr/>
        <p:txBody>
          <a:bodyPr/>
          <a:lstStyle/>
          <a:p>
            <a:fld id="{BFE4408F-8D63-4DCA-A198-8E4F9AEA3138}" type="datetimeFigureOut">
              <a:rPr lang="it-IT" smtClean="0"/>
              <a:t>16/11/2018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F193B0-03C3-4F51-A1BC-9284F97C9ADF}"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FE4408F-8D63-4DCA-A198-8E4F9AEA3138}" type="datetimeFigureOut">
              <a:rPr lang="it-IT" smtClean="0"/>
              <a:t>16/11/2018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2F193B0-03C3-4F51-A1BC-9284F97C9ADF}" type="slidenum">
              <a:rPr lang="it-IT" smtClean="0"/>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FE4408F-8D63-4DCA-A198-8E4F9AEA3138}" type="datetimeFigureOut">
              <a:rPr lang="it-IT" smtClean="0"/>
              <a:t>16/11/2018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2F193B0-03C3-4F51-A1BC-9284F97C9ADF}"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BFE4408F-8D63-4DCA-A198-8E4F9AEA3138}" type="datetimeFigureOut">
              <a:rPr lang="it-IT" smtClean="0"/>
              <a:t>16/11/2018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2F193B0-03C3-4F51-A1BC-9284F97C9ADF}"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4408F-8D63-4DCA-A198-8E4F9AEA3138}" type="datetimeFigureOut">
              <a:rPr lang="it-IT" smtClean="0"/>
              <a:t>16/11/2018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2F193B0-03C3-4F51-A1BC-9284F97C9ADF}"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lo stile del titolo</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it-IT" smtClean="0"/>
              <a:t>Fare clic per modificare stili del testo dello schema</a:t>
            </a:r>
          </a:p>
        </p:txBody>
      </p:sp>
      <p:sp>
        <p:nvSpPr>
          <p:cNvPr id="5" name="Date Placeholder 4"/>
          <p:cNvSpPr>
            <a:spLocks noGrp="1"/>
          </p:cNvSpPr>
          <p:nvPr>
            <p:ph type="dt" sz="half" idx="10"/>
          </p:nvPr>
        </p:nvSpPr>
        <p:spPr/>
        <p:txBody>
          <a:bodyPr/>
          <a:lstStyle/>
          <a:p>
            <a:fld id="{BFE4408F-8D63-4DCA-A198-8E4F9AEA3138}" type="datetimeFigureOut">
              <a:rPr lang="it-IT" smtClean="0"/>
              <a:t>16/11/2018</a:t>
            </a:fld>
            <a:endParaRPr lang="it-IT"/>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2F193B0-03C3-4F51-A1BC-9284F97C9ADF}"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it-IT" smtClean="0"/>
              <a:t>Fare clic sull'icona per inserire un'immagine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FE4408F-8D63-4DCA-A198-8E4F9AEA3138}" type="datetimeFigureOut">
              <a:rPr lang="it-IT" smtClean="0"/>
              <a:t>16/11/2018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2F193B0-03C3-4F51-A1BC-9284F97C9ADF}"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FE4408F-8D63-4DCA-A198-8E4F9AEA3138}" type="datetimeFigureOut">
              <a:rPr lang="it-IT" smtClean="0"/>
              <a:t>16/11/2018</a:t>
            </a:fld>
            <a:endParaRPr lang="it-IT"/>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it-IT"/>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2F193B0-03C3-4F51-A1BC-9284F97C9ADF}"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rot="19140000">
            <a:off x="750807" y="1730294"/>
            <a:ext cx="5648623" cy="999806"/>
          </a:xfrm>
        </p:spPr>
        <p:txBody>
          <a:bodyPr/>
          <a:lstStyle/>
          <a:p>
            <a:r>
              <a:rPr lang="it-IT" sz="6000" dirty="0" smtClean="0">
                <a:solidFill>
                  <a:srgbClr val="FF0000"/>
                </a:solidFill>
              </a:rPr>
              <a:t>ETHAN FROME </a:t>
            </a:r>
            <a:endParaRPr lang="it-IT" sz="6000" dirty="0">
              <a:solidFill>
                <a:srgbClr val="FF0000"/>
              </a:solidFill>
            </a:endParaRPr>
          </a:p>
        </p:txBody>
      </p:sp>
      <p:sp>
        <p:nvSpPr>
          <p:cNvPr id="3" name="Sottotitolo 2"/>
          <p:cNvSpPr>
            <a:spLocks noGrp="1"/>
          </p:cNvSpPr>
          <p:nvPr>
            <p:ph type="subTitle" idx="1"/>
          </p:nvPr>
        </p:nvSpPr>
        <p:spPr>
          <a:xfrm rot="19140000">
            <a:off x="1307884" y="2034615"/>
            <a:ext cx="6511131" cy="825374"/>
          </a:xfrm>
        </p:spPr>
        <p:txBody>
          <a:bodyPr>
            <a:noAutofit/>
          </a:bodyPr>
          <a:lstStyle/>
          <a:p>
            <a:r>
              <a:rPr lang="it-IT" sz="3600" b="1" dirty="0" smtClean="0">
                <a:solidFill>
                  <a:srgbClr val="FF0000"/>
                </a:solidFill>
              </a:rPr>
              <a:t>Edith </a:t>
            </a:r>
            <a:r>
              <a:rPr lang="it-IT" sz="3600" b="1" dirty="0" err="1" smtClean="0">
                <a:solidFill>
                  <a:srgbClr val="FF0000"/>
                </a:solidFill>
              </a:rPr>
              <a:t>Wharton</a:t>
            </a:r>
            <a:r>
              <a:rPr lang="it-IT" sz="3600" b="1" dirty="0" smtClean="0">
                <a:solidFill>
                  <a:srgbClr val="FF0000"/>
                </a:solidFill>
              </a:rPr>
              <a:t> </a:t>
            </a:r>
            <a:endParaRPr lang="it-IT" sz="3600" b="1" dirty="0">
              <a:solidFill>
                <a:srgbClr val="FF0000"/>
              </a:solidFill>
            </a:endParaRPr>
          </a:p>
        </p:txBody>
      </p:sp>
      <p:sp>
        <p:nvSpPr>
          <p:cNvPr id="4" name="CasellaDiTesto 3"/>
          <p:cNvSpPr txBox="1"/>
          <p:nvPr/>
        </p:nvSpPr>
        <p:spPr>
          <a:xfrm>
            <a:off x="539552" y="6371326"/>
            <a:ext cx="8496944" cy="369332"/>
          </a:xfrm>
          <a:prstGeom prst="rect">
            <a:avLst/>
          </a:prstGeom>
          <a:noFill/>
        </p:spPr>
        <p:txBody>
          <a:bodyPr wrap="square" rtlCol="0">
            <a:spAutoFit/>
          </a:bodyPr>
          <a:lstStyle/>
          <a:p>
            <a:r>
              <a:rPr lang="en-US" dirty="0" smtClean="0"/>
              <a:t>Jessica Dri                                            5^NLSU                        </a:t>
            </a:r>
            <a:r>
              <a:rPr lang="en-US" dirty="0" err="1" smtClean="0"/>
              <a:t>a.s</a:t>
            </a:r>
            <a:r>
              <a:rPr lang="en-US" dirty="0" smtClean="0"/>
              <a:t>. 2018/2019 </a:t>
            </a:r>
            <a:endParaRPr lang="en-US" dirty="0"/>
          </a:p>
        </p:txBody>
      </p:sp>
    </p:spTree>
    <p:extLst>
      <p:ext uri="{BB962C8B-B14F-4D97-AF65-F5344CB8AC3E}">
        <p14:creationId xmlns:p14="http://schemas.microsoft.com/office/powerpoint/2010/main" val="693206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rPr>
              <a:t>The </a:t>
            </a:r>
            <a:r>
              <a:rPr lang="it-IT" dirty="0" err="1" smtClean="0">
                <a:solidFill>
                  <a:srgbClr val="FF0000"/>
                </a:solidFill>
              </a:rPr>
              <a:t>victim</a:t>
            </a:r>
            <a:r>
              <a:rPr lang="it-IT" dirty="0" smtClean="0">
                <a:solidFill>
                  <a:srgbClr val="FF0000"/>
                </a:solidFill>
              </a:rPr>
              <a:t> </a:t>
            </a:r>
            <a:endParaRPr lang="it-IT" dirty="0">
              <a:solidFill>
                <a:srgbClr val="FF0000"/>
              </a:solidFill>
            </a:endParaRPr>
          </a:p>
        </p:txBody>
      </p:sp>
      <p:sp>
        <p:nvSpPr>
          <p:cNvPr id="3" name="Segnaposto contenuto 2"/>
          <p:cNvSpPr>
            <a:spLocks noGrp="1"/>
          </p:cNvSpPr>
          <p:nvPr>
            <p:ph idx="1"/>
          </p:nvPr>
        </p:nvSpPr>
        <p:spPr/>
        <p:txBody>
          <a:bodyPr>
            <a:normAutofit/>
          </a:bodyPr>
          <a:lstStyle/>
          <a:p>
            <a:pPr>
              <a:buFont typeface="Wingdings" panose="05000000000000000000" pitchFamily="2" charset="2"/>
              <a:buChar char="ü"/>
            </a:pPr>
            <a:r>
              <a:rPr lang="it-IT" sz="1800" b="0" dirty="0" smtClean="0">
                <a:latin typeface="Arial" panose="020B0604020202020204" pitchFamily="34" charset="0"/>
                <a:cs typeface="Arial" panose="020B0604020202020204" pitchFamily="34" charset="0"/>
              </a:rPr>
              <a:t>The </a:t>
            </a:r>
            <a:r>
              <a:rPr lang="it-IT" sz="1800" b="0" dirty="0" err="1" smtClean="0">
                <a:latin typeface="Arial" panose="020B0604020202020204" pitchFamily="34" charset="0"/>
                <a:cs typeface="Arial" panose="020B0604020202020204" pitchFamily="34" charset="0"/>
              </a:rPr>
              <a:t>real</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victim</a:t>
            </a:r>
            <a:r>
              <a:rPr lang="it-IT" sz="1800" b="0" dirty="0" smtClean="0">
                <a:latin typeface="Arial" panose="020B0604020202020204" pitchFamily="34" charset="0"/>
                <a:cs typeface="Arial" panose="020B0604020202020204" pitchFamily="34" charset="0"/>
              </a:rPr>
              <a:t> of the </a:t>
            </a:r>
            <a:r>
              <a:rPr lang="it-IT" sz="1800" b="0" dirty="0" err="1" smtClean="0">
                <a:latin typeface="Arial" panose="020B0604020202020204" pitchFamily="34" charset="0"/>
                <a:cs typeface="Arial" panose="020B0604020202020204" pitchFamily="34" charset="0"/>
              </a:rPr>
              <a:t>novel</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is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Ethan’s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wife</a:t>
            </a:r>
            <a:r>
              <a:rPr lang="it-IT" sz="1800" b="0" dirty="0" smtClean="0">
                <a:latin typeface="Arial" panose="020B0604020202020204" pitchFamily="34" charset="0"/>
                <a:cs typeface="Arial" panose="020B0604020202020204" pitchFamily="34" charset="0"/>
              </a:rPr>
              <a:t> </a:t>
            </a:r>
          </a:p>
          <a:p>
            <a:pPr>
              <a:buFont typeface="Wingdings" panose="05000000000000000000" pitchFamily="2" charset="2"/>
              <a:buChar char="ü"/>
            </a:pPr>
            <a:r>
              <a:rPr lang="it-IT" sz="1800" b="0" dirty="0" err="1" smtClean="0">
                <a:latin typeface="Arial" panose="020B0604020202020204" pitchFamily="34" charset="0"/>
                <a:cs typeface="Arial" panose="020B0604020202020204" pitchFamily="34" charset="0"/>
              </a:rPr>
              <a:t>She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is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represented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like</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kind</a:t>
            </a:r>
            <a:r>
              <a:rPr lang="it-IT" sz="1800" b="0" dirty="0" smtClean="0">
                <a:latin typeface="Arial" panose="020B0604020202020204" pitchFamily="34" charset="0"/>
                <a:cs typeface="Arial" panose="020B0604020202020204" pitchFamily="34" charset="0"/>
              </a:rPr>
              <a:t> of woman living in </a:t>
            </a:r>
            <a:r>
              <a:rPr lang="it-IT" sz="1800" b="0" dirty="0" err="1" smtClean="0">
                <a:latin typeface="Arial" panose="020B0604020202020204" pitchFamily="34" charset="0"/>
                <a:cs typeface="Arial" panose="020B0604020202020204" pitchFamily="34" charset="0"/>
              </a:rPr>
              <a:t>this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period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when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women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hadn’t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rights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they</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couldn’t</a:t>
            </a:r>
            <a:r>
              <a:rPr lang="it-IT" sz="1800" b="0" dirty="0" smtClean="0">
                <a:latin typeface="Arial" panose="020B0604020202020204" pitchFamily="34" charset="0"/>
                <a:cs typeface="Arial" panose="020B0604020202020204" pitchFamily="34" charset="0"/>
              </a:rPr>
              <a:t> oppose to the moral </a:t>
            </a:r>
            <a:r>
              <a:rPr lang="it-IT" sz="1800" b="0" dirty="0" err="1" smtClean="0">
                <a:latin typeface="Arial" panose="020B0604020202020204" pitchFamily="34" charset="0"/>
                <a:cs typeface="Arial" panose="020B0604020202020204" pitchFamily="34" charset="0"/>
              </a:rPr>
              <a:t>values</a:t>
            </a:r>
            <a:r>
              <a:rPr lang="it-IT" sz="1800" b="0" dirty="0" smtClean="0">
                <a:latin typeface="Arial" panose="020B0604020202020204" pitchFamily="34" charset="0"/>
                <a:cs typeface="Arial" panose="020B0604020202020204" pitchFamily="34" charset="0"/>
              </a:rPr>
              <a:t> of the society </a:t>
            </a:r>
          </a:p>
          <a:p>
            <a:pPr>
              <a:buFont typeface="Wingdings" panose="05000000000000000000" pitchFamily="2" charset="2"/>
              <a:buChar char="ü"/>
            </a:pPr>
            <a:r>
              <a:rPr lang="it-IT" sz="1800" b="0" dirty="0" err="1" smtClean="0">
                <a:latin typeface="Arial" panose="020B0604020202020204" pitchFamily="34" charset="0"/>
                <a:cs typeface="Arial" panose="020B0604020202020204" pitchFamily="34" charset="0"/>
              </a:rPr>
              <a:t>She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had</a:t>
            </a:r>
            <a:r>
              <a:rPr lang="it-IT" sz="1800" b="0" dirty="0" smtClean="0">
                <a:latin typeface="Arial" panose="020B0604020202020204" pitchFamily="34" charset="0"/>
                <a:cs typeface="Arial" panose="020B0604020202020204" pitchFamily="34" charset="0"/>
              </a:rPr>
              <a:t> to bear </a:t>
            </a:r>
            <a:r>
              <a:rPr lang="it-IT" sz="1800" b="0" dirty="0" err="1" smtClean="0">
                <a:latin typeface="Arial" panose="020B0604020202020204" pitchFamily="34" charset="0"/>
                <a:cs typeface="Arial" panose="020B0604020202020204" pitchFamily="34" charset="0"/>
              </a:rPr>
              <a:t>her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husand’s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indifference</a:t>
            </a:r>
            <a:r>
              <a:rPr lang="it-IT" sz="1800" b="0" dirty="0" smtClean="0">
                <a:latin typeface="Arial" panose="020B0604020202020204" pitchFamily="34" charset="0"/>
                <a:cs typeface="Arial" panose="020B0604020202020204" pitchFamily="34" charset="0"/>
              </a:rPr>
              <a:t> and in </a:t>
            </a:r>
            <a:r>
              <a:rPr lang="it-IT" sz="1800" b="0" dirty="0" err="1" smtClean="0">
                <a:latin typeface="Arial" panose="020B0604020202020204" pitchFamily="34" charset="0"/>
                <a:cs typeface="Arial" panose="020B0604020202020204" pitchFamily="34" charset="0"/>
              </a:rPr>
              <a:t>spite</a:t>
            </a:r>
            <a:r>
              <a:rPr lang="it-IT" sz="1800" b="0" dirty="0" smtClean="0">
                <a:latin typeface="Arial" panose="020B0604020202020204" pitchFamily="34" charset="0"/>
                <a:cs typeface="Arial" panose="020B0604020202020204" pitchFamily="34" charset="0"/>
              </a:rPr>
              <a:t> of a </a:t>
            </a:r>
            <a:r>
              <a:rPr lang="it-IT" sz="1800" b="0" dirty="0" err="1" smtClean="0">
                <a:latin typeface="Arial" panose="020B0604020202020204" pitchFamily="34" charset="0"/>
                <a:cs typeface="Arial" panose="020B0604020202020204" pitchFamily="34" charset="0"/>
              </a:rPr>
              <a:t>betrayal</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at</a:t>
            </a:r>
            <a:r>
              <a:rPr lang="it-IT" sz="1800" b="0" dirty="0" smtClean="0">
                <a:latin typeface="Arial" panose="020B0604020202020204" pitchFamily="34" charset="0"/>
                <a:cs typeface="Arial" panose="020B0604020202020204" pitchFamily="34" charset="0"/>
              </a:rPr>
              <a:t> the end of the story, </a:t>
            </a:r>
            <a:r>
              <a:rPr lang="it-IT" sz="1800" b="0" dirty="0" err="1" smtClean="0">
                <a:latin typeface="Arial" panose="020B0604020202020204" pitchFamily="34" charset="0"/>
                <a:cs typeface="Arial" panose="020B0604020202020204" pitchFamily="34" charset="0"/>
              </a:rPr>
              <a:t>she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continued</a:t>
            </a:r>
            <a:r>
              <a:rPr lang="it-IT" sz="1800" b="0" dirty="0" smtClean="0">
                <a:latin typeface="Arial" panose="020B0604020202020204" pitchFamily="34" charset="0"/>
                <a:cs typeface="Arial" panose="020B0604020202020204" pitchFamily="34" charset="0"/>
              </a:rPr>
              <a:t> to take care of </a:t>
            </a:r>
            <a:r>
              <a:rPr lang="it-IT" sz="1800" b="0" dirty="0" err="1" smtClean="0">
                <a:latin typeface="Arial" panose="020B0604020202020204" pitchFamily="34" charset="0"/>
                <a:cs typeface="Arial" panose="020B0604020202020204" pitchFamily="34" charset="0"/>
              </a:rPr>
              <a:t>them</a:t>
            </a:r>
            <a:r>
              <a:rPr lang="it-IT" sz="1800" b="0" dirty="0" smtClean="0">
                <a:latin typeface="Arial" panose="020B0604020202020204" pitchFamily="34" charset="0"/>
                <a:cs typeface="Arial" panose="020B0604020202020204" pitchFamily="34" charset="0"/>
              </a:rPr>
              <a:t> </a:t>
            </a:r>
          </a:p>
          <a:p>
            <a:pPr>
              <a:buFont typeface="Wingdings" panose="05000000000000000000" pitchFamily="2" charset="2"/>
              <a:buChar char="ü"/>
            </a:pPr>
            <a:r>
              <a:rPr lang="it-IT" sz="1800" b="0" dirty="0" smtClean="0">
                <a:latin typeface="Arial" panose="020B0604020202020204" pitchFamily="34" charset="0"/>
                <a:cs typeface="Arial" panose="020B0604020202020204" pitchFamily="34" charset="0"/>
              </a:rPr>
              <a:t>The </a:t>
            </a:r>
            <a:r>
              <a:rPr lang="it-IT" sz="1800" b="0" dirty="0" err="1" smtClean="0">
                <a:latin typeface="Arial" panose="020B0604020202020204" pitchFamily="34" charset="0"/>
                <a:cs typeface="Arial" panose="020B0604020202020204" pitchFamily="34" charset="0"/>
              </a:rPr>
              <a:t>novelist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did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never</a:t>
            </a:r>
            <a:r>
              <a:rPr lang="it-IT" sz="1800" b="0" dirty="0" smtClean="0">
                <a:latin typeface="Arial" panose="020B0604020202020204" pitchFamily="34" charset="0"/>
                <a:cs typeface="Arial" panose="020B0604020202020204" pitchFamily="34" charset="0"/>
              </a:rPr>
              <a:t> report the </a:t>
            </a:r>
            <a:r>
              <a:rPr lang="it-IT" sz="1800" b="0" dirty="0" err="1" smtClean="0">
                <a:latin typeface="Arial" panose="020B0604020202020204" pitchFamily="34" charset="0"/>
                <a:cs typeface="Arial" panose="020B0604020202020204" pitchFamily="34" charset="0"/>
              </a:rPr>
              <a:t>Zeena’s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point</a:t>
            </a:r>
            <a:r>
              <a:rPr lang="it-IT" sz="1800" b="0" dirty="0" smtClean="0">
                <a:latin typeface="Arial" panose="020B0604020202020204" pitchFamily="34" charset="0"/>
                <a:cs typeface="Arial" panose="020B0604020202020204" pitchFamily="34" charset="0"/>
              </a:rPr>
              <a:t> of </a:t>
            </a:r>
            <a:r>
              <a:rPr lang="it-IT" sz="1800" b="0" dirty="0" err="1" smtClean="0">
                <a:latin typeface="Arial" panose="020B0604020202020204" pitchFamily="34" charset="0"/>
                <a:cs typeface="Arial" panose="020B0604020202020204" pitchFamily="34" charset="0"/>
              </a:rPr>
              <a:t>view</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then</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reader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can’t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understand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her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sickness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but</a:t>
            </a:r>
            <a:r>
              <a:rPr lang="it-IT" sz="1800" b="0" dirty="0" smtClean="0">
                <a:latin typeface="Arial" panose="020B0604020202020204" pitchFamily="34" charset="0"/>
                <a:cs typeface="Arial" panose="020B0604020202020204" pitchFamily="34" charset="0"/>
              </a:rPr>
              <a:t> Edith </a:t>
            </a:r>
            <a:r>
              <a:rPr lang="it-IT" sz="1800" b="0" dirty="0" err="1" smtClean="0">
                <a:latin typeface="Arial" panose="020B0604020202020204" pitchFamily="34" charset="0"/>
                <a:cs typeface="Arial" panose="020B0604020202020204" pitchFamily="34" charset="0"/>
              </a:rPr>
              <a:t>indirectly</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makes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clear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her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submission</a:t>
            </a:r>
            <a:r>
              <a:rPr lang="it-IT" sz="1800" b="0" dirty="0" smtClean="0">
                <a:latin typeface="Arial" panose="020B0604020202020204" pitchFamily="34" charset="0"/>
                <a:cs typeface="Arial" panose="020B0604020202020204" pitchFamily="34" charset="0"/>
              </a:rPr>
              <a:t> </a:t>
            </a:r>
            <a:endParaRPr lang="it-IT" sz="18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1265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The </a:t>
            </a:r>
            <a:r>
              <a:rPr lang="it-IT" dirty="0" err="1" smtClean="0">
                <a:solidFill>
                  <a:srgbClr val="FF0000"/>
                </a:solidFill>
              </a:rPr>
              <a:t>novelist</a:t>
            </a:r>
            <a:r>
              <a:rPr lang="it-IT" dirty="0" smtClean="0">
                <a:solidFill>
                  <a:srgbClr val="FF0000"/>
                </a:solidFill>
              </a:rPr>
              <a:t> </a:t>
            </a:r>
            <a:r>
              <a:rPr lang="it-IT" dirty="0" smtClean="0">
                <a:solidFill>
                  <a:srgbClr val="FF0000"/>
                </a:solidFill>
                <a:sym typeface="Wingdings" panose="05000000000000000000" pitchFamily="2" charset="2"/>
              </a:rPr>
              <a:t> </a:t>
            </a:r>
            <a:r>
              <a:rPr lang="it-IT" dirty="0" err="1" smtClean="0">
                <a:solidFill>
                  <a:srgbClr val="FF0000"/>
                </a:solidFill>
                <a:sym typeface="Wingdings" panose="05000000000000000000" pitchFamily="2" charset="2"/>
              </a:rPr>
              <a:t>edith</a:t>
            </a:r>
            <a:r>
              <a:rPr lang="it-IT" dirty="0" smtClean="0">
                <a:solidFill>
                  <a:srgbClr val="FF0000"/>
                </a:solidFill>
                <a:sym typeface="Wingdings" panose="05000000000000000000" pitchFamily="2" charset="2"/>
              </a:rPr>
              <a:t> </a:t>
            </a:r>
            <a:r>
              <a:rPr lang="it-IT" dirty="0" err="1" smtClean="0">
                <a:solidFill>
                  <a:srgbClr val="FF0000"/>
                </a:solidFill>
                <a:sym typeface="Wingdings" panose="05000000000000000000" pitchFamily="2" charset="2"/>
              </a:rPr>
              <a:t>wharton</a:t>
            </a:r>
            <a:r>
              <a:rPr lang="it-IT" dirty="0" smtClean="0">
                <a:solidFill>
                  <a:srgbClr val="FF0000"/>
                </a:solidFill>
                <a:sym typeface="Wingdings" panose="05000000000000000000" pitchFamily="2" charset="2"/>
              </a:rPr>
              <a:t> </a:t>
            </a:r>
            <a:endParaRPr lang="it-IT" dirty="0">
              <a:solidFill>
                <a:srgbClr val="FF0000"/>
              </a:solidFill>
            </a:endParaRPr>
          </a:p>
        </p:txBody>
      </p:sp>
      <p:sp>
        <p:nvSpPr>
          <p:cNvPr id="3" name="Segnaposto contenuto 2"/>
          <p:cNvSpPr>
            <a:spLocks noGrp="1"/>
          </p:cNvSpPr>
          <p:nvPr>
            <p:ph idx="1"/>
          </p:nvPr>
        </p:nvSpPr>
        <p:spPr>
          <a:xfrm>
            <a:off x="29313" y="1844824"/>
            <a:ext cx="5058219" cy="3180062"/>
          </a:xfrm>
        </p:spPr>
        <p:txBody>
          <a:bodyPr>
            <a:normAutofit/>
          </a:bodyPr>
          <a:lstStyle/>
          <a:p>
            <a:pPr>
              <a:buFont typeface="Wingdings" panose="05000000000000000000" pitchFamily="2" charset="2"/>
              <a:buChar char="Ø"/>
            </a:pPr>
            <a:r>
              <a:rPr lang="it-IT" sz="1800" b="0" dirty="0" err="1" smtClean="0">
                <a:latin typeface="Arial" panose="020B0604020202020204" pitchFamily="34" charset="0"/>
                <a:cs typeface="Arial" panose="020B0604020202020204" pitchFamily="34" charset="0"/>
              </a:rPr>
              <a:t>She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was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born</a:t>
            </a:r>
            <a:r>
              <a:rPr lang="it-IT" sz="1800" b="0" dirty="0" smtClean="0">
                <a:latin typeface="Arial" panose="020B0604020202020204" pitchFamily="34" charset="0"/>
                <a:cs typeface="Arial" panose="020B0604020202020204" pitchFamily="34" charset="0"/>
              </a:rPr>
              <a:t> </a:t>
            </a:r>
            <a:r>
              <a:rPr lang="it-IT" sz="1800" b="0" dirty="0">
                <a:latin typeface="Arial" panose="020B0604020202020204" pitchFamily="34" charset="0"/>
                <a:cs typeface="Arial" panose="020B0604020202020204" pitchFamily="34" charset="0"/>
              </a:rPr>
              <a:t>on </a:t>
            </a:r>
            <a:r>
              <a:rPr lang="it-IT" sz="1800" b="0" dirty="0" err="1">
                <a:latin typeface="Arial" panose="020B0604020202020204" pitchFamily="34" charset="0"/>
                <a:cs typeface="Arial" panose="020B0604020202020204" pitchFamily="34" charset="0"/>
              </a:rPr>
              <a:t>January</a:t>
            </a:r>
            <a:r>
              <a:rPr lang="it-IT" sz="1800" b="0" dirty="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rPr>
              <a:t>24,1862</a:t>
            </a:r>
            <a:endParaRPr lang="it-IT" sz="1800" b="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0" dirty="0" smtClean="0">
                <a:latin typeface="Arial" panose="020B0604020202020204" pitchFamily="34" charset="0"/>
                <a:cs typeface="Arial" panose="020B0604020202020204" pitchFamily="34" charset="0"/>
              </a:rPr>
              <a:t>She came from an aristocratic, puritan New </a:t>
            </a:r>
            <a:r>
              <a:rPr lang="en-US" sz="1800" b="0" dirty="0">
                <a:latin typeface="Arial" panose="020B0604020202020204" pitchFamily="34" charset="0"/>
                <a:cs typeface="Arial" panose="020B0604020202020204" pitchFamily="34" charset="0"/>
              </a:rPr>
              <a:t>York </a:t>
            </a:r>
            <a:r>
              <a:rPr lang="en-US" sz="1800" b="0" dirty="0" smtClean="0">
                <a:latin typeface="Arial" panose="020B0604020202020204" pitchFamily="34" charset="0"/>
                <a:cs typeface="Arial" panose="020B0604020202020204" pitchFamily="34" charset="0"/>
              </a:rPr>
              <a:t>family</a:t>
            </a:r>
          </a:p>
          <a:p>
            <a:pPr>
              <a:buFont typeface="Wingdings" panose="05000000000000000000" pitchFamily="2" charset="2"/>
              <a:buChar char="Ø"/>
            </a:pP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She spent </a:t>
            </a:r>
            <a:r>
              <a:rPr lang="en-US" sz="1800" b="0" dirty="0">
                <a:latin typeface="Arial Unicode MS" panose="020B0604020202020204" pitchFamily="34" charset="-128"/>
                <a:ea typeface="Arial Unicode MS" panose="020B0604020202020204" pitchFamily="34" charset="-128"/>
                <a:cs typeface="Arial Unicode MS" panose="020B0604020202020204" pitchFamily="34" charset="-128"/>
              </a:rPr>
              <a:t>much of her childhood in Europe</a:t>
            </a: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800" b="0" dirty="0">
                <a:latin typeface="Arial Unicode MS" panose="020B0604020202020204" pitchFamily="34" charset="-128"/>
                <a:ea typeface="Arial Unicode MS" panose="020B0604020202020204" pitchFamily="34" charset="-128"/>
                <a:cs typeface="Arial Unicode MS" panose="020B0604020202020204" pitchFamily="34" charset="-128"/>
              </a:rPr>
              <a:t>France, </a:t>
            </a: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Germany and Italy </a:t>
            </a:r>
          </a:p>
          <a:p>
            <a:pPr>
              <a:buFont typeface="Wingdings" panose="05000000000000000000" pitchFamily="2" charset="2"/>
              <a:buChar char="Ø"/>
            </a:pP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Developed both her </a:t>
            </a: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gifts </a:t>
            </a: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for </a:t>
            </a:r>
            <a:r>
              <a:rPr lang="en-US" sz="1800" b="0" dirty="0">
                <a:latin typeface="Arial Unicode MS" panose="020B0604020202020204" pitchFamily="34" charset="-128"/>
                <a:ea typeface="Arial Unicode MS" panose="020B0604020202020204" pitchFamily="34" charset="-128"/>
                <a:cs typeface="Arial Unicode MS" panose="020B0604020202020204" pitchFamily="34" charset="-128"/>
              </a:rPr>
              <a:t>languages and a deep </a:t>
            </a: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appreciation for beauty; </a:t>
            </a:r>
            <a:r>
              <a:rPr lang="en-US" sz="1800" b="0" dirty="0">
                <a:latin typeface="Arial Unicode MS" panose="020B0604020202020204" pitchFamily="34" charset="-128"/>
                <a:ea typeface="Arial Unicode MS" panose="020B0604020202020204" pitchFamily="34" charset="-128"/>
                <a:cs typeface="Arial Unicode MS" panose="020B0604020202020204" pitchFamily="34" charset="-128"/>
              </a:rPr>
              <a:t>in art, architecture and </a:t>
            </a: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literature </a:t>
            </a:r>
            <a:endPar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buFont typeface="Wingdings" panose="05000000000000000000" pitchFamily="2" charset="2"/>
              <a:buChar char="Ø"/>
            </a:pP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She became an </a:t>
            </a:r>
            <a:r>
              <a:rPr lang="en-US" sz="1800" b="0" dirty="0" err="1" smtClean="0">
                <a:latin typeface="Arial Unicode MS" panose="020B0604020202020204" pitchFamily="34" charset="-128"/>
                <a:ea typeface="Arial Unicode MS" panose="020B0604020202020204" pitchFamily="34" charset="-128"/>
                <a:cs typeface="Arial Unicode MS" panose="020B0604020202020204" pitchFamily="34" charset="-128"/>
              </a:rPr>
              <a:t>american</a:t>
            </a:r>
            <a:r>
              <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rPr>
              <a:t> novelist </a:t>
            </a:r>
            <a:endParaRPr lang="en-US" sz="1800" b="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buFont typeface="Wingdings" panose="05000000000000000000" pitchFamily="2" charset="2"/>
              <a:buChar char="Ø"/>
            </a:pPr>
            <a:endParaRPr lang="it-IT" dirty="0" smtClean="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8104" y="908720"/>
            <a:ext cx="3635896" cy="3488285"/>
          </a:xfrm>
          <a:prstGeom prst="rect">
            <a:avLst/>
          </a:prstGeom>
        </p:spPr>
      </p:pic>
    </p:spTree>
    <p:extLst>
      <p:ext uri="{BB962C8B-B14F-4D97-AF65-F5344CB8AC3E}">
        <p14:creationId xmlns:p14="http://schemas.microsoft.com/office/powerpoint/2010/main" val="565372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solidFill>
                  <a:srgbClr val="FF0000"/>
                </a:solidFill>
              </a:rPr>
              <a:t>The influence of puritanism </a:t>
            </a:r>
            <a:endParaRPr lang="en-US" dirty="0">
              <a:solidFill>
                <a:srgbClr val="FF0000"/>
              </a:solidFill>
            </a:endParaRPr>
          </a:p>
        </p:txBody>
      </p:sp>
      <p:sp>
        <p:nvSpPr>
          <p:cNvPr id="3" name="Segnaposto contenuto 2"/>
          <p:cNvSpPr>
            <a:spLocks noGrp="1"/>
          </p:cNvSpPr>
          <p:nvPr>
            <p:ph idx="1"/>
          </p:nvPr>
        </p:nvSpPr>
        <p:spPr>
          <a:xfrm>
            <a:off x="8562" y="1700808"/>
            <a:ext cx="5715566" cy="3240359"/>
          </a:xfrm>
        </p:spPr>
        <p:txBody>
          <a:bodyPr/>
          <a:lstStyle/>
          <a:p>
            <a:pPr>
              <a:buFont typeface="Wingdings" panose="05000000000000000000" pitchFamily="2" charset="2"/>
              <a:buChar char="ü"/>
            </a:pPr>
            <a:r>
              <a:rPr lang="en-US" sz="1800" b="0" dirty="0">
                <a:latin typeface="Arial" panose="020B0604020202020204" pitchFamily="34" charset="0"/>
                <a:cs typeface="Arial" panose="020B0604020202020204" pitchFamily="34" charset="0"/>
              </a:rPr>
              <a:t>Probably the novelist wants to show us the reality of </a:t>
            </a:r>
            <a:r>
              <a:rPr lang="en-US" sz="1800" b="0" dirty="0" smtClean="0">
                <a:latin typeface="Arial" panose="020B0604020202020204" pitchFamily="34" charset="0"/>
                <a:cs typeface="Arial" panose="020B0604020202020204" pitchFamily="34" charset="0"/>
              </a:rPr>
              <a:t>world</a:t>
            </a:r>
            <a:r>
              <a:rPr lang="en-US" sz="1800" b="0" dirty="0">
                <a:latin typeface="Arial" panose="020B0604020202020204" pitchFamily="34" charset="0"/>
                <a:cs typeface="Arial" panose="020B0604020202020204" pitchFamily="34" charset="0"/>
              </a:rPr>
              <a:t>, we can’t believe in something that </a:t>
            </a:r>
            <a:r>
              <a:rPr lang="en-US" sz="1800" b="0" dirty="0" smtClean="0">
                <a:latin typeface="Arial" panose="020B0604020202020204" pitchFamily="34" charset="0"/>
                <a:cs typeface="Arial" panose="020B0604020202020204" pitchFamily="34" charset="0"/>
              </a:rPr>
              <a:t>will </a:t>
            </a:r>
            <a:r>
              <a:rPr lang="en-US" sz="1800" b="0" dirty="0">
                <a:latin typeface="Arial" panose="020B0604020202020204" pitchFamily="34" charset="0"/>
                <a:cs typeface="Arial" panose="020B0604020202020204" pitchFamily="34" charset="0"/>
              </a:rPr>
              <a:t>never happen </a:t>
            </a:r>
          </a:p>
          <a:p>
            <a:pPr>
              <a:buFont typeface="Wingdings" panose="05000000000000000000" pitchFamily="2" charset="2"/>
              <a:buChar char="ü"/>
            </a:pPr>
            <a:r>
              <a:rPr lang="en-US" sz="1800" b="0" dirty="0">
                <a:latin typeface="Arial" panose="020B0604020202020204" pitchFamily="34" charset="0"/>
                <a:cs typeface="Arial" panose="020B0604020202020204" pitchFamily="34" charset="0"/>
              </a:rPr>
              <a:t>She described things like they were in her time, the reality</a:t>
            </a:r>
          </a:p>
          <a:p>
            <a:pPr>
              <a:buFont typeface="Wingdings" panose="05000000000000000000" pitchFamily="2" charset="2"/>
              <a:buChar char="ü"/>
            </a:pPr>
            <a:r>
              <a:rPr lang="en-US" sz="1800" b="0" dirty="0">
                <a:latin typeface="Arial" panose="020B0604020202020204" pitchFamily="34" charset="0"/>
                <a:cs typeface="Arial" panose="020B0604020202020204" pitchFamily="34" charset="0"/>
              </a:rPr>
              <a:t>She was influenced by her religious values writing the novels </a:t>
            </a:r>
            <a:r>
              <a:rPr lang="en-US" sz="1800" b="0" dirty="0" smtClean="0">
                <a:latin typeface="Arial" panose="020B0604020202020204" pitchFamily="34" charset="0"/>
                <a:cs typeface="Arial" panose="020B0604020202020204" pitchFamily="34" charset="0"/>
              </a:rPr>
              <a:t>because since she was a baby, she </a:t>
            </a:r>
            <a:r>
              <a:rPr lang="en-US" sz="1800" b="0" dirty="0" smtClean="0">
                <a:latin typeface="Arial" panose="020B0604020202020204" pitchFamily="34" charset="0"/>
                <a:cs typeface="Arial" panose="020B0604020202020204" pitchFamily="34" charset="0"/>
              </a:rPr>
              <a:t>grew up </a:t>
            </a:r>
            <a:r>
              <a:rPr lang="en-US" sz="1800" b="0" dirty="0" smtClean="0">
                <a:latin typeface="Arial" panose="020B0604020202020204" pitchFamily="34" charset="0"/>
                <a:cs typeface="Arial" panose="020B0604020202020204" pitchFamily="34" charset="0"/>
              </a:rPr>
              <a:t>with this kind of mentality that contributed to shape her point of view </a:t>
            </a:r>
            <a:endParaRPr lang="en-US" sz="1800" b="0" dirty="0">
              <a:latin typeface="Arial" panose="020B0604020202020204" pitchFamily="34" charset="0"/>
              <a:cs typeface="Arial" panose="020B0604020202020204" pitchFamily="34" charset="0"/>
            </a:endParaRPr>
          </a:p>
          <a:p>
            <a:endParaRPr lang="en-US"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0"/>
            <a:ext cx="2483768" cy="3657416"/>
          </a:xfrm>
          <a:prstGeom prst="rect">
            <a:avLst/>
          </a:prstGeom>
        </p:spPr>
      </p:pic>
    </p:spTree>
    <p:extLst>
      <p:ext uri="{BB962C8B-B14F-4D97-AF65-F5344CB8AC3E}">
        <p14:creationId xmlns:p14="http://schemas.microsoft.com/office/powerpoint/2010/main" val="1856737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35696" y="116632"/>
            <a:ext cx="5328592" cy="548640"/>
          </a:xfrm>
        </p:spPr>
        <p:txBody>
          <a:bodyPr/>
          <a:lstStyle/>
          <a:p>
            <a:pPr algn="ctr"/>
            <a:r>
              <a:rPr lang="it-IT" dirty="0" err="1" smtClean="0">
                <a:solidFill>
                  <a:srgbClr val="FF0000"/>
                </a:solidFill>
              </a:rPr>
              <a:t>Themes</a:t>
            </a:r>
            <a:endParaRPr lang="it-IT" dirty="0">
              <a:solidFill>
                <a:srgbClr val="FF0000"/>
              </a:solidFill>
            </a:endParaRPr>
          </a:p>
        </p:txBody>
      </p:sp>
      <p:sp>
        <p:nvSpPr>
          <p:cNvPr id="3" name="Segnaposto contenuto 2"/>
          <p:cNvSpPr>
            <a:spLocks noGrp="1"/>
          </p:cNvSpPr>
          <p:nvPr>
            <p:ph idx="1"/>
          </p:nvPr>
        </p:nvSpPr>
        <p:spPr>
          <a:xfrm>
            <a:off x="251520" y="980728"/>
            <a:ext cx="8532440" cy="4104456"/>
          </a:xfrm>
        </p:spPr>
        <p:txBody>
          <a:bodyPr>
            <a:normAutofit/>
          </a:bodyPr>
          <a:lstStyle/>
          <a:p>
            <a:pPr>
              <a:buFont typeface="Wingdings" panose="05000000000000000000" pitchFamily="2" charset="2"/>
              <a:buChar char="q"/>
            </a:pPr>
            <a:r>
              <a:rPr lang="it-IT" sz="1800" b="0" dirty="0">
                <a:latin typeface="Arial" panose="020B0604020202020204" pitchFamily="34" charset="0"/>
                <a:cs typeface="Arial" panose="020B0604020202020204" pitchFamily="34" charset="0"/>
              </a:rPr>
              <a:t>I</a:t>
            </a:r>
            <a:r>
              <a:rPr lang="it-IT" sz="1800" b="0" dirty="0" smtClean="0">
                <a:latin typeface="Arial" panose="020B0604020202020204" pitchFamily="34" charset="0"/>
                <a:cs typeface="Arial" panose="020B0604020202020204" pitchFamily="34" charset="0"/>
              </a:rPr>
              <a:t>mpossible </a:t>
            </a:r>
            <a:r>
              <a:rPr lang="it-IT" sz="1800" b="0" dirty="0" smtClean="0">
                <a:latin typeface="Arial" panose="020B0604020202020204" pitchFamily="34" charset="0"/>
                <a:cs typeface="Arial" panose="020B0604020202020204" pitchFamily="34" charset="0"/>
              </a:rPr>
              <a:t>love </a:t>
            </a:r>
            <a:r>
              <a:rPr lang="it-IT" sz="1800" b="0" dirty="0" smtClean="0">
                <a:latin typeface="Arial" panose="020B0604020202020204" pitchFamily="34" charset="0"/>
                <a:cs typeface="Arial" panose="020B0604020202020204" pitchFamily="34" charset="0"/>
                <a:sym typeface="Wingdings" panose="05000000000000000000" pitchFamily="2" charset="2"/>
              </a:rPr>
              <a: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between</a:t>
            </a:r>
            <a:r>
              <a:rPr lang="it-IT" sz="1800" b="0" dirty="0" smtClean="0">
                <a:latin typeface="Arial" panose="020B0604020202020204" pitchFamily="34" charset="0"/>
                <a:cs typeface="Arial" panose="020B0604020202020204" pitchFamily="34" charset="0"/>
              </a:rPr>
              <a:t> Ethan and Mattie  </a:t>
            </a: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it-IT" sz="1800" b="0" dirty="0" err="1" smtClean="0">
                <a:latin typeface="Arial" panose="020B0604020202020204" pitchFamily="34" charset="0"/>
                <a:cs typeface="Arial" panose="020B0604020202020204" pitchFamily="34" charset="0"/>
              </a:rPr>
              <a:t>Solitude</a:t>
            </a:r>
            <a:r>
              <a:rPr lang="it-IT" sz="1800" b="0" dirty="0" smtClean="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sym typeface="Wingdings" panose="05000000000000000000" pitchFamily="2" charset="2"/>
              </a:rPr>
              <a: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pushing</a:t>
            </a:r>
            <a:r>
              <a:rPr lang="it-IT" sz="1800" b="0" dirty="0" smtClean="0">
                <a:latin typeface="Arial" panose="020B0604020202020204" pitchFamily="34" charset="0"/>
                <a:cs typeface="Arial" panose="020B0604020202020204" pitchFamily="34" charset="0"/>
              </a:rPr>
              <a:t> Ethan and Zenobia </a:t>
            </a:r>
            <a:r>
              <a:rPr lang="it-IT" sz="1800" b="0" dirty="0" err="1" smtClean="0">
                <a:latin typeface="Arial" panose="020B0604020202020204" pitchFamily="34" charset="0"/>
                <a:cs typeface="Arial" panose="020B0604020202020204" pitchFamily="34" charset="0"/>
              </a:rPr>
              <a:t>marry</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each</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other</a:t>
            </a: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it-IT" sz="1800" b="0" dirty="0" err="1" smtClean="0">
                <a:latin typeface="Arial" panose="020B0604020202020204" pitchFamily="34" charset="0"/>
                <a:cs typeface="Arial" panose="020B0604020202020204" pitchFamily="34" charset="0"/>
              </a:rPr>
              <a:t>Society’s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restrictions</a:t>
            </a:r>
            <a:r>
              <a:rPr lang="it-IT" sz="1800" b="0" dirty="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sym typeface="Wingdings" panose="05000000000000000000" pitchFamily="2" charset="2"/>
              </a:rPr>
              <a:t> moral </a:t>
            </a:r>
            <a:r>
              <a:rPr lang="it-IT" sz="1800" b="0" dirty="0" err="1" smtClean="0">
                <a:latin typeface="Arial" panose="020B0604020202020204" pitchFamily="34" charset="0"/>
                <a:cs typeface="Arial" panose="020B0604020202020204" pitchFamily="34" charset="0"/>
                <a:sym typeface="Wingdings" panose="05000000000000000000" pitchFamily="2" charset="2"/>
              </a:rPr>
              <a:t>values</a:t>
            </a:r>
            <a:r>
              <a:rPr lang="it-IT" sz="1800" b="0" dirty="0" smtClean="0">
                <a:latin typeface="Arial" panose="020B0604020202020204" pitchFamily="34" charset="0"/>
                <a:cs typeface="Arial" panose="020B0604020202020204" pitchFamily="34" charset="0"/>
                <a:sym typeface="Wingdings" panose="05000000000000000000" pitchFamily="2" charset="2"/>
              </a:rPr>
              <a:t> </a:t>
            </a: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it-IT" sz="1800" b="0" dirty="0" smtClean="0">
                <a:latin typeface="Arial" panose="020B0604020202020204" pitchFamily="34" charset="0"/>
                <a:cs typeface="Arial" panose="020B0604020202020204" pitchFamily="34" charset="0"/>
              </a:rPr>
              <a:t>Status of </a:t>
            </a:r>
            <a:r>
              <a:rPr lang="it-IT" sz="1800" b="0" dirty="0" err="1" smtClean="0">
                <a:latin typeface="Arial" panose="020B0604020202020204" pitchFamily="34" charset="0"/>
                <a:cs typeface="Arial" panose="020B0604020202020204" pitchFamily="34" charset="0"/>
              </a:rPr>
              <a:t>women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within</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comunity</a:t>
            </a:r>
            <a:r>
              <a:rPr lang="it-IT" sz="1800" b="0" dirty="0" smtClean="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they</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hadn</a:t>
            </a:r>
            <a:r>
              <a:rPr lang="it-IT" sz="1800" b="0" dirty="0" err="1" smtClean="0">
                <a:latin typeface="Arial" panose="020B0604020202020204" pitchFamily="34" charset="0"/>
                <a:cs typeface="Arial" panose="020B0604020202020204" pitchFamily="34" charset="0"/>
                <a:sym typeface="Wingdings" panose="05000000000000000000" pitchFamily="2" charset="2"/>
              </a:rPr>
              <a:t>’t</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rights</a:t>
            </a: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it-IT" sz="1800" b="0" dirty="0" err="1" smtClean="0">
                <a:latin typeface="Arial" panose="020B0604020202020204" pitchFamily="34" charset="0"/>
                <a:cs typeface="Arial" panose="020B0604020202020204" pitchFamily="34" charset="0"/>
              </a:rPr>
              <a:t>Comparation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between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old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Zeena</a:t>
            </a:r>
            <a:r>
              <a:rPr lang="it-IT" sz="1800" b="0" dirty="0" smtClean="0">
                <a:latin typeface="Arial" panose="020B0604020202020204" pitchFamily="34" charset="0"/>
                <a:cs typeface="Arial" panose="020B0604020202020204" pitchFamily="34" charset="0"/>
              </a:rPr>
              <a:t>) and </a:t>
            </a:r>
            <a:r>
              <a:rPr lang="it-IT" sz="1800" b="0" dirty="0" err="1" smtClean="0">
                <a:latin typeface="Arial" panose="020B0604020202020204" pitchFamily="34" charset="0"/>
                <a:cs typeface="Arial" panose="020B0604020202020204" pitchFamily="34" charset="0"/>
              </a:rPr>
              <a:t>young</a:t>
            </a:r>
            <a:r>
              <a:rPr lang="it-IT" sz="1800" b="0" dirty="0" smtClean="0">
                <a:latin typeface="Arial" panose="020B0604020202020204" pitchFamily="34" charset="0"/>
                <a:cs typeface="Arial" panose="020B0604020202020204" pitchFamily="34" charset="0"/>
              </a:rPr>
              <a:t> (Mattie)</a:t>
            </a:r>
          </a:p>
          <a:p>
            <a:pPr>
              <a:buFont typeface="Wingdings" panose="05000000000000000000" pitchFamily="2" charset="2"/>
              <a:buChar char="q"/>
            </a:pPr>
            <a:r>
              <a:rPr lang="it-IT" sz="1800" b="0" dirty="0" smtClean="0">
                <a:latin typeface="Arial" panose="020B0604020202020204" pitchFamily="34" charset="0"/>
                <a:cs typeface="Arial" panose="020B0604020202020204" pitchFamily="34" charset="0"/>
              </a:rPr>
              <a:t>Suicide  </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they</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tried</a:t>
            </a:r>
            <a:r>
              <a:rPr lang="it-IT" sz="1800" b="0" dirty="0" smtClean="0">
                <a:latin typeface="Arial" panose="020B0604020202020204" pitchFamily="34" charset="0"/>
                <a:cs typeface="Arial" panose="020B0604020202020204" pitchFamily="34" charset="0"/>
                <a:sym typeface="Wingdings" panose="05000000000000000000" pitchFamily="2" charset="2"/>
              </a:rPr>
              <a:t> to </a:t>
            </a:r>
            <a:r>
              <a:rPr lang="it-IT" sz="1800" b="0" dirty="0" err="1" smtClean="0">
                <a:latin typeface="Arial" panose="020B0604020202020204" pitchFamily="34" charset="0"/>
                <a:cs typeface="Arial" panose="020B0604020202020204" pitchFamily="34" charset="0"/>
                <a:sym typeface="Wingdings" panose="05000000000000000000" pitchFamily="2" charset="2"/>
              </a:rPr>
              <a:t>commit</a:t>
            </a:r>
            <a:r>
              <a:rPr lang="it-IT" sz="1800" b="0" dirty="0" smtClean="0">
                <a:latin typeface="Arial" panose="020B0604020202020204" pitchFamily="34" charset="0"/>
                <a:cs typeface="Arial" panose="020B0604020202020204" pitchFamily="34" charset="0"/>
                <a:sym typeface="Wingdings" panose="05000000000000000000" pitchFamily="2" charset="2"/>
              </a:rPr>
              <a:t> suicide </a:t>
            </a:r>
            <a:r>
              <a:rPr lang="it-IT" sz="1800" b="0" dirty="0" err="1" smtClean="0">
                <a:latin typeface="Arial" panose="020B0604020202020204" pitchFamily="34" charset="0"/>
                <a:cs typeface="Arial" panose="020B0604020202020204" pitchFamily="34" charset="0"/>
                <a:sym typeface="Wingdings" panose="05000000000000000000" pitchFamily="2" charset="2"/>
              </a:rPr>
              <a:t>rather</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than</a:t>
            </a:r>
            <a:r>
              <a:rPr lang="it-IT" sz="1800" b="0" dirty="0" smtClean="0">
                <a:latin typeface="Arial" panose="020B0604020202020204" pitchFamily="34" charset="0"/>
                <a:cs typeface="Arial" panose="020B0604020202020204" pitchFamily="34" charset="0"/>
                <a:sym typeface="Wingdings" panose="05000000000000000000" pitchFamily="2" charset="2"/>
              </a:rPr>
              <a:t> continue living in </a:t>
            </a:r>
            <a:r>
              <a:rPr lang="it-IT" sz="1800" b="0" dirty="0" err="1" smtClean="0">
                <a:latin typeface="Arial" panose="020B0604020202020204" pitchFamily="34" charset="0"/>
                <a:cs typeface="Arial" panose="020B0604020202020204" pitchFamily="34" charset="0"/>
                <a:sym typeface="Wingdings" panose="05000000000000000000" pitchFamily="2" charset="2"/>
              </a:rPr>
              <a:t>this</a:t>
            </a:r>
            <a:r>
              <a:rPr lang="it-IT" sz="1800" b="0" dirty="0" smtClean="0">
                <a:latin typeface="Arial" panose="020B0604020202020204" pitchFamily="34" charset="0"/>
                <a:cs typeface="Arial" panose="020B0604020202020204" pitchFamily="34" charset="0"/>
                <a:sym typeface="Wingdings" panose="05000000000000000000" pitchFamily="2" charset="2"/>
              </a:rPr>
              <a:t> way </a:t>
            </a: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it-IT" sz="1800" b="0" dirty="0" err="1" smtClean="0">
                <a:latin typeface="Arial" panose="020B0604020202020204" pitchFamily="34" charset="0"/>
                <a:cs typeface="Arial" panose="020B0604020202020204" pitchFamily="34" charset="0"/>
              </a:rPr>
              <a:t>Sickness</a:t>
            </a:r>
            <a:r>
              <a:rPr lang="it-IT" sz="1800" b="0" dirty="0" smtClean="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at</a:t>
            </a:r>
            <a:r>
              <a:rPr lang="it-IT" sz="1800" b="0" dirty="0" smtClean="0">
                <a:latin typeface="Arial" panose="020B0604020202020204" pitchFamily="34" charset="0"/>
                <a:cs typeface="Arial" panose="020B0604020202020204" pitchFamily="34" charset="0"/>
                <a:sym typeface="Wingdings" panose="05000000000000000000" pitchFamily="2" charset="2"/>
              </a:rPr>
              <a:t> the </a:t>
            </a:r>
            <a:r>
              <a:rPr lang="it-IT" sz="1800" b="0" dirty="0" err="1" smtClean="0">
                <a:latin typeface="Arial" panose="020B0604020202020204" pitchFamily="34" charset="0"/>
                <a:cs typeface="Arial" panose="020B0604020202020204" pitchFamily="34" charset="0"/>
                <a:sym typeface="Wingdings" panose="05000000000000000000" pitchFamily="2" charset="2"/>
              </a:rPr>
              <a:t>beginnig</a:t>
            </a:r>
            <a:r>
              <a:rPr lang="it-IT" sz="1800" b="0" dirty="0" smtClean="0">
                <a:latin typeface="Arial" panose="020B0604020202020204" pitchFamily="34" charset="0"/>
                <a:cs typeface="Arial" panose="020B0604020202020204" pitchFamily="34" charset="0"/>
                <a:sym typeface="Wingdings" panose="05000000000000000000" pitchFamily="2" charset="2"/>
              </a:rPr>
              <a:t> of the long, short story </a:t>
            </a:r>
            <a:r>
              <a:rPr lang="it-IT" sz="1800" b="0" dirty="0" err="1" smtClean="0">
                <a:latin typeface="Arial" panose="020B0604020202020204" pitchFamily="34" charset="0"/>
                <a:cs typeface="Arial" panose="020B0604020202020204" pitchFamily="34" charset="0"/>
                <a:sym typeface="Wingdings" panose="05000000000000000000" pitchFamily="2" charset="2"/>
              </a:rPr>
              <a:t>Ethan’s</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mother</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was</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sick</a:t>
            </a:r>
            <a:r>
              <a:rPr lang="it-IT" sz="1800" b="0" dirty="0" smtClean="0">
                <a:latin typeface="Arial" panose="020B0604020202020204" pitchFamily="34" charset="0"/>
                <a:cs typeface="Arial" panose="020B0604020202020204" pitchFamily="34" charset="0"/>
                <a:sym typeface="Wingdings" panose="05000000000000000000" pitchFamily="2" charset="2"/>
              </a:rPr>
              <a:t> and </a:t>
            </a:r>
            <a:r>
              <a:rPr lang="it-IT" sz="1800" b="0" dirty="0" err="1" smtClean="0">
                <a:latin typeface="Arial" panose="020B0604020202020204" pitchFamily="34" charset="0"/>
                <a:cs typeface="Arial" panose="020B0604020202020204" pitchFamily="34" charset="0"/>
                <a:sym typeface="Wingdings" panose="05000000000000000000" pitchFamily="2" charset="2"/>
              </a:rPr>
              <a:t>found</a:t>
            </a:r>
            <a:r>
              <a:rPr lang="it-IT" sz="1800" b="0" dirty="0" smtClean="0">
                <a:latin typeface="Arial" panose="020B0604020202020204" pitchFamily="34" charset="0"/>
                <a:cs typeface="Arial" panose="020B0604020202020204" pitchFamily="34" charset="0"/>
                <a:sym typeface="Wingdings" panose="05000000000000000000" pitchFamily="2" charset="2"/>
              </a:rPr>
              <a:t> comfort in the figure of </a:t>
            </a:r>
            <a:r>
              <a:rPr lang="it-IT" sz="1800" b="0" dirty="0" err="1" smtClean="0">
                <a:latin typeface="Arial" panose="020B0604020202020204" pitchFamily="34" charset="0"/>
                <a:cs typeface="Arial" panose="020B0604020202020204" pitchFamily="34" charset="0"/>
                <a:sym typeface="Wingdings" panose="05000000000000000000" pitchFamily="2" charset="2"/>
              </a:rPr>
              <a:t>Zeena</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who</a:t>
            </a:r>
            <a:r>
              <a:rPr lang="it-IT" sz="1800" b="0" dirty="0" smtClean="0">
                <a:latin typeface="Arial" panose="020B0604020202020204" pitchFamily="34" charset="0"/>
                <a:cs typeface="Arial" panose="020B0604020202020204" pitchFamily="34" charset="0"/>
                <a:sym typeface="Wingdings" panose="05000000000000000000" pitchFamily="2" charset="2"/>
              </a:rPr>
              <a:t>, in turn, </a:t>
            </a:r>
            <a:r>
              <a:rPr lang="it-IT" sz="1800" b="0" dirty="0" err="1" smtClean="0">
                <a:latin typeface="Arial" panose="020B0604020202020204" pitchFamily="34" charset="0"/>
                <a:cs typeface="Arial" panose="020B0604020202020204" pitchFamily="34" charset="0"/>
                <a:sym typeface="Wingdings" panose="05000000000000000000" pitchFamily="2" charset="2"/>
              </a:rPr>
              <a:t>became</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ill</a:t>
            </a: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it-IT" sz="1800" b="0" dirty="0" err="1" smtClean="0">
                <a:latin typeface="Arial" panose="020B0604020202020204" pitchFamily="34" charset="0"/>
                <a:cs typeface="Arial" panose="020B0604020202020204" pitchFamily="34" charset="0"/>
              </a:rPr>
              <a:t>Forgiveness</a:t>
            </a:r>
            <a:r>
              <a:rPr lang="it-IT" sz="1800" b="0" dirty="0" smtClean="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Zeena</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forgave</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their</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behavior</a:t>
            </a:r>
            <a:r>
              <a:rPr lang="it-IT" sz="1800" b="0" dirty="0" smtClean="0">
                <a:latin typeface="Arial" panose="020B0604020202020204" pitchFamily="34" charset="0"/>
                <a:cs typeface="Arial" panose="020B0604020202020204" pitchFamily="34" charset="0"/>
                <a:sym typeface="Wingdings" panose="05000000000000000000" pitchFamily="2" charset="2"/>
              </a:rPr>
              <a:t> and help </a:t>
            </a:r>
            <a:r>
              <a:rPr lang="it-IT" sz="1800" b="0" dirty="0" err="1" smtClean="0">
                <a:latin typeface="Arial" panose="020B0604020202020204" pitchFamily="34" charset="0"/>
                <a:cs typeface="Arial" panose="020B0604020202020204" pitchFamily="34" charset="0"/>
                <a:sym typeface="Wingdings" panose="05000000000000000000" pitchFamily="2" charset="2"/>
              </a:rPr>
              <a:t>them</a:t>
            </a: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q"/>
            </a:pPr>
            <a:endParaRPr lang="it-IT" dirty="0" smtClean="0"/>
          </a:p>
          <a:p>
            <a:pPr>
              <a:buFont typeface="Wingdings" panose="05000000000000000000" pitchFamily="2" charset="2"/>
              <a:buChar char="q"/>
            </a:pPr>
            <a:endParaRPr lang="it-IT" dirty="0" smtClean="0"/>
          </a:p>
          <a:p>
            <a:pPr>
              <a:buFont typeface="Wingdings" panose="05000000000000000000" pitchFamily="2" charset="2"/>
              <a:buChar char="q"/>
            </a:pPr>
            <a:endParaRPr lang="it-IT" dirty="0"/>
          </a:p>
        </p:txBody>
      </p:sp>
    </p:spTree>
    <p:extLst>
      <p:ext uri="{BB962C8B-B14F-4D97-AF65-F5344CB8AC3E}">
        <p14:creationId xmlns:p14="http://schemas.microsoft.com/office/powerpoint/2010/main" val="365710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737" y="116632"/>
            <a:ext cx="7520940" cy="548640"/>
          </a:xfrm>
        </p:spPr>
        <p:txBody>
          <a:bodyPr/>
          <a:lstStyle/>
          <a:p>
            <a:pPr algn="ctr"/>
            <a:r>
              <a:rPr lang="it-IT" dirty="0" err="1" smtClean="0">
                <a:solidFill>
                  <a:srgbClr val="FF0000"/>
                </a:solidFill>
              </a:rPr>
              <a:t>Descriptions</a:t>
            </a:r>
            <a:r>
              <a:rPr lang="it-IT" dirty="0" smtClean="0">
                <a:solidFill>
                  <a:srgbClr val="FF0000"/>
                </a:solidFill>
              </a:rPr>
              <a:t> </a:t>
            </a:r>
            <a:endParaRPr lang="it-IT" dirty="0">
              <a:solidFill>
                <a:srgbClr val="FF0000"/>
              </a:solidFill>
            </a:endParaRPr>
          </a:p>
        </p:txBody>
      </p:sp>
      <p:sp>
        <p:nvSpPr>
          <p:cNvPr id="3" name="Segnaposto contenuto 2"/>
          <p:cNvSpPr>
            <a:spLocks noGrp="1"/>
          </p:cNvSpPr>
          <p:nvPr>
            <p:ph idx="1"/>
          </p:nvPr>
        </p:nvSpPr>
        <p:spPr>
          <a:xfrm>
            <a:off x="1691680" y="908720"/>
            <a:ext cx="7272808" cy="2736304"/>
          </a:xfrm>
        </p:spPr>
        <p:txBody>
          <a:bodyPr>
            <a:normAutofit/>
          </a:bodyPr>
          <a:lstStyle/>
          <a:p>
            <a:pPr>
              <a:buFont typeface="Courier New" panose="02070309020205020404" pitchFamily="49" charset="0"/>
              <a:buChar char="o"/>
            </a:pPr>
            <a:r>
              <a:rPr lang="it-IT" sz="1800" b="0" dirty="0" smtClean="0">
                <a:latin typeface="Arial" panose="020B0604020202020204" pitchFamily="34" charset="0"/>
                <a:cs typeface="Arial" panose="020B0604020202020204" pitchFamily="34" charset="0"/>
              </a:rPr>
              <a:t>The </a:t>
            </a:r>
            <a:r>
              <a:rPr lang="it-IT" sz="1800" b="0" dirty="0" err="1" smtClean="0">
                <a:latin typeface="Arial" panose="020B0604020202020204" pitchFamily="34" charset="0"/>
                <a:cs typeface="Arial" panose="020B0604020202020204" pitchFamily="34" charset="0"/>
              </a:rPr>
              <a:t>novelist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uses</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technique</a:t>
            </a:r>
            <a:r>
              <a:rPr lang="it-IT" sz="1800" b="0" dirty="0" smtClean="0">
                <a:latin typeface="Arial" panose="020B0604020202020204" pitchFamily="34" charset="0"/>
                <a:cs typeface="Arial" panose="020B0604020202020204" pitchFamily="34" charset="0"/>
              </a:rPr>
              <a:t> of </a:t>
            </a:r>
            <a:r>
              <a:rPr lang="it-IT" sz="1800" b="0" dirty="0" err="1" smtClean="0">
                <a:latin typeface="Arial" panose="020B0604020202020204" pitchFamily="34" charset="0"/>
                <a:cs typeface="Arial" panose="020B0604020202020204" pitchFamily="34" charset="0"/>
              </a:rPr>
              <a:t>description</a:t>
            </a:r>
            <a:r>
              <a:rPr lang="it-IT" sz="1800" b="0" dirty="0" smtClean="0">
                <a:latin typeface="Arial" panose="020B0604020202020204" pitchFamily="34" charset="0"/>
                <a:cs typeface="Arial" panose="020B0604020202020204" pitchFamily="34" charset="0"/>
              </a:rPr>
              <a:t> to </a:t>
            </a:r>
            <a:r>
              <a:rPr lang="it-IT" sz="1800" b="0" dirty="0" err="1" smtClean="0">
                <a:latin typeface="Arial" panose="020B0604020202020204" pitchFamily="34" charset="0"/>
                <a:cs typeface="Arial" panose="020B0604020202020204" pitchFamily="34" charset="0"/>
              </a:rPr>
              <a:t>make</a:t>
            </a:r>
            <a:r>
              <a:rPr lang="it-IT" sz="1800" b="0" dirty="0" smtClean="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rPr>
              <a:t>the </a:t>
            </a:r>
            <a:r>
              <a:rPr lang="it-IT" sz="1800" b="0" dirty="0" smtClean="0">
                <a:latin typeface="Arial" panose="020B0604020202020204" pitchFamily="34" charset="0"/>
                <a:cs typeface="Arial" panose="020B0604020202020204" pitchFamily="34" charset="0"/>
              </a:rPr>
              <a:t>story more </a:t>
            </a:r>
            <a:r>
              <a:rPr lang="it-IT" sz="1800" b="0" dirty="0" err="1" smtClean="0">
                <a:latin typeface="Arial" panose="020B0604020202020204" pitchFamily="34" charset="0"/>
                <a:cs typeface="Arial" panose="020B0604020202020204" pitchFamily="34" charset="0"/>
              </a:rPr>
              <a:t>realistic</a:t>
            </a:r>
            <a:endParaRPr lang="it-IT" sz="1800" b="0" dirty="0" smtClean="0">
              <a:latin typeface="Arial" panose="020B0604020202020204" pitchFamily="34" charset="0"/>
              <a:cs typeface="Arial" panose="020B0604020202020204" pitchFamily="34" charset="0"/>
            </a:endParaRPr>
          </a:p>
          <a:p>
            <a:pPr>
              <a:buFont typeface="Courier New" panose="02070309020205020404" pitchFamily="49" charset="0"/>
              <a:buChar char="o"/>
            </a:pPr>
            <a:r>
              <a:rPr lang="it-IT" sz="1800" b="0" dirty="0" err="1" smtClean="0">
                <a:latin typeface="Arial" panose="020B0604020202020204" pitchFamily="34" charset="0"/>
                <a:cs typeface="Arial" panose="020B0604020202020204" pitchFamily="34" charset="0"/>
              </a:rPr>
              <a:t>She</a:t>
            </a:r>
            <a:r>
              <a:rPr lang="it-IT" sz="1800" b="0" dirty="0" smtClean="0">
                <a:latin typeface="Arial" panose="020B0604020202020204" pitchFamily="34" charset="0"/>
                <a:cs typeface="Arial" panose="020B0604020202020204" pitchFamily="34" charset="0"/>
              </a:rPr>
              <a:t> shows </a:t>
            </a:r>
            <a:r>
              <a:rPr lang="it-IT" sz="1800" b="0" dirty="0" err="1" smtClean="0">
                <a:latin typeface="Arial" panose="020B0604020202020204" pitchFamily="34" charset="0"/>
                <a:cs typeface="Arial" panose="020B0604020202020204" pitchFamily="34" charset="0"/>
              </a:rPr>
              <a:t>us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how</a:t>
            </a:r>
            <a:r>
              <a:rPr lang="it-IT" sz="1800" b="0" dirty="0" smtClean="0">
                <a:latin typeface="Arial" panose="020B0604020202020204" pitchFamily="34" charset="0"/>
                <a:cs typeface="Arial" panose="020B0604020202020204" pitchFamily="34" charset="0"/>
              </a:rPr>
              <a:t> a </a:t>
            </a:r>
            <a:r>
              <a:rPr lang="it-IT" sz="1800" b="0" dirty="0" err="1" smtClean="0">
                <a:latin typeface="Arial" panose="020B0604020202020204" pitchFamily="34" charset="0"/>
                <a:cs typeface="Arial" panose="020B0604020202020204" pitchFamily="34" charset="0"/>
              </a:rPr>
              <a:t>detailed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description</a:t>
            </a:r>
            <a:r>
              <a:rPr lang="it-IT" sz="1800" b="0" dirty="0" smtClean="0">
                <a:latin typeface="Arial" panose="020B0604020202020204" pitchFamily="34" charset="0"/>
                <a:cs typeface="Arial" panose="020B0604020202020204" pitchFamily="34" charset="0"/>
              </a:rPr>
              <a:t> ca</a:t>
            </a:r>
            <a:r>
              <a:rPr lang="it-IT" sz="1800" b="0" dirty="0" smtClean="0">
                <a:latin typeface="Arial" panose="020B0604020202020204" pitchFamily="34" charset="0"/>
                <a:cs typeface="Arial" panose="020B0604020202020204" pitchFamily="34" charset="0"/>
              </a:rPr>
              <a:t>n </a:t>
            </a:r>
            <a:r>
              <a:rPr lang="it-IT" sz="1800" b="0" dirty="0" err="1" smtClean="0">
                <a:latin typeface="Arial" panose="020B0604020202020204" pitchFamily="34" charset="0"/>
                <a:cs typeface="Arial" panose="020B0604020202020204" pitchFamily="34" charset="0"/>
              </a:rPr>
              <a:t>make</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reader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undertand</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setting</a:t>
            </a:r>
            <a:endParaRPr lang="it-IT" sz="1800" b="0" dirty="0">
              <a:latin typeface="Arial" panose="020B0604020202020204" pitchFamily="34" charset="0"/>
              <a:cs typeface="Arial" panose="020B0604020202020204" pitchFamily="34" charset="0"/>
            </a:endParaRPr>
          </a:p>
          <a:p>
            <a:pPr>
              <a:buFont typeface="Courier New" panose="02070309020205020404" pitchFamily="49" charset="0"/>
              <a:buChar char="o"/>
            </a:pPr>
            <a:r>
              <a:rPr lang="it-IT" sz="1800" b="0" dirty="0" smtClean="0">
                <a:latin typeface="Arial" panose="020B0604020202020204" pitchFamily="34" charset="0"/>
                <a:cs typeface="Arial" panose="020B0604020202020204" pitchFamily="34" charset="0"/>
              </a:rPr>
              <a:t>The </a:t>
            </a:r>
            <a:r>
              <a:rPr lang="it-IT" sz="1800" b="0" dirty="0" err="1" smtClean="0">
                <a:latin typeface="Arial" panose="020B0604020202020204" pitchFamily="34" charset="0"/>
                <a:cs typeface="Arial" panose="020B0604020202020204" pitchFamily="34" charset="0"/>
              </a:rPr>
              <a:t>readers</a:t>
            </a:r>
            <a:r>
              <a:rPr lang="it-IT" sz="1800" b="0" dirty="0" smtClean="0">
                <a:latin typeface="Arial" panose="020B0604020202020204" pitchFamily="34" charset="0"/>
                <a:cs typeface="Arial" panose="020B0604020202020204" pitchFamily="34" charset="0"/>
              </a:rPr>
              <a:t> can </a:t>
            </a:r>
            <a:r>
              <a:rPr lang="it-IT" sz="1800" b="0" dirty="0" err="1" smtClean="0">
                <a:latin typeface="Arial" panose="020B0604020202020204" pitchFamily="34" charset="0"/>
                <a:cs typeface="Arial" panose="020B0604020202020204" pitchFamily="34" charset="0"/>
              </a:rPr>
              <a:t>built</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characters</a:t>
            </a:r>
            <a:r>
              <a:rPr lang="it-IT" sz="1800" b="0" dirty="0" smtClean="0">
                <a:latin typeface="Arial" panose="020B0604020202020204" pitchFamily="34" charset="0"/>
                <a:cs typeface="Arial" panose="020B0604020202020204" pitchFamily="34" charset="0"/>
              </a:rPr>
              <a:t>’ images on </a:t>
            </a:r>
            <a:r>
              <a:rPr lang="it-IT" sz="1800" b="0" dirty="0" err="1" smtClean="0">
                <a:latin typeface="Arial" panose="020B0604020202020204" pitchFamily="34" charset="0"/>
                <a:cs typeface="Arial" panose="020B0604020202020204" pitchFamily="34" charset="0"/>
              </a:rPr>
              <a:t>their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mind</a:t>
            </a:r>
            <a:r>
              <a:rPr lang="it-IT" sz="1800" b="0" dirty="0" smtClean="0">
                <a:latin typeface="Arial" panose="020B0604020202020204" pitchFamily="34" charset="0"/>
                <a:cs typeface="Arial" panose="020B0604020202020204" pitchFamily="34" charset="0"/>
              </a:rPr>
              <a:t> so </a:t>
            </a:r>
            <a:r>
              <a:rPr lang="it-IT" sz="1800" b="0" dirty="0" err="1" smtClean="0">
                <a:latin typeface="Arial" panose="020B0604020202020204" pitchFamily="34" charset="0"/>
                <a:cs typeface="Arial" panose="020B0604020202020204" pitchFamily="34" charset="0"/>
              </a:rPr>
              <a:t>they</a:t>
            </a:r>
            <a:r>
              <a:rPr lang="it-IT" sz="1800" b="0" dirty="0" smtClean="0">
                <a:latin typeface="Arial" panose="020B0604020202020204" pitchFamily="34" charset="0"/>
                <a:cs typeface="Arial" panose="020B0604020202020204" pitchFamily="34" charset="0"/>
              </a:rPr>
              <a:t> can </a:t>
            </a:r>
            <a:r>
              <a:rPr lang="it-IT" sz="1800" b="0" dirty="0" err="1" smtClean="0">
                <a:latin typeface="Arial" panose="020B0604020202020204" pitchFamily="34" charset="0"/>
                <a:cs typeface="Arial" panose="020B0604020202020204" pitchFamily="34" charset="0"/>
              </a:rPr>
              <a:t>identify</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themselves</a:t>
            </a:r>
            <a:r>
              <a:rPr lang="it-IT" sz="1800" b="0" dirty="0" smtClean="0">
                <a:latin typeface="Arial" panose="020B0604020202020204" pitchFamily="34" charset="0"/>
                <a:cs typeface="Arial" panose="020B0604020202020204" pitchFamily="34" charset="0"/>
              </a:rPr>
              <a:t> with </a:t>
            </a:r>
          </a:p>
          <a:p>
            <a:pPr>
              <a:buFont typeface="Courier New" panose="02070309020205020404" pitchFamily="49" charset="0"/>
              <a:buChar char="o"/>
            </a:pPr>
            <a:r>
              <a:rPr lang="it-IT" sz="1800" b="0" dirty="0" smtClean="0">
                <a:latin typeface="Arial" panose="020B0604020202020204" pitchFamily="34" charset="0"/>
                <a:cs typeface="Arial" panose="020B0604020202020204" pitchFamily="34" charset="0"/>
              </a:rPr>
              <a:t>The </a:t>
            </a:r>
            <a:r>
              <a:rPr lang="it-IT" sz="1800" b="0" dirty="0" err="1" smtClean="0">
                <a:latin typeface="Arial" panose="020B0604020202020204" pitchFamily="34" charset="0"/>
                <a:cs typeface="Arial" panose="020B0604020202020204" pitchFamily="34" charset="0"/>
              </a:rPr>
              <a:t>setting</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creates</a:t>
            </a:r>
            <a:r>
              <a:rPr lang="it-IT" sz="1800" b="0" dirty="0" smtClean="0">
                <a:latin typeface="Arial" panose="020B0604020202020204" pitchFamily="34" charset="0"/>
                <a:cs typeface="Arial" panose="020B0604020202020204" pitchFamily="34" charset="0"/>
              </a:rPr>
              <a:t> a </a:t>
            </a:r>
            <a:r>
              <a:rPr lang="it-IT" sz="1800" b="0" dirty="0" err="1" smtClean="0">
                <a:latin typeface="Arial" panose="020B0604020202020204" pitchFamily="34" charset="0"/>
                <a:cs typeface="Arial" panose="020B0604020202020204" pitchFamily="34" charset="0"/>
              </a:rPr>
              <a:t>perfect</a:t>
            </a:r>
            <a:r>
              <a:rPr lang="it-IT" sz="1800" b="0" dirty="0" smtClean="0">
                <a:latin typeface="Arial" panose="020B0604020202020204" pitchFamily="34" charset="0"/>
                <a:cs typeface="Arial" panose="020B0604020202020204" pitchFamily="34" charset="0"/>
              </a:rPr>
              <a:t> balance </a:t>
            </a:r>
            <a:r>
              <a:rPr lang="it-IT" sz="1800" b="0" dirty="0" err="1" smtClean="0">
                <a:latin typeface="Arial" panose="020B0604020202020204" pitchFamily="34" charset="0"/>
                <a:cs typeface="Arial" panose="020B0604020202020204" pitchFamily="34" charset="0"/>
              </a:rPr>
              <a:t>between</a:t>
            </a:r>
            <a:r>
              <a:rPr lang="it-IT" sz="1800" b="0" dirty="0" smtClean="0">
                <a:latin typeface="Arial" panose="020B0604020202020204" pitchFamily="34" charset="0"/>
                <a:cs typeface="Arial" panose="020B0604020202020204" pitchFamily="34" charset="0"/>
              </a:rPr>
              <a:t> feelings and the </a:t>
            </a:r>
            <a:r>
              <a:rPr lang="it-IT" sz="1800" b="0" dirty="0" err="1" smtClean="0">
                <a:latin typeface="Arial" panose="020B0604020202020204" pitchFamily="34" charset="0"/>
                <a:cs typeface="Arial" panose="020B0604020202020204" pitchFamily="34" charset="0"/>
              </a:rPr>
              <a:t>environment</a:t>
            </a:r>
            <a:r>
              <a:rPr lang="it-IT" sz="1800" b="0" dirty="0" smtClean="0">
                <a:latin typeface="Arial" panose="020B0604020202020204" pitchFamily="34" charset="0"/>
                <a:cs typeface="Arial" panose="020B0604020202020204" pitchFamily="34" charset="0"/>
              </a:rPr>
              <a:t> </a:t>
            </a:r>
          </a:p>
          <a:p>
            <a:pPr>
              <a:buFont typeface="Courier New" panose="02070309020205020404" pitchFamily="49" charset="0"/>
              <a:buChar char="o"/>
            </a:pPr>
            <a:endParaRPr lang="it-IT" sz="1800" b="0" dirty="0">
              <a:latin typeface="Arial" panose="020B0604020202020204" pitchFamily="34" charset="0"/>
              <a:cs typeface="Arial" panose="020B0604020202020204" pitchFamily="34" charset="0"/>
            </a:endParaRPr>
          </a:p>
        </p:txBody>
      </p:sp>
      <p:sp>
        <p:nvSpPr>
          <p:cNvPr id="4" name="CasellaDiTesto 3"/>
          <p:cNvSpPr txBox="1"/>
          <p:nvPr/>
        </p:nvSpPr>
        <p:spPr>
          <a:xfrm>
            <a:off x="3095328" y="5551205"/>
            <a:ext cx="6048672" cy="1354217"/>
          </a:xfrm>
          <a:prstGeom prst="rect">
            <a:avLst/>
          </a:prstGeom>
          <a:noFill/>
        </p:spPr>
        <p:txBody>
          <a:bodyPr wrap="square" rtlCol="0">
            <a:spAutoFit/>
          </a:bodyPr>
          <a:lstStyle/>
          <a:p>
            <a:r>
              <a:rPr lang="en-US" sz="1600" dirty="0" smtClean="0"/>
              <a:t>“If </a:t>
            </a:r>
            <a:r>
              <a:rPr lang="en-US" sz="1600" dirty="0"/>
              <a:t>you know the post-office you must have seen Ethan </a:t>
            </a:r>
            <a:r>
              <a:rPr lang="en-US" sz="1600" dirty="0" err="1"/>
              <a:t>Frome</a:t>
            </a:r>
            <a:r>
              <a:rPr lang="en-US" sz="1600" dirty="0"/>
              <a:t> drive up to it, drop the reins on his hollow-backed bay and drag himself across the brick pavement to the white colonnade; and you must have asked who he was</a:t>
            </a:r>
            <a:r>
              <a:rPr lang="en-US" sz="1600" dirty="0" smtClean="0"/>
              <a:t>.”</a:t>
            </a:r>
            <a:endParaRPr lang="it-IT" sz="1600" dirty="0"/>
          </a:p>
          <a:p>
            <a:endParaRPr lang="en-US" dirty="0"/>
          </a:p>
        </p:txBody>
      </p:sp>
      <p:sp>
        <p:nvSpPr>
          <p:cNvPr id="5" name="CasellaDiTesto 4"/>
          <p:cNvSpPr txBox="1"/>
          <p:nvPr/>
        </p:nvSpPr>
        <p:spPr>
          <a:xfrm>
            <a:off x="78129" y="3808482"/>
            <a:ext cx="5292080" cy="1323439"/>
          </a:xfrm>
          <a:prstGeom prst="rect">
            <a:avLst/>
          </a:prstGeom>
          <a:noFill/>
        </p:spPr>
        <p:txBody>
          <a:bodyPr wrap="square" rtlCol="0">
            <a:spAutoFit/>
          </a:bodyPr>
          <a:lstStyle/>
          <a:p>
            <a:r>
              <a:rPr lang="en-US" sz="1600" dirty="0" smtClean="0"/>
              <a:t>“It </a:t>
            </a:r>
            <a:r>
              <a:rPr lang="en-US" sz="1600" dirty="0"/>
              <a:t>was not so much his great height that marked him, for the “natives” were easily singled out by their lank longitude from the stockier foreign breed: it was the careless powerful look he had, in spite of a lameness checking each step like the jerk of a chain</a:t>
            </a:r>
            <a:r>
              <a:rPr lang="en-US" sz="1600" dirty="0" smtClean="0"/>
              <a:t>.” </a:t>
            </a:r>
            <a:endParaRPr lang="en-US" sz="1600" dirty="0"/>
          </a:p>
        </p:txBody>
      </p:sp>
    </p:spTree>
    <p:extLst>
      <p:ext uri="{BB962C8B-B14F-4D97-AF65-F5344CB8AC3E}">
        <p14:creationId xmlns:p14="http://schemas.microsoft.com/office/powerpoint/2010/main" val="1956143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solidFill>
                  <a:srgbClr val="FF0000"/>
                </a:solidFill>
              </a:rPr>
              <a:t>narrators</a:t>
            </a:r>
            <a:endParaRPr lang="it-IT" dirty="0">
              <a:solidFill>
                <a:srgbClr val="FF0000"/>
              </a:solidFill>
            </a:endParaRPr>
          </a:p>
        </p:txBody>
      </p:sp>
      <p:sp>
        <p:nvSpPr>
          <p:cNvPr id="3" name="Segnaposto contenuto 2"/>
          <p:cNvSpPr>
            <a:spLocks noGrp="1"/>
          </p:cNvSpPr>
          <p:nvPr>
            <p:ph idx="1"/>
          </p:nvPr>
        </p:nvSpPr>
        <p:spPr>
          <a:xfrm>
            <a:off x="822960" y="1100629"/>
            <a:ext cx="7520940" cy="2040340"/>
          </a:xfrm>
        </p:spPr>
        <p:txBody>
          <a:bodyPr>
            <a:normAutofit/>
          </a:bodyPr>
          <a:lstStyle/>
          <a:p>
            <a:pPr marL="0" indent="0"/>
            <a:r>
              <a:rPr lang="it-IT" sz="1800" b="0" dirty="0" err="1" smtClean="0">
                <a:latin typeface="Arial" panose="020B0604020202020204" pitchFamily="34" charset="0"/>
                <a:cs typeface="Arial" panose="020B0604020202020204" pitchFamily="34" charset="0"/>
              </a:rPr>
              <a:t>There</a:t>
            </a:r>
            <a:r>
              <a:rPr lang="it-IT" sz="1800" b="0" dirty="0" smtClean="0">
                <a:latin typeface="Arial" panose="020B0604020202020204" pitchFamily="34" charset="0"/>
                <a:cs typeface="Arial" panose="020B0604020202020204" pitchFamily="34" charset="0"/>
              </a:rPr>
              <a:t> are </a:t>
            </a:r>
            <a:r>
              <a:rPr lang="it-IT" sz="1800" b="0" dirty="0" err="1" smtClean="0">
                <a:latin typeface="Arial" panose="020B0604020202020204" pitchFamily="34" charset="0"/>
                <a:cs typeface="Arial" panose="020B0604020202020204" pitchFamily="34" charset="0"/>
              </a:rPr>
              <a:t>different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kind</a:t>
            </a:r>
            <a:r>
              <a:rPr lang="it-IT" sz="1800" b="0" dirty="0" smtClean="0">
                <a:latin typeface="Arial" panose="020B0604020202020204" pitchFamily="34" charset="0"/>
                <a:cs typeface="Arial" panose="020B0604020202020204" pitchFamily="34" charset="0"/>
              </a:rPr>
              <a:t> of narrator in </a:t>
            </a:r>
            <a:r>
              <a:rPr lang="it-IT" sz="1800" b="0" dirty="0" err="1" smtClean="0">
                <a:latin typeface="Arial" panose="020B0604020202020204" pitchFamily="34" charset="0"/>
                <a:cs typeface="Arial" panose="020B0604020202020204" pitchFamily="34" charset="0"/>
              </a:rPr>
              <a:t>this</a:t>
            </a:r>
            <a:r>
              <a:rPr lang="it-IT" sz="1800" b="0" dirty="0" smtClean="0">
                <a:latin typeface="Arial" panose="020B0604020202020204" pitchFamily="34" charset="0"/>
                <a:cs typeface="Arial" panose="020B0604020202020204" pitchFamily="34" charset="0"/>
              </a:rPr>
              <a:t> long, short story:</a:t>
            </a:r>
          </a:p>
          <a:p>
            <a:pPr marL="285750" indent="-285750">
              <a:buFont typeface="Arial" panose="020B0604020202020204" pitchFamily="34" charset="0"/>
              <a:buChar char="•"/>
            </a:pPr>
            <a:r>
              <a:rPr lang="it-IT" sz="1800" b="0" dirty="0" smtClean="0">
                <a:latin typeface="Arial" panose="020B0604020202020204" pitchFamily="34" charset="0"/>
                <a:cs typeface="Arial" panose="020B0604020202020204" pitchFamily="34" charset="0"/>
              </a:rPr>
              <a:t>In the </a:t>
            </a:r>
            <a:r>
              <a:rPr lang="it-IT" sz="1800" b="0" dirty="0" err="1" smtClean="0">
                <a:latin typeface="Arial" panose="020B0604020202020204" pitchFamily="34" charset="0"/>
                <a:cs typeface="Arial" panose="020B0604020202020204" pitchFamily="34" charset="0"/>
              </a:rPr>
              <a:t>prologue</a:t>
            </a:r>
            <a:r>
              <a:rPr lang="it-IT" sz="1800" b="0" dirty="0" smtClean="0">
                <a:latin typeface="Arial" panose="020B0604020202020204" pitchFamily="34" charset="0"/>
                <a:cs typeface="Arial" panose="020B0604020202020204" pitchFamily="34" charset="0"/>
              </a:rPr>
              <a:t> and </a:t>
            </a:r>
            <a:r>
              <a:rPr lang="it-IT" sz="1800" b="0" dirty="0" err="1" smtClean="0">
                <a:latin typeface="Arial" panose="020B0604020202020204" pitchFamily="34" charset="0"/>
                <a:cs typeface="Arial" panose="020B0604020202020204" pitchFamily="34" charset="0"/>
              </a:rPr>
              <a:t>at</a:t>
            </a:r>
            <a:r>
              <a:rPr lang="it-IT" sz="1800" b="0" dirty="0" smtClean="0">
                <a:latin typeface="Arial" panose="020B0604020202020204" pitchFamily="34" charset="0"/>
                <a:cs typeface="Arial" panose="020B0604020202020204" pitchFamily="34" charset="0"/>
              </a:rPr>
              <a:t> the end of the </a:t>
            </a:r>
            <a:r>
              <a:rPr lang="it-IT" sz="1800" b="0" dirty="0" err="1" smtClean="0">
                <a:latin typeface="Arial" panose="020B0604020202020204" pitchFamily="34" charset="0"/>
                <a:cs typeface="Arial" panose="020B0604020202020204" pitchFamily="34" charset="0"/>
              </a:rPr>
              <a:t>novel</a:t>
            </a:r>
            <a:r>
              <a:rPr lang="it-IT" sz="1800" b="0" dirty="0" smtClean="0">
                <a:latin typeface="Arial" panose="020B0604020202020204" pitchFamily="34" charset="0"/>
                <a:cs typeface="Arial" panose="020B0604020202020204" pitchFamily="34" charset="0"/>
              </a:rPr>
              <a:t> in the </a:t>
            </a:r>
            <a:r>
              <a:rPr lang="it-IT" sz="1800" b="0" dirty="0" err="1" smtClean="0">
                <a:latin typeface="Arial" panose="020B0604020202020204" pitchFamily="34" charset="0"/>
                <a:cs typeface="Arial" panose="020B0604020202020204" pitchFamily="34" charset="0"/>
              </a:rPr>
              <a:t>epilogue</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narration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is</a:t>
            </a:r>
            <a:r>
              <a:rPr lang="it-IT" sz="1800" b="0" dirty="0" smtClean="0">
                <a:latin typeface="Arial" panose="020B0604020202020204" pitchFamily="34" charset="0"/>
                <a:cs typeface="Arial" panose="020B0604020202020204" pitchFamily="34" charset="0"/>
              </a:rPr>
              <a:t> in the first </a:t>
            </a:r>
            <a:r>
              <a:rPr lang="it-IT" sz="1800" b="0" dirty="0" err="1" smtClean="0">
                <a:latin typeface="Arial" panose="020B0604020202020204" pitchFamily="34" charset="0"/>
                <a:cs typeface="Arial" panose="020B0604020202020204" pitchFamily="34" charset="0"/>
              </a:rPr>
              <a:t>person</a:t>
            </a:r>
            <a:r>
              <a:rPr lang="it-IT" sz="1800" b="0" dirty="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therefore</a:t>
            </a:r>
            <a:r>
              <a:rPr lang="it-IT" sz="1800" b="0" dirty="0" smtClean="0">
                <a:latin typeface="Arial" panose="020B0604020202020204" pitchFamily="34" charset="0"/>
                <a:cs typeface="Arial" panose="020B0604020202020204" pitchFamily="34" charset="0"/>
              </a:rPr>
              <a:t> he </a:t>
            </a:r>
            <a:r>
              <a:rPr lang="it-IT" sz="1800" b="0" dirty="0" err="1" smtClean="0">
                <a:latin typeface="Arial" panose="020B0604020202020204" pitchFamily="34" charset="0"/>
                <a:cs typeface="Arial" panose="020B0604020202020204" pitchFamily="34" charset="0"/>
              </a:rPr>
              <a:t>prefers</a:t>
            </a:r>
            <a:r>
              <a:rPr lang="it-IT" sz="1800" b="0" dirty="0" smtClean="0">
                <a:latin typeface="Arial" panose="020B0604020202020204" pitchFamily="34" charset="0"/>
                <a:cs typeface="Arial" panose="020B0604020202020204" pitchFamily="34" charset="0"/>
              </a:rPr>
              <a:t> to be </a:t>
            </a:r>
            <a:r>
              <a:rPr lang="it-IT" sz="1800" b="0" dirty="0" err="1" smtClean="0">
                <a:latin typeface="Arial" panose="020B0604020202020204" pitchFamily="34" charset="0"/>
                <a:cs typeface="Arial" panose="020B0604020202020204" pitchFamily="34" charset="0"/>
              </a:rPr>
              <a:t>anonymous</a:t>
            </a:r>
            <a:r>
              <a:rPr lang="it-IT" sz="1800" b="0" dirty="0" smtClean="0">
                <a:latin typeface="Arial" panose="020B0604020202020204" pitchFamily="34" charset="0"/>
                <a:cs typeface="Arial" panose="020B0604020202020204" pitchFamily="34" charset="0"/>
              </a:rPr>
              <a:t> and he </a:t>
            </a:r>
            <a:r>
              <a:rPr lang="it-IT" sz="1800" b="0" dirty="0" err="1" smtClean="0">
                <a:latin typeface="Arial" panose="020B0604020202020204" pitchFamily="34" charset="0"/>
                <a:cs typeface="Arial" panose="020B0604020202020204" pitchFamily="34" charset="0"/>
              </a:rPr>
              <a:t>says</a:t>
            </a:r>
            <a:r>
              <a:rPr lang="it-IT" sz="1800" b="0" dirty="0" smtClean="0">
                <a:latin typeface="Arial" panose="020B0604020202020204" pitchFamily="34" charset="0"/>
                <a:cs typeface="Arial" panose="020B0604020202020204" pitchFamily="34" charset="0"/>
              </a:rPr>
              <a:t> to </a:t>
            </a:r>
            <a:r>
              <a:rPr lang="it-IT" sz="1800" b="0" dirty="0" err="1" smtClean="0">
                <a:latin typeface="Arial" panose="020B0604020202020204" pitchFamily="34" charset="0"/>
                <a:cs typeface="Arial" panose="020B0604020202020204" pitchFamily="34" charset="0"/>
              </a:rPr>
              <a:t>have</a:t>
            </a:r>
            <a:r>
              <a:rPr lang="it-IT" sz="1800" b="0" dirty="0" smtClean="0">
                <a:latin typeface="Arial" panose="020B0604020202020204" pitchFamily="34" charset="0"/>
                <a:cs typeface="Arial" panose="020B0604020202020204" pitchFamily="34" charset="0"/>
              </a:rPr>
              <a:t> the story, bit by bit, from </a:t>
            </a:r>
            <a:r>
              <a:rPr lang="it-IT" sz="1800" b="0" dirty="0" err="1" smtClean="0">
                <a:latin typeface="Arial" panose="020B0604020202020204" pitchFamily="34" charset="0"/>
                <a:cs typeface="Arial" panose="020B0604020202020204" pitchFamily="34" charset="0"/>
              </a:rPr>
              <a:t>various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people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which</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interviewed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then</a:t>
            </a:r>
            <a:r>
              <a:rPr lang="it-IT" sz="1800" b="0" dirty="0" smtClean="0">
                <a:latin typeface="Arial" panose="020B0604020202020204" pitchFamily="34" charset="0"/>
                <a:cs typeface="Arial" panose="020B0604020202020204" pitchFamily="34" charset="0"/>
              </a:rPr>
              <a:t> he </a:t>
            </a:r>
            <a:r>
              <a:rPr lang="it-IT" sz="1800" b="0" dirty="0" err="1" smtClean="0">
                <a:latin typeface="Arial" panose="020B0604020202020204" pitchFamily="34" charset="0"/>
                <a:cs typeface="Arial" panose="020B0604020202020204" pitchFamily="34" charset="0"/>
              </a:rPr>
              <a:t>remains</a:t>
            </a:r>
            <a:r>
              <a:rPr lang="it-IT" sz="1800" b="0" dirty="0" smtClean="0">
                <a:latin typeface="Arial" panose="020B0604020202020204" pitchFamily="34" charset="0"/>
                <a:cs typeface="Arial" panose="020B0604020202020204" pitchFamily="34" charset="0"/>
              </a:rPr>
              <a:t> out of the story </a:t>
            </a:r>
          </a:p>
          <a:p>
            <a:pPr marL="285750" indent="-285750">
              <a:buFont typeface="Arial" panose="020B0604020202020204" pitchFamily="34" charset="0"/>
              <a:buChar char="•"/>
            </a:pPr>
            <a:r>
              <a:rPr lang="it-IT" sz="1800" b="0" dirty="0" err="1" smtClean="0">
                <a:latin typeface="Arial" panose="020B0604020202020204" pitchFamily="34" charset="0"/>
                <a:cs typeface="Arial" panose="020B0604020202020204" pitchFamily="34" charset="0"/>
              </a:rPr>
              <a:t>Whereas</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chapters</a:t>
            </a:r>
            <a:r>
              <a:rPr lang="it-IT" sz="1800" b="0" dirty="0" smtClean="0">
                <a:latin typeface="Arial" panose="020B0604020202020204" pitchFamily="34" charset="0"/>
                <a:cs typeface="Arial" panose="020B0604020202020204" pitchFamily="34" charset="0"/>
              </a:rPr>
              <a:t> are </a:t>
            </a:r>
            <a:r>
              <a:rPr lang="it-IT" sz="1800" b="0" dirty="0" err="1" smtClean="0">
                <a:latin typeface="Arial" panose="020B0604020202020204" pitchFamily="34" charset="0"/>
                <a:cs typeface="Arial" panose="020B0604020202020204" pitchFamily="34" charset="0"/>
              </a:rPr>
              <a:t>narrated</a:t>
            </a:r>
            <a:r>
              <a:rPr lang="it-IT" sz="1800" b="0" dirty="0" smtClean="0">
                <a:latin typeface="Arial" panose="020B0604020202020204" pitchFamily="34" charset="0"/>
                <a:cs typeface="Arial" panose="020B0604020202020204" pitchFamily="34" charset="0"/>
              </a:rPr>
              <a:t> in the </a:t>
            </a:r>
            <a:r>
              <a:rPr lang="it-IT" sz="1800" b="0" dirty="0" err="1" smtClean="0">
                <a:latin typeface="Arial" panose="020B0604020202020204" pitchFamily="34" charset="0"/>
                <a:cs typeface="Arial" panose="020B0604020202020204" pitchFamily="34" charset="0"/>
              </a:rPr>
              <a:t>third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person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omniscent</a:t>
            </a:r>
            <a:r>
              <a:rPr lang="it-IT" sz="1800" b="0" dirty="0" smtClean="0">
                <a:latin typeface="Arial" panose="020B0604020202020204" pitchFamily="34" charset="0"/>
                <a:cs typeface="Arial" panose="020B0604020202020204" pitchFamily="34" charset="0"/>
              </a:rPr>
              <a:t> </a:t>
            </a:r>
          </a:p>
          <a:p>
            <a:pPr>
              <a:buFont typeface="Arial" panose="020B0604020202020204" pitchFamily="34" charset="0"/>
              <a:buChar char="•"/>
            </a:pPr>
            <a:endParaRPr lang="it-IT" sz="1800" b="0" dirty="0">
              <a:latin typeface="Arial" panose="020B0604020202020204" pitchFamily="34" charset="0"/>
              <a:cs typeface="Arial" panose="020B0604020202020204" pitchFamily="34" charset="0"/>
            </a:endParaRPr>
          </a:p>
        </p:txBody>
      </p:sp>
      <p:sp>
        <p:nvSpPr>
          <p:cNvPr id="5" name="CasellaDiTesto 4"/>
          <p:cNvSpPr txBox="1"/>
          <p:nvPr/>
        </p:nvSpPr>
        <p:spPr>
          <a:xfrm>
            <a:off x="899592" y="3558354"/>
            <a:ext cx="7992888" cy="923330"/>
          </a:xfrm>
          <a:prstGeom prst="rect">
            <a:avLst/>
          </a:prstGeom>
          <a:noFill/>
        </p:spPr>
        <p:txBody>
          <a:bodyPr wrap="square" rtlCol="0">
            <a:spAutoFit/>
          </a:bodyPr>
          <a:lstStyle/>
          <a:p>
            <a:pPr marL="285750" indent="-285750">
              <a:buFont typeface="Wingdings" panose="05000000000000000000" pitchFamily="2" charset="2"/>
              <a:buChar char="v"/>
            </a:pPr>
            <a:r>
              <a:rPr lang="en-US" dirty="0" err="1" smtClean="0"/>
              <a:t>Jotham</a:t>
            </a:r>
            <a:r>
              <a:rPr lang="en-US" dirty="0" smtClean="0"/>
              <a:t> Powell: the hired man on the </a:t>
            </a:r>
            <a:r>
              <a:rPr lang="en-US" dirty="0" err="1" smtClean="0"/>
              <a:t>Frome’s</a:t>
            </a:r>
            <a:r>
              <a:rPr lang="en-US" dirty="0" smtClean="0"/>
              <a:t> farm </a:t>
            </a:r>
          </a:p>
          <a:p>
            <a:pPr marL="285750" indent="-285750">
              <a:buFont typeface="Wingdings" panose="05000000000000000000" pitchFamily="2" charset="2"/>
              <a:buChar char="v"/>
            </a:pPr>
            <a:r>
              <a:rPr lang="en-US" dirty="0" smtClean="0"/>
              <a:t>Harmon Grow: a former stage-driver </a:t>
            </a:r>
            <a:endParaRPr lang="en-US" dirty="0"/>
          </a:p>
          <a:p>
            <a:pPr marL="285750" indent="-285750">
              <a:buFont typeface="Wingdings" panose="05000000000000000000" pitchFamily="2" charset="2"/>
              <a:buChar char="v"/>
            </a:pPr>
            <a:r>
              <a:rPr lang="en-US" dirty="0" smtClean="0"/>
              <a:t>Denis </a:t>
            </a:r>
            <a:r>
              <a:rPr lang="en-US" dirty="0" err="1" smtClean="0"/>
              <a:t>Eady</a:t>
            </a:r>
            <a:r>
              <a:rPr lang="en-US" dirty="0" smtClean="0"/>
              <a:t>: cheerful young man who admires and flirts with Mattie </a:t>
            </a:r>
          </a:p>
        </p:txBody>
      </p:sp>
    </p:spTree>
    <p:extLst>
      <p:ext uri="{BB962C8B-B14F-4D97-AF65-F5344CB8AC3E}">
        <p14:creationId xmlns:p14="http://schemas.microsoft.com/office/powerpoint/2010/main" val="3953396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332656"/>
            <a:ext cx="7520940" cy="548640"/>
          </a:xfrm>
        </p:spPr>
        <p:txBody>
          <a:bodyPr/>
          <a:lstStyle/>
          <a:p>
            <a:pPr algn="ctr"/>
            <a:r>
              <a:rPr lang="it-IT" dirty="0" err="1" smtClean="0">
                <a:solidFill>
                  <a:srgbClr val="FF0000"/>
                </a:solidFill>
              </a:rPr>
              <a:t>Examples</a:t>
            </a:r>
            <a:r>
              <a:rPr lang="it-IT" dirty="0" smtClean="0"/>
              <a:t> </a:t>
            </a:r>
            <a:endParaRPr lang="it-IT" dirty="0"/>
          </a:p>
        </p:txBody>
      </p:sp>
      <p:sp>
        <p:nvSpPr>
          <p:cNvPr id="3" name="Segnaposto contenuto 2"/>
          <p:cNvSpPr>
            <a:spLocks noGrp="1"/>
          </p:cNvSpPr>
          <p:nvPr>
            <p:ph idx="1"/>
          </p:nvPr>
        </p:nvSpPr>
        <p:spPr>
          <a:xfrm>
            <a:off x="179512" y="980727"/>
            <a:ext cx="8712968" cy="5544617"/>
          </a:xfrm>
        </p:spPr>
        <p:txBody>
          <a:bodyPr>
            <a:normAutofit/>
          </a:bodyPr>
          <a:lstStyle/>
          <a:p>
            <a:pPr>
              <a:buFont typeface="Wingdings" panose="05000000000000000000" pitchFamily="2" charset="2"/>
              <a:buChar char="v"/>
            </a:pPr>
            <a:r>
              <a:rPr lang="en-US" sz="1800" b="0" dirty="0" smtClean="0">
                <a:latin typeface="Arial" panose="020B0604020202020204" pitchFamily="34" charset="0"/>
                <a:cs typeface="Arial" panose="020B0604020202020204" pitchFamily="34" charset="0"/>
              </a:rPr>
              <a:t>“I </a:t>
            </a:r>
            <a:r>
              <a:rPr lang="en-US" sz="1800" b="0" dirty="0">
                <a:latin typeface="Arial" panose="020B0604020202020204" pitchFamily="34" charset="0"/>
                <a:cs typeface="Arial" panose="020B0604020202020204" pitchFamily="34" charset="0"/>
              </a:rPr>
              <a:t>had the story, bit by bit, from various people, and, as generally happens in such cases, each time it was a different story</a:t>
            </a:r>
            <a:r>
              <a:rPr lang="en-US" sz="1800" b="0" dirty="0" smtClean="0">
                <a:latin typeface="Arial" panose="020B0604020202020204" pitchFamily="34" charset="0"/>
                <a:cs typeface="Arial" panose="020B0604020202020204" pitchFamily="34" charset="0"/>
              </a:rPr>
              <a:t>.” </a:t>
            </a:r>
            <a:r>
              <a:rPr lang="en-US" sz="1800" b="0" dirty="0" smtClean="0">
                <a:latin typeface="Arial" panose="020B0604020202020204" pitchFamily="34" charset="0"/>
                <a:cs typeface="Arial" panose="020B0604020202020204" pitchFamily="34" charset="0"/>
                <a:sym typeface="Wingdings" panose="05000000000000000000" pitchFamily="2" charset="2"/>
              </a:rPr>
              <a:t> </a:t>
            </a:r>
            <a:r>
              <a:rPr lang="en-US" sz="1800" dirty="0" smtClean="0">
                <a:latin typeface="Arial" panose="020B0604020202020204" pitchFamily="34" charset="0"/>
                <a:cs typeface="Arial" panose="020B0604020202020204" pitchFamily="34" charset="0"/>
                <a:sym typeface="Wingdings" panose="05000000000000000000" pitchFamily="2" charset="2"/>
              </a:rPr>
              <a:t>FIRST PERSON NARRATOR </a:t>
            </a:r>
          </a:p>
          <a:p>
            <a:pPr>
              <a:buFont typeface="Wingdings" panose="05000000000000000000" pitchFamily="2" charset="2"/>
              <a:buChar char="v"/>
            </a:pPr>
            <a:r>
              <a:rPr lang="en-US" sz="1800" b="0" dirty="0" smtClean="0">
                <a:latin typeface="Arial" panose="020B0604020202020204" pitchFamily="34" charset="0"/>
                <a:cs typeface="Arial" panose="020B0604020202020204" pitchFamily="34" charset="0"/>
              </a:rPr>
              <a:t>“</a:t>
            </a:r>
            <a:r>
              <a:rPr lang="en-US" sz="1800" b="0" dirty="0">
                <a:latin typeface="Arial" panose="020B0604020202020204" pitchFamily="34" charset="0"/>
                <a:cs typeface="Arial" panose="020B0604020202020204" pitchFamily="34" charset="0"/>
              </a:rPr>
              <a:t>Guess he's been in </a:t>
            </a:r>
            <a:r>
              <a:rPr lang="en-US" sz="1800" b="0" dirty="0" err="1">
                <a:latin typeface="Arial" panose="020B0604020202020204" pitchFamily="34" charset="0"/>
                <a:cs typeface="Arial" panose="020B0604020202020204" pitchFamily="34" charset="0"/>
              </a:rPr>
              <a:t>Starkfield</a:t>
            </a:r>
            <a:r>
              <a:rPr lang="en-US" sz="1800" b="0" dirty="0">
                <a:latin typeface="Arial" panose="020B0604020202020204" pitchFamily="34" charset="0"/>
                <a:cs typeface="Arial" panose="020B0604020202020204" pitchFamily="34" charset="0"/>
              </a:rPr>
              <a:t> too many winters</a:t>
            </a:r>
            <a:r>
              <a:rPr lang="en-US" sz="1800" b="0" dirty="0" smtClean="0">
                <a:latin typeface="Arial" panose="020B0604020202020204" pitchFamily="34" charset="0"/>
                <a:cs typeface="Arial" panose="020B0604020202020204" pitchFamily="34" charset="0"/>
              </a:rPr>
              <a:t>.” Before </a:t>
            </a:r>
            <a:r>
              <a:rPr lang="en-US" sz="1800" b="0" dirty="0">
                <a:latin typeface="Arial" panose="020B0604020202020204" pitchFamily="34" charset="0"/>
                <a:cs typeface="Arial" panose="020B0604020202020204" pitchFamily="34" charset="0"/>
              </a:rPr>
              <a:t>my own time there was up I had learned to know what that meant. </a:t>
            </a:r>
            <a:r>
              <a:rPr lang="en-US" sz="1800" b="0" dirty="0">
                <a:latin typeface="Arial" panose="020B0604020202020204" pitchFamily="34" charset="0"/>
                <a:cs typeface="Arial" panose="020B0604020202020204" pitchFamily="34" charset="0"/>
                <a:sym typeface="Wingdings" panose="05000000000000000000" pitchFamily="2" charset="2"/>
              </a:rPr>
              <a:t> </a:t>
            </a:r>
            <a:r>
              <a:rPr lang="en-US" sz="1800" dirty="0">
                <a:latin typeface="Arial" panose="020B0604020202020204" pitchFamily="34" charset="0"/>
                <a:cs typeface="Arial" panose="020B0604020202020204" pitchFamily="34" charset="0"/>
                <a:sym typeface="Wingdings" panose="05000000000000000000" pitchFamily="2" charset="2"/>
              </a:rPr>
              <a:t>FIRST PERSON </a:t>
            </a:r>
            <a:r>
              <a:rPr lang="en-US" sz="1800" dirty="0" smtClean="0">
                <a:latin typeface="Arial" panose="020B0604020202020204" pitchFamily="34" charset="0"/>
                <a:cs typeface="Arial" panose="020B0604020202020204" pitchFamily="34" charset="0"/>
                <a:sym typeface="Wingdings" panose="05000000000000000000" pitchFamily="2" charset="2"/>
              </a:rPr>
              <a:t>NARRATOR</a:t>
            </a:r>
          </a:p>
          <a:p>
            <a:pPr>
              <a:buFont typeface="Wingdings" panose="05000000000000000000" pitchFamily="2" charset="2"/>
              <a:buChar char="v"/>
            </a:pPr>
            <a:r>
              <a:rPr lang="en-US" sz="1800" b="0" dirty="0" smtClean="0">
                <a:latin typeface="Arial" panose="020B0604020202020204" pitchFamily="34" charset="0"/>
                <a:cs typeface="Arial" panose="020B0604020202020204" pitchFamily="34" charset="0"/>
              </a:rPr>
              <a:t>“The </a:t>
            </a:r>
            <a:r>
              <a:rPr lang="en-US" sz="1800" b="0" dirty="0">
                <a:latin typeface="Arial" panose="020B0604020202020204" pitchFamily="34" charset="0"/>
                <a:cs typeface="Arial" panose="020B0604020202020204" pitchFamily="34" charset="0"/>
              </a:rPr>
              <a:t>winter morning was as clear as crystal. The sunrise burned red in a pure sky, the shadows on the rim of the wood-lot were darkly blue, and beyond the white and scintillating fields patches of far-off forest hung like smoke.”</a:t>
            </a:r>
            <a:r>
              <a:rPr lang="en-US" sz="1800" b="0" dirty="0">
                <a:latin typeface="Arial" panose="020B0604020202020204" pitchFamily="34" charset="0"/>
                <a:cs typeface="Arial" panose="020B0604020202020204" pitchFamily="34" charset="0"/>
                <a:sym typeface="Wingdings" panose="05000000000000000000" pitchFamily="2" charset="2"/>
              </a:rPr>
              <a:t> </a:t>
            </a:r>
            <a:r>
              <a:rPr lang="en-US" sz="1800" dirty="0">
                <a:latin typeface="Arial" panose="020B0604020202020204" pitchFamily="34" charset="0"/>
                <a:cs typeface="Arial" panose="020B0604020202020204" pitchFamily="34" charset="0"/>
                <a:sym typeface="Wingdings" panose="05000000000000000000" pitchFamily="2" charset="2"/>
              </a:rPr>
              <a:t>THIRD PERSON </a:t>
            </a:r>
            <a:r>
              <a:rPr lang="en-US" sz="1800" dirty="0" smtClean="0">
                <a:latin typeface="Arial" panose="020B0604020202020204" pitchFamily="34" charset="0"/>
                <a:cs typeface="Arial" panose="020B0604020202020204" pitchFamily="34" charset="0"/>
                <a:sym typeface="Wingdings" panose="05000000000000000000" pitchFamily="2" charset="2"/>
              </a:rPr>
              <a:t>NARRATOR</a:t>
            </a:r>
          </a:p>
          <a:p>
            <a:pPr>
              <a:buFont typeface="Wingdings" panose="05000000000000000000" pitchFamily="2" charset="2"/>
              <a:buChar char="v"/>
            </a:pPr>
            <a:r>
              <a:rPr lang="en-US" sz="1800" b="0" dirty="0" smtClean="0">
                <a:latin typeface="Arial" panose="020B0604020202020204" pitchFamily="34" charset="0"/>
                <a:cs typeface="Arial" panose="020B0604020202020204" pitchFamily="34" charset="0"/>
              </a:rPr>
              <a:t>“</a:t>
            </a:r>
            <a:r>
              <a:rPr lang="en-US" sz="1800" b="0" dirty="0">
                <a:latin typeface="Arial" panose="020B0604020202020204" pitchFamily="34" charset="0"/>
                <a:cs typeface="Arial" panose="020B0604020202020204" pitchFamily="34" charset="0"/>
              </a:rPr>
              <a:t>I had been sent up by my employers on a job connected with the big power-house at </a:t>
            </a:r>
            <a:r>
              <a:rPr lang="en-US" sz="1800" b="0" dirty="0" err="1">
                <a:latin typeface="Arial" panose="020B0604020202020204" pitchFamily="34" charset="0"/>
                <a:cs typeface="Arial" panose="020B0604020202020204" pitchFamily="34" charset="0"/>
              </a:rPr>
              <a:t>Corbury</a:t>
            </a:r>
            <a:r>
              <a:rPr lang="en-US" sz="1800" b="0" dirty="0">
                <a:latin typeface="Arial" panose="020B0604020202020204" pitchFamily="34" charset="0"/>
                <a:cs typeface="Arial" panose="020B0604020202020204" pitchFamily="34" charset="0"/>
              </a:rPr>
              <a:t> Junction, and a long-drawn carpenters' strike had so delayed the work that I found myself anchored at </a:t>
            </a:r>
            <a:r>
              <a:rPr lang="en-US" sz="1800" b="0" dirty="0" err="1">
                <a:latin typeface="Arial" panose="020B0604020202020204" pitchFamily="34" charset="0"/>
                <a:cs typeface="Arial" panose="020B0604020202020204" pitchFamily="34" charset="0"/>
              </a:rPr>
              <a:t>Starkfield</a:t>
            </a:r>
            <a:r>
              <a:rPr lang="en-US" sz="1800" b="0" dirty="0">
                <a:latin typeface="Arial" panose="020B0604020202020204" pitchFamily="34" charset="0"/>
                <a:cs typeface="Arial" panose="020B0604020202020204" pitchFamily="34" charset="0"/>
              </a:rPr>
              <a:t>—the nearest habitable spot—for the best part of the winter.” </a:t>
            </a:r>
            <a:r>
              <a:rPr lang="en-US" sz="1800" dirty="0">
                <a:latin typeface="Arial" panose="020B0604020202020204" pitchFamily="34" charset="0"/>
                <a:cs typeface="Arial" panose="020B0604020202020204" pitchFamily="34" charset="0"/>
                <a:sym typeface="Wingdings" panose="05000000000000000000" pitchFamily="2" charset="2"/>
              </a:rPr>
              <a:t> FIRST PERSON </a:t>
            </a:r>
            <a:r>
              <a:rPr lang="en-US" sz="1800" dirty="0" smtClean="0">
                <a:latin typeface="Arial" panose="020B0604020202020204" pitchFamily="34" charset="0"/>
                <a:cs typeface="Arial" panose="020B0604020202020204" pitchFamily="34" charset="0"/>
                <a:sym typeface="Wingdings" panose="05000000000000000000" pitchFamily="2" charset="2"/>
              </a:rPr>
              <a:t>NARRATOR</a:t>
            </a:r>
          </a:p>
          <a:p>
            <a:pPr>
              <a:buFont typeface="Wingdings" panose="05000000000000000000" pitchFamily="2" charset="2"/>
              <a:buChar char="v"/>
            </a:pPr>
            <a:r>
              <a:rPr lang="en-US" sz="1800" b="0" dirty="0" smtClean="0">
                <a:latin typeface="Arial" panose="020B0604020202020204" pitchFamily="34" charset="0"/>
                <a:cs typeface="Arial" panose="020B0604020202020204" pitchFamily="34" charset="0"/>
              </a:rPr>
              <a:t>“Ethan </a:t>
            </a:r>
            <a:r>
              <a:rPr lang="en-US" sz="1800" b="0" dirty="0">
                <a:latin typeface="Arial" panose="020B0604020202020204" pitchFamily="34" charset="0"/>
                <a:cs typeface="Arial" panose="020B0604020202020204" pitchFamily="34" charset="0"/>
              </a:rPr>
              <a:t>set about unloading the logs and when he had finished his job he pushed open the glazed door of the shed which the builder used as his office. Hale sat with his feet up on the stove, his back propped against a battered desk strewn with papers: the place, like the man, was warm, genial and untidy.”</a:t>
            </a:r>
            <a:r>
              <a:rPr lang="en-US" sz="1800" b="0" dirty="0">
                <a:latin typeface="Arial" panose="020B0604020202020204" pitchFamily="34" charset="0"/>
                <a:cs typeface="Arial" panose="020B0604020202020204" pitchFamily="34" charset="0"/>
                <a:sym typeface="Wingdings" panose="05000000000000000000" pitchFamily="2" charset="2"/>
              </a:rPr>
              <a:t> </a:t>
            </a:r>
            <a:r>
              <a:rPr lang="en-US" sz="1800" dirty="0">
                <a:latin typeface="Arial" panose="020B0604020202020204" pitchFamily="34" charset="0"/>
                <a:cs typeface="Arial" panose="020B0604020202020204" pitchFamily="34" charset="0"/>
                <a:sym typeface="Wingdings" panose="05000000000000000000" pitchFamily="2" charset="2"/>
              </a:rPr>
              <a:t>THIRD PERSON </a:t>
            </a:r>
            <a:r>
              <a:rPr lang="en-US" sz="1800" dirty="0" smtClean="0">
                <a:latin typeface="Arial" panose="020B0604020202020204" pitchFamily="34" charset="0"/>
                <a:cs typeface="Arial" panose="020B0604020202020204" pitchFamily="34" charset="0"/>
                <a:sym typeface="Wingdings" panose="05000000000000000000" pitchFamily="2" charset="2"/>
              </a:rPr>
              <a:t>NARRATOR</a:t>
            </a:r>
            <a:endParaRPr lang="en-US" sz="1800" dirty="0">
              <a:latin typeface="Arial" panose="020B0604020202020204" pitchFamily="34" charset="0"/>
              <a:cs typeface="Arial" panose="020B0604020202020204" pitchFamily="34" charset="0"/>
            </a:endParaRPr>
          </a:p>
          <a:p>
            <a:pPr>
              <a:buFont typeface="Arial" pitchFamily="34" charset="0"/>
              <a:buAutoNum type="alphaUcPeriod" startAt="2"/>
            </a:pPr>
            <a:endParaRPr lang="it-IT" b="0" dirty="0">
              <a:latin typeface="Arial" panose="020B0604020202020204" pitchFamily="34" charset="0"/>
              <a:cs typeface="Arial" panose="020B0604020202020204" pitchFamily="34" charset="0"/>
            </a:endParaRPr>
          </a:p>
          <a:p>
            <a:pPr>
              <a:buAutoNum type="alphaUcPeriod" startAt="2"/>
            </a:pPr>
            <a:endParaRPr lang="en-US" b="0" dirty="0">
              <a:latin typeface="Arial" panose="020B0604020202020204" pitchFamily="34" charset="0"/>
              <a:cs typeface="Arial" panose="020B0604020202020204" pitchFamily="34" charset="0"/>
            </a:endParaRPr>
          </a:p>
          <a:p>
            <a:pPr>
              <a:buFont typeface="+mj-lt"/>
              <a:buAutoNum type="alphaUcPeriod"/>
            </a:pPr>
            <a:endParaRPr lang="it-IT" b="0"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68642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solidFill>
                  <a:srgbClr val="FF0000"/>
                </a:solidFill>
              </a:rPr>
              <a:t>Different</a:t>
            </a:r>
            <a:r>
              <a:rPr lang="it-IT" dirty="0">
                <a:solidFill>
                  <a:srgbClr val="FF0000"/>
                </a:solidFill>
              </a:rPr>
              <a:t> </a:t>
            </a:r>
            <a:r>
              <a:rPr lang="it-IT" dirty="0" err="1" smtClean="0">
                <a:solidFill>
                  <a:srgbClr val="FF0000"/>
                </a:solidFill>
              </a:rPr>
              <a:t>kind</a:t>
            </a:r>
            <a:r>
              <a:rPr lang="it-IT" dirty="0" smtClean="0">
                <a:solidFill>
                  <a:srgbClr val="FF0000"/>
                </a:solidFill>
              </a:rPr>
              <a:t> of love</a:t>
            </a:r>
            <a:r>
              <a:rPr lang="it-IT" dirty="0" smtClean="0">
                <a:solidFill>
                  <a:srgbClr val="FF0000"/>
                </a:solidFill>
              </a:rPr>
              <a:t> </a:t>
            </a:r>
            <a:endParaRPr lang="it-IT" dirty="0">
              <a:solidFill>
                <a:srgbClr val="FF0000"/>
              </a:solidFill>
            </a:endParaRPr>
          </a:p>
        </p:txBody>
      </p:sp>
      <p:sp>
        <p:nvSpPr>
          <p:cNvPr id="3" name="Segnaposto contenuto 2"/>
          <p:cNvSpPr>
            <a:spLocks noGrp="1"/>
          </p:cNvSpPr>
          <p:nvPr>
            <p:ph idx="1"/>
          </p:nvPr>
        </p:nvSpPr>
        <p:spPr/>
        <p:txBody>
          <a:bodyPr>
            <a:normAutofit/>
          </a:bodyPr>
          <a:lstStyle/>
          <a:p>
            <a:pPr>
              <a:buFont typeface="Wingdings" panose="05000000000000000000" pitchFamily="2" charset="2"/>
              <a:buChar char="§"/>
            </a:pPr>
            <a:r>
              <a:rPr lang="it-IT" sz="1800" b="0" dirty="0" smtClean="0">
                <a:latin typeface="Arial" panose="020B0604020202020204" pitchFamily="34" charset="0"/>
                <a:cs typeface="Arial" panose="020B0604020202020204" pitchFamily="34" charset="0"/>
              </a:rPr>
              <a:t>Love can be </a:t>
            </a:r>
            <a:r>
              <a:rPr lang="it-IT" sz="1800" b="0" dirty="0" err="1" smtClean="0">
                <a:latin typeface="Arial" panose="020B0604020202020204" pitchFamily="34" charset="0"/>
                <a:cs typeface="Arial" panose="020B0604020202020204" pitchFamily="34" charset="0"/>
              </a:rPr>
              <a:t>confused</a:t>
            </a:r>
            <a:r>
              <a:rPr lang="it-IT" sz="1800" b="0" dirty="0" smtClean="0">
                <a:latin typeface="Arial" panose="020B0604020202020204" pitchFamily="34" charset="0"/>
                <a:cs typeface="Arial" panose="020B0604020202020204" pitchFamily="34" charset="0"/>
              </a:rPr>
              <a:t> with </a:t>
            </a:r>
            <a:r>
              <a:rPr lang="it-IT" sz="1800" b="0" dirty="0" err="1" smtClean="0">
                <a:latin typeface="Arial" panose="020B0604020202020204" pitchFamily="34" charset="0"/>
                <a:cs typeface="Arial" panose="020B0604020202020204" pitchFamily="34" charset="0"/>
              </a:rPr>
              <a:t>solitude</a:t>
            </a:r>
            <a:endParaRPr lang="it-IT" sz="1800" b="0" dirty="0">
              <a:latin typeface="Arial" panose="020B0604020202020204" pitchFamily="34" charset="0"/>
              <a:cs typeface="Arial" panose="020B0604020202020204" pitchFamily="34" charset="0"/>
            </a:endParaRPr>
          </a:p>
          <a:p>
            <a:pPr>
              <a:buFont typeface="Wingdings" panose="05000000000000000000" pitchFamily="2" charset="2"/>
              <a:buChar char="§"/>
            </a:pPr>
            <a:r>
              <a:rPr lang="it-IT" sz="1800" b="0" dirty="0" smtClean="0">
                <a:latin typeface="Arial" panose="020B0604020202020204" pitchFamily="34" charset="0"/>
                <a:cs typeface="Arial" panose="020B0604020202020204" pitchFamily="34" charset="0"/>
              </a:rPr>
              <a:t>People </a:t>
            </a:r>
            <a:r>
              <a:rPr lang="it-IT" sz="1800" b="0" dirty="0" err="1" smtClean="0">
                <a:latin typeface="Arial" panose="020B0604020202020204" pitchFamily="34" charset="0"/>
                <a:cs typeface="Arial" panose="020B0604020202020204" pitchFamily="34" charset="0"/>
              </a:rPr>
              <a:t>sometimes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married</a:t>
            </a:r>
            <a:r>
              <a:rPr lang="it-IT" sz="1800" b="0" dirty="0" smtClean="0">
                <a:latin typeface="Arial" panose="020B0604020202020204" pitchFamily="34" charset="0"/>
                <a:cs typeface="Arial" panose="020B0604020202020204" pitchFamily="34" charset="0"/>
              </a:rPr>
              <a:t> in </a:t>
            </a:r>
            <a:r>
              <a:rPr lang="it-IT" sz="1800" b="0" dirty="0" err="1" smtClean="0">
                <a:latin typeface="Arial" panose="020B0604020202020204" pitchFamily="34" charset="0"/>
                <a:cs typeface="Arial" panose="020B0604020202020204" pitchFamily="34" charset="0"/>
              </a:rPr>
              <a:t>order</a:t>
            </a:r>
            <a:r>
              <a:rPr lang="it-IT" sz="1800" b="0" dirty="0" smtClean="0">
                <a:latin typeface="Arial" panose="020B0604020202020204" pitchFamily="34" charset="0"/>
                <a:cs typeface="Arial" panose="020B0604020202020204" pitchFamily="34" charset="0"/>
              </a:rPr>
              <a:t> to stop feeling alone. </a:t>
            </a:r>
            <a:r>
              <a:rPr lang="it-IT" sz="1800" b="0" dirty="0" err="1" smtClean="0">
                <a:latin typeface="Arial" panose="020B0604020202020204" pitchFamily="34" charset="0"/>
                <a:cs typeface="Arial" panose="020B0604020202020204" pitchFamily="34" charset="0"/>
              </a:rPr>
              <a:t>Is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this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true</a:t>
            </a:r>
            <a:r>
              <a:rPr lang="it-IT" sz="1800" b="0" dirty="0" smtClean="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rPr>
              <a:t>love? </a:t>
            </a:r>
          </a:p>
          <a:p>
            <a:pPr>
              <a:buFont typeface="Wingdings" panose="05000000000000000000" pitchFamily="2" charset="2"/>
              <a:buChar char="§"/>
            </a:pPr>
            <a:r>
              <a:rPr lang="it-IT" sz="1800" b="0" dirty="0" err="1" smtClean="0">
                <a:latin typeface="Arial" panose="020B0604020202020204" pitchFamily="34" charset="0"/>
                <a:cs typeface="Arial" panose="020B0604020202020204" pitchFamily="34" charset="0"/>
              </a:rPr>
              <a:t>Zeena</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Ethan’s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wife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needs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always</a:t>
            </a:r>
            <a:r>
              <a:rPr lang="it-IT" sz="1800" b="0" dirty="0" smtClean="0">
                <a:latin typeface="Arial" panose="020B0604020202020204" pitchFamily="34" charset="0"/>
                <a:cs typeface="Arial" panose="020B0604020202020204" pitchFamily="34" charset="0"/>
              </a:rPr>
              <a:t> more </a:t>
            </a:r>
            <a:r>
              <a:rPr lang="it-IT" sz="1800" b="0" dirty="0" err="1" smtClean="0">
                <a:latin typeface="Arial" panose="020B0604020202020204" pitchFamily="34" charset="0"/>
                <a:cs typeface="Arial" panose="020B0604020202020204" pitchFamily="34" charset="0"/>
              </a:rPr>
              <a:t>attentions</a:t>
            </a:r>
            <a:r>
              <a:rPr lang="it-IT" sz="1800" b="0" dirty="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mad</a:t>
            </a:r>
            <a:r>
              <a:rPr lang="it-IT" sz="1800" b="0" dirty="0" smtClean="0">
                <a:latin typeface="Arial" panose="020B0604020202020204" pitchFamily="34" charset="0"/>
                <a:cs typeface="Arial" panose="020B0604020202020204" pitchFamily="34" charset="0"/>
                <a:sym typeface="Wingdings" panose="05000000000000000000" pitchFamily="2" charset="2"/>
              </a:rPr>
              <a:t> love (</a:t>
            </a:r>
            <a:r>
              <a:rPr lang="it-IT" sz="1800" b="0" dirty="0" err="1" smtClean="0">
                <a:latin typeface="Arial" panose="020B0604020202020204" pitchFamily="34" charset="0"/>
                <a:cs typeface="Arial" panose="020B0604020202020204" pitchFamily="34" charset="0"/>
                <a:sym typeface="Wingdings" panose="05000000000000000000" pitchFamily="2" charset="2"/>
              </a:rPr>
              <a:t>she</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didn’t</a:t>
            </a:r>
            <a:r>
              <a:rPr lang="it-IT" sz="1800" b="0" dirty="0" smtClean="0">
                <a:latin typeface="Arial" panose="020B0604020202020204" pitchFamily="34" charset="0"/>
                <a:cs typeface="Arial" panose="020B0604020202020204" pitchFamily="34" charset="0"/>
                <a:sym typeface="Wingdings" panose="05000000000000000000" pitchFamily="2" charset="2"/>
              </a:rPr>
              <a:t> love </a:t>
            </a:r>
            <a:r>
              <a:rPr lang="it-IT" sz="1800" b="0" dirty="0" err="1" smtClean="0">
                <a:latin typeface="Arial" panose="020B0604020202020204" pitchFamily="34" charset="0"/>
                <a:cs typeface="Arial" panose="020B0604020202020204" pitchFamily="34" charset="0"/>
                <a:sym typeface="Wingdings" panose="05000000000000000000" pitchFamily="2" charset="2"/>
              </a:rPr>
              <a:t>him</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she</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only</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wants</a:t>
            </a:r>
            <a:r>
              <a:rPr lang="it-IT" sz="1800" b="0" dirty="0" smtClean="0">
                <a:latin typeface="Arial" panose="020B0604020202020204" pitchFamily="34" charset="0"/>
                <a:cs typeface="Arial" panose="020B0604020202020204" pitchFamily="34" charset="0"/>
                <a:sym typeface="Wingdings" panose="05000000000000000000" pitchFamily="2" charset="2"/>
              </a:rPr>
              <a:t> to </a:t>
            </a:r>
            <a:r>
              <a:rPr lang="it-IT" sz="1800" b="0" dirty="0" err="1" smtClean="0">
                <a:latin typeface="Arial" panose="020B0604020202020204" pitchFamily="34" charset="0"/>
                <a:cs typeface="Arial" panose="020B0604020202020204" pitchFamily="34" charset="0"/>
                <a:sym typeface="Wingdings" panose="05000000000000000000" pitchFamily="2" charset="2"/>
              </a:rPr>
              <a:t>fells</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loved</a:t>
            </a:r>
            <a:r>
              <a:rPr lang="it-IT" sz="1800" b="0" dirty="0" smtClean="0">
                <a:latin typeface="Arial" panose="020B0604020202020204" pitchFamily="34" charset="0"/>
                <a:cs typeface="Arial" panose="020B0604020202020204" pitchFamily="34" charset="0"/>
                <a:sym typeface="Wingdings" panose="05000000000000000000" pitchFamily="2" charset="2"/>
              </a:rPr>
              <a:t>, </a:t>
            </a:r>
            <a:r>
              <a:rPr lang="it-IT" sz="1800" b="0" dirty="0" err="1" smtClean="0">
                <a:latin typeface="Arial" panose="020B0604020202020204" pitchFamily="34" charset="0"/>
                <a:cs typeface="Arial" panose="020B0604020202020204" pitchFamily="34" charset="0"/>
                <a:sym typeface="Wingdings" panose="05000000000000000000" pitchFamily="2" charset="2"/>
              </a:rPr>
              <a:t>cured</a:t>
            </a:r>
            <a:r>
              <a:rPr lang="it-IT" sz="1800" b="0" dirty="0" smtClean="0">
                <a:latin typeface="Arial" panose="020B0604020202020204" pitchFamily="34" charset="0"/>
                <a:cs typeface="Arial" panose="020B0604020202020204" pitchFamily="34" charset="0"/>
                <a:sym typeface="Wingdings" panose="05000000000000000000" pitchFamily="2" charset="2"/>
              </a:rPr>
              <a:t>) </a:t>
            </a: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it-IT" sz="1800" b="0" dirty="0" smtClean="0">
                <a:latin typeface="Arial" panose="020B0604020202020204" pitchFamily="34" charset="0"/>
                <a:cs typeface="Arial" panose="020B0604020202020204" pitchFamily="34" charset="0"/>
              </a:rPr>
              <a:t>Ethan </a:t>
            </a:r>
            <a:r>
              <a:rPr lang="it-IT" sz="1800" b="0" dirty="0" err="1" smtClean="0">
                <a:latin typeface="Arial" panose="020B0604020202020204" pitchFamily="34" charset="0"/>
                <a:cs typeface="Arial" panose="020B0604020202020204" pitchFamily="34" charset="0"/>
              </a:rPr>
              <a:t>falls</a:t>
            </a:r>
            <a:r>
              <a:rPr lang="it-IT" sz="1800" b="0" dirty="0" smtClean="0">
                <a:latin typeface="Arial" panose="020B0604020202020204" pitchFamily="34" charset="0"/>
                <a:cs typeface="Arial" panose="020B0604020202020204" pitchFamily="34" charset="0"/>
              </a:rPr>
              <a:t> in love with Mattie </a:t>
            </a:r>
            <a:r>
              <a:rPr lang="it-IT" sz="1800" b="0" dirty="0" err="1" smtClean="0">
                <a:latin typeface="Arial" panose="020B0604020202020204" pitchFamily="34" charset="0"/>
                <a:cs typeface="Arial" panose="020B0604020202020204" pitchFamily="34" charset="0"/>
              </a:rPr>
              <a:t>because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she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was</a:t>
            </a:r>
            <a:r>
              <a:rPr lang="it-IT" sz="1800" b="0" dirty="0" smtClean="0">
                <a:latin typeface="Arial" panose="020B0604020202020204" pitchFamily="34" charset="0"/>
                <a:cs typeface="Arial" panose="020B0604020202020204" pitchFamily="34" charset="0"/>
              </a:rPr>
              <a:t> solar, </a:t>
            </a:r>
            <a:r>
              <a:rPr lang="it-IT" sz="1800" b="0" dirty="0" err="1" smtClean="0">
                <a:latin typeface="Arial" panose="020B0604020202020204" pitchFamily="34" charset="0"/>
                <a:cs typeface="Arial" panose="020B0604020202020204" pitchFamily="34" charset="0"/>
              </a:rPr>
              <a:t>young</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attractive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but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they</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couldn’t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declare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their</a:t>
            </a:r>
            <a:r>
              <a:rPr lang="it-IT" sz="1800" b="0" dirty="0" smtClean="0">
                <a:latin typeface="Arial" panose="020B0604020202020204" pitchFamily="34" charset="0"/>
                <a:cs typeface="Arial" panose="020B0604020202020204" pitchFamily="34" charset="0"/>
              </a:rPr>
              <a:t> love </a:t>
            </a:r>
            <a:r>
              <a:rPr lang="it-IT" sz="1800" b="0" dirty="0" err="1" smtClean="0">
                <a:latin typeface="Arial" panose="020B0604020202020204" pitchFamily="34" charset="0"/>
                <a:cs typeface="Arial" panose="020B0604020202020204" pitchFamily="34" charset="0"/>
              </a:rPr>
              <a:t>each</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other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because</a:t>
            </a:r>
            <a:r>
              <a:rPr lang="it-IT" sz="1800" b="0" dirty="0" smtClean="0">
                <a:latin typeface="Arial" panose="020B0604020202020204" pitchFamily="34" charset="0"/>
                <a:cs typeface="Arial" panose="020B0604020202020204" pitchFamily="34" charset="0"/>
              </a:rPr>
              <a:t> of </a:t>
            </a:r>
            <a:r>
              <a:rPr lang="it-IT" sz="1800" b="0" dirty="0" err="1" smtClean="0">
                <a:latin typeface="Arial" panose="020B0604020202020204" pitchFamily="34" charset="0"/>
                <a:cs typeface="Arial" panose="020B0604020202020204" pitchFamily="34" charset="0"/>
              </a:rPr>
              <a:t>society’s</a:t>
            </a:r>
            <a:r>
              <a:rPr lang="it-IT" sz="1800" b="0" dirty="0" smtClean="0">
                <a:latin typeface="Arial" panose="020B0604020202020204" pitchFamily="34" charset="0"/>
                <a:cs typeface="Arial" panose="020B0604020202020204" pitchFamily="34" charset="0"/>
              </a:rPr>
              <a:t> moral </a:t>
            </a:r>
            <a:r>
              <a:rPr lang="it-IT" sz="1800" b="0" dirty="0" err="1" smtClean="0">
                <a:latin typeface="Arial" panose="020B0604020202020204" pitchFamily="34" charset="0"/>
                <a:cs typeface="Arial" panose="020B0604020202020204" pitchFamily="34" charset="0"/>
              </a:rPr>
              <a:t>values</a:t>
            </a:r>
            <a:endParaRPr lang="it-IT" sz="1800" b="0"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it-IT" sz="1800" b="0" dirty="0" err="1" smtClean="0">
                <a:latin typeface="Arial" panose="020B0604020202020204" pitchFamily="34" charset="0"/>
                <a:cs typeface="Arial" panose="020B0604020202020204" pitchFamily="34" charset="0"/>
              </a:rPr>
              <a:t>Maternal</a:t>
            </a:r>
            <a:r>
              <a:rPr lang="it-IT" sz="1800" b="0" dirty="0" smtClean="0">
                <a:latin typeface="Arial" panose="020B0604020202020204" pitchFamily="34" charset="0"/>
                <a:cs typeface="Arial" panose="020B0604020202020204" pitchFamily="34" charset="0"/>
              </a:rPr>
              <a:t> love: </a:t>
            </a:r>
            <a:r>
              <a:rPr lang="it-IT" sz="1800" b="0" dirty="0" err="1" smtClean="0">
                <a:latin typeface="Arial" panose="020B0604020202020204" pitchFamily="34" charset="0"/>
                <a:cs typeface="Arial" panose="020B0604020202020204" pitchFamily="34" charset="0"/>
              </a:rPr>
              <a:t>between</a:t>
            </a:r>
            <a:r>
              <a:rPr lang="it-IT" sz="1800" b="0" dirty="0" smtClean="0">
                <a:latin typeface="Arial" panose="020B0604020202020204" pitchFamily="34" charset="0"/>
                <a:cs typeface="Arial" panose="020B0604020202020204" pitchFamily="34" charset="0"/>
              </a:rPr>
              <a:t> Ethan and </a:t>
            </a:r>
            <a:r>
              <a:rPr lang="it-IT" sz="1800" b="0" dirty="0" err="1" smtClean="0">
                <a:latin typeface="Arial" panose="020B0604020202020204" pitchFamily="34" charset="0"/>
                <a:cs typeface="Arial" panose="020B0604020202020204" pitchFamily="34" charset="0"/>
              </a:rPr>
              <a:t>his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mother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who</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was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sick</a:t>
            </a:r>
            <a:r>
              <a:rPr lang="it-IT" sz="1800" b="0" dirty="0" smtClean="0">
                <a:latin typeface="Arial" panose="020B0604020202020204" pitchFamily="34" charset="0"/>
                <a:cs typeface="Arial" panose="020B0604020202020204" pitchFamily="34" charset="0"/>
              </a:rPr>
              <a:t> and </a:t>
            </a:r>
            <a:r>
              <a:rPr lang="it-IT" sz="1800" b="0" dirty="0" err="1" smtClean="0">
                <a:latin typeface="Arial" panose="020B0604020202020204" pitchFamily="34" charset="0"/>
                <a:cs typeface="Arial" panose="020B0604020202020204" pitchFamily="34" charset="0"/>
              </a:rPr>
              <a:t>obligated</a:t>
            </a:r>
            <a:r>
              <a:rPr lang="it-IT" sz="1800" b="0" dirty="0" smtClean="0">
                <a:latin typeface="Arial" panose="020B0604020202020204" pitchFamily="34" charset="0"/>
                <a:cs typeface="Arial" panose="020B0604020202020204" pitchFamily="34" charset="0"/>
              </a:rPr>
              <a:t> the </a:t>
            </a:r>
            <a:r>
              <a:rPr lang="it-IT" sz="1800" b="0" dirty="0" err="1" smtClean="0">
                <a:latin typeface="Arial" panose="020B0604020202020204" pitchFamily="34" charset="0"/>
                <a:cs typeface="Arial" panose="020B0604020202020204" pitchFamily="34" charset="0"/>
              </a:rPr>
              <a:t>protagonist</a:t>
            </a:r>
            <a:r>
              <a:rPr lang="it-IT" sz="1800" b="0" dirty="0" smtClean="0">
                <a:latin typeface="Arial" panose="020B0604020202020204" pitchFamily="34" charset="0"/>
                <a:cs typeface="Arial" panose="020B0604020202020204" pitchFamily="34" charset="0"/>
              </a:rPr>
              <a:t> to take care of </a:t>
            </a:r>
            <a:r>
              <a:rPr lang="it-IT" sz="1800" b="0" dirty="0" err="1" smtClean="0">
                <a:latin typeface="Arial" panose="020B0604020202020204" pitchFamily="34" charset="0"/>
                <a:cs typeface="Arial" panose="020B0604020202020204" pitchFamily="34" charset="0"/>
              </a:rPr>
              <a:t>her</a:t>
            </a:r>
            <a:r>
              <a:rPr lang="it-IT" sz="1800" b="0" dirty="0" smtClean="0">
                <a:latin typeface="Arial" panose="020B0604020202020204" pitchFamily="34" charset="0"/>
                <a:cs typeface="Arial" panose="020B0604020202020204" pitchFamily="34" charset="0"/>
              </a:rPr>
              <a:t> with the help of </a:t>
            </a:r>
            <a:r>
              <a:rPr lang="it-IT" sz="1800" b="0" dirty="0" err="1" smtClean="0">
                <a:latin typeface="Arial" panose="020B0604020202020204" pitchFamily="34" charset="0"/>
                <a:cs typeface="Arial" panose="020B0604020202020204" pitchFamily="34" charset="0"/>
              </a:rPr>
              <a:t>Zeena</a:t>
            </a:r>
            <a:r>
              <a:rPr lang="it-IT" sz="1800" b="0" dirty="0" smtClean="0">
                <a:latin typeface="Arial" panose="020B0604020202020204" pitchFamily="34" charset="0"/>
                <a:cs typeface="Arial" panose="020B0604020202020204" pitchFamily="34" charset="0"/>
              </a:rPr>
              <a:t> </a:t>
            </a:r>
            <a:endParaRPr lang="it-IT" sz="1800" b="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it-IT" sz="1800" b="0" dirty="0" smtClean="0">
              <a:latin typeface="Arial" panose="020B0604020202020204" pitchFamily="34" charset="0"/>
              <a:cs typeface="Arial" panose="020B0604020202020204" pitchFamily="34" charset="0"/>
            </a:endParaRPr>
          </a:p>
          <a:p>
            <a:pPr marL="0" indent="0"/>
            <a:endParaRPr lang="it-IT" sz="1800" b="0" dirty="0" smtClean="0">
              <a:latin typeface="Arial" panose="020B0604020202020204" pitchFamily="34" charset="0"/>
              <a:cs typeface="Arial" panose="020B0604020202020204" pitchFamily="34" charset="0"/>
            </a:endParaRPr>
          </a:p>
        </p:txBody>
      </p:sp>
      <p:sp>
        <p:nvSpPr>
          <p:cNvPr id="4" name="CasellaDiTesto 3"/>
          <p:cNvSpPr txBox="1"/>
          <p:nvPr/>
        </p:nvSpPr>
        <p:spPr>
          <a:xfrm>
            <a:off x="2350274" y="4437112"/>
            <a:ext cx="6768752" cy="646331"/>
          </a:xfrm>
          <a:prstGeom prst="rect">
            <a:avLst/>
          </a:prstGeom>
          <a:noFill/>
        </p:spPr>
        <p:txBody>
          <a:bodyPr wrap="square" rtlCol="0">
            <a:spAutoFit/>
          </a:bodyPr>
          <a:lstStyle/>
          <a:p>
            <a:r>
              <a:rPr lang="en-US" sz="3600" dirty="0" smtClean="0">
                <a:solidFill>
                  <a:schemeClr val="accent2"/>
                </a:solidFill>
              </a:rPr>
              <a:t>«I love you is always a quote» cit. </a:t>
            </a:r>
            <a:endParaRPr lang="en-US" sz="3600" dirty="0">
              <a:solidFill>
                <a:schemeClr val="accent2"/>
              </a:solidFill>
            </a:endParaRPr>
          </a:p>
        </p:txBody>
      </p:sp>
    </p:spTree>
    <p:extLst>
      <p:ext uri="{BB962C8B-B14F-4D97-AF65-F5344CB8AC3E}">
        <p14:creationId xmlns:p14="http://schemas.microsoft.com/office/powerpoint/2010/main" val="4091121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rPr>
              <a:t>Love in the </a:t>
            </a:r>
            <a:r>
              <a:rPr lang="it-IT" dirty="0" err="1" smtClean="0">
                <a:solidFill>
                  <a:srgbClr val="FF0000"/>
                </a:solidFill>
              </a:rPr>
              <a:t>novel</a:t>
            </a:r>
            <a:r>
              <a:rPr lang="it-IT" dirty="0" smtClean="0">
                <a:solidFill>
                  <a:srgbClr val="FF0000"/>
                </a:solidFill>
              </a:rPr>
              <a:t> </a:t>
            </a:r>
            <a:endParaRPr lang="it-IT" dirty="0">
              <a:solidFill>
                <a:srgbClr val="FF0000"/>
              </a:solidFill>
            </a:endParaRPr>
          </a:p>
        </p:txBody>
      </p:sp>
      <p:sp>
        <p:nvSpPr>
          <p:cNvPr id="3" name="Segnaposto contenuto 2"/>
          <p:cNvSpPr>
            <a:spLocks noGrp="1"/>
          </p:cNvSpPr>
          <p:nvPr>
            <p:ph idx="1"/>
          </p:nvPr>
        </p:nvSpPr>
        <p:spPr/>
        <p:txBody>
          <a:bodyPr>
            <a:normAutofit/>
          </a:bodyPr>
          <a:lstStyle/>
          <a:p>
            <a:pPr>
              <a:buFont typeface="Wingdings" panose="05000000000000000000" pitchFamily="2" charset="2"/>
              <a:buChar char="Ø"/>
            </a:pPr>
            <a:r>
              <a:rPr lang="it-IT" sz="1800" b="0" dirty="0" smtClean="0">
                <a:latin typeface="Arial" panose="020B0604020202020204" pitchFamily="34" charset="0"/>
                <a:cs typeface="Arial" panose="020B0604020202020204" pitchFamily="34" charset="0"/>
              </a:rPr>
              <a:t>In </a:t>
            </a:r>
            <a:r>
              <a:rPr lang="it-IT" sz="1800" b="0" dirty="0" err="1" smtClean="0">
                <a:latin typeface="Arial" panose="020B0604020202020204" pitchFamily="34" charset="0"/>
                <a:cs typeface="Arial" panose="020B0604020202020204" pitchFamily="34" charset="0"/>
              </a:rPr>
              <a:t>my</a:t>
            </a:r>
            <a:r>
              <a:rPr lang="it-IT" sz="1800" b="0" dirty="0" smtClean="0">
                <a:latin typeface="Arial" panose="020B0604020202020204" pitchFamily="34" charset="0"/>
                <a:cs typeface="Arial" panose="020B0604020202020204" pitchFamily="34" charset="0"/>
              </a:rPr>
              <a:t> opinion in the </a:t>
            </a:r>
            <a:r>
              <a:rPr lang="it-IT" sz="1800" b="0" dirty="0" err="1" smtClean="0">
                <a:latin typeface="Arial" panose="020B0604020202020204" pitchFamily="34" charset="0"/>
                <a:cs typeface="Arial" panose="020B0604020202020204" pitchFamily="34" charset="0"/>
              </a:rPr>
              <a:t>novel</a:t>
            </a:r>
            <a:r>
              <a:rPr lang="it-IT" sz="1800" b="0" dirty="0" smtClean="0">
                <a:latin typeface="Arial" panose="020B0604020202020204" pitchFamily="34" charset="0"/>
                <a:cs typeface="Arial" panose="020B0604020202020204" pitchFamily="34" charset="0"/>
              </a:rPr>
              <a:t> are </a:t>
            </a:r>
            <a:r>
              <a:rPr lang="it-IT" sz="1800" b="0" dirty="0" err="1" smtClean="0">
                <a:latin typeface="Arial" panose="020B0604020202020204" pitchFamily="34" charset="0"/>
                <a:cs typeface="Arial" panose="020B0604020202020204" pitchFamily="34" charset="0"/>
              </a:rPr>
              <a:t>represented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different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kind</a:t>
            </a:r>
            <a:r>
              <a:rPr lang="it-IT" sz="1800" b="0" dirty="0" smtClean="0">
                <a:latin typeface="Arial" panose="020B0604020202020204" pitchFamily="34" charset="0"/>
                <a:cs typeface="Arial" panose="020B0604020202020204" pitchFamily="34" charset="0"/>
              </a:rPr>
              <a:t> of love. Love </a:t>
            </a:r>
            <a:r>
              <a:rPr lang="it-IT" sz="1800" b="0" dirty="0" err="1" smtClean="0">
                <a:latin typeface="Arial" panose="020B0604020202020204" pitchFamily="34" charset="0"/>
                <a:cs typeface="Arial" panose="020B0604020202020204" pitchFamily="34" charset="0"/>
              </a:rPr>
              <a:t>is</a:t>
            </a:r>
            <a:r>
              <a:rPr lang="it-IT" sz="1800" b="0" dirty="0" err="1" smtClean="0">
                <a:latin typeface="Arial" panose="020B0604020202020204" pitchFamily="34" charset="0"/>
                <a:cs typeface="Arial" panose="020B0604020202020204" pitchFamily="34" charset="0"/>
              </a:rPr>
              <a:t>n’t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always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something</a:t>
            </a:r>
            <a:r>
              <a:rPr lang="it-IT" sz="1800" b="0" dirty="0" smtClean="0">
                <a:latin typeface="Arial" panose="020B0604020202020204" pitchFamily="34" charset="0"/>
                <a:cs typeface="Arial" panose="020B0604020202020204" pitchFamily="34" charset="0"/>
              </a:rPr>
              <a:t> positive, </a:t>
            </a:r>
            <a:r>
              <a:rPr lang="it-IT" sz="1800" b="0" dirty="0" err="1" smtClean="0">
                <a:latin typeface="Arial" panose="020B0604020202020204" pitchFamily="34" charset="0"/>
                <a:cs typeface="Arial" panose="020B0604020202020204" pitchFamily="34" charset="0"/>
              </a:rPr>
              <a:t>maybe</a:t>
            </a:r>
            <a:r>
              <a:rPr lang="it-IT" sz="1800" b="0" dirty="0" smtClean="0">
                <a:latin typeface="Arial" panose="020B0604020202020204" pitchFamily="34" charset="0"/>
                <a:cs typeface="Arial" panose="020B0604020202020204" pitchFamily="34" charset="0"/>
              </a:rPr>
              <a:t> lovers </a:t>
            </a:r>
            <a:r>
              <a:rPr lang="it-IT" sz="1800" b="0" dirty="0" err="1" smtClean="0">
                <a:latin typeface="Arial" panose="020B0604020202020204" pitchFamily="34" charset="0"/>
                <a:cs typeface="Arial" panose="020B0604020202020204" pitchFamily="34" charset="0"/>
              </a:rPr>
              <a:t>should’t</a:t>
            </a:r>
            <a:r>
              <a:rPr lang="it-IT" sz="1800" b="0" dirty="0" smtClean="0">
                <a:latin typeface="Arial" panose="020B0604020202020204" pitchFamily="34" charset="0"/>
                <a:cs typeface="Arial" panose="020B0604020202020204" pitchFamily="34" charset="0"/>
              </a:rPr>
              <a:t> be </a:t>
            </a:r>
            <a:r>
              <a:rPr lang="it-IT" sz="1800" b="0" dirty="0" err="1" smtClean="0">
                <a:latin typeface="Arial" panose="020B0604020202020204" pitchFamily="34" charset="0"/>
                <a:cs typeface="Arial" panose="020B0604020202020204" pitchFamily="34" charset="0"/>
              </a:rPr>
              <a:t>interested</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at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what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people</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will</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think</a:t>
            </a:r>
            <a:r>
              <a:rPr lang="it-IT" sz="1800" b="0" dirty="0" smtClean="0">
                <a:latin typeface="Arial" panose="020B0604020202020204" pitchFamily="34" charset="0"/>
                <a:cs typeface="Arial" panose="020B0604020202020204" pitchFamily="34" charset="0"/>
              </a:rPr>
              <a:t> or </a:t>
            </a:r>
            <a:r>
              <a:rPr lang="it-IT" sz="1800" b="0" dirty="0" err="1" smtClean="0">
                <a:latin typeface="Arial" panose="020B0604020202020204" pitchFamily="34" charset="0"/>
                <a:cs typeface="Arial" panose="020B0604020202020204" pitchFamily="34" charset="0"/>
              </a:rPr>
              <a:t>what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they</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will</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say</a:t>
            </a:r>
            <a:r>
              <a:rPr lang="it-IT" sz="1800" b="0" dirty="0" smtClean="0">
                <a:latin typeface="Arial" panose="020B0604020202020204" pitchFamily="34" charset="0"/>
                <a:cs typeface="Arial" panose="020B0604020202020204" pitchFamily="34" charset="0"/>
              </a:rPr>
              <a:t> </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about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their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relationship</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because</a:t>
            </a:r>
            <a:r>
              <a:rPr lang="it-IT" sz="1800" b="0" dirty="0" smtClean="0">
                <a:latin typeface="Arial" panose="020B0604020202020204" pitchFamily="34" charset="0"/>
                <a:cs typeface="Arial" panose="020B0604020202020204" pitchFamily="34" charset="0"/>
              </a:rPr>
              <a:t> love </a:t>
            </a:r>
            <a:r>
              <a:rPr lang="it-IT" sz="1800" b="0" dirty="0" err="1" smtClean="0">
                <a:latin typeface="Arial" panose="020B0604020202020204" pitchFamily="34" charset="0"/>
                <a:cs typeface="Arial" panose="020B0604020202020204" pitchFamily="34" charset="0"/>
              </a:rPr>
              <a:t>is</a:t>
            </a:r>
            <a:r>
              <a:rPr lang="it-IT" sz="1800" b="0" dirty="0" smtClean="0">
                <a:latin typeface="Arial" panose="020B0604020202020204" pitchFamily="34" charset="0"/>
                <a:cs typeface="Arial" panose="020B0604020202020204" pitchFamily="34" charset="0"/>
              </a:rPr>
              <a:t> an </a:t>
            </a:r>
            <a:r>
              <a:rPr lang="it-IT" sz="1800" b="0" dirty="0" err="1" smtClean="0">
                <a:latin typeface="Arial" panose="020B0604020202020204" pitchFamily="34" charset="0"/>
                <a:cs typeface="Arial" panose="020B0604020202020204" pitchFamily="34" charset="0"/>
              </a:rPr>
              <a:t>emotion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that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should</a:t>
            </a:r>
            <a:r>
              <a:rPr lang="it-IT" sz="1800" b="0" dirty="0" smtClean="0">
                <a:latin typeface="Arial" panose="020B0604020202020204" pitchFamily="34" charset="0"/>
                <a:cs typeface="Arial" panose="020B0604020202020204" pitchFamily="34" charset="0"/>
              </a:rPr>
              <a:t> come from the </a:t>
            </a:r>
            <a:r>
              <a:rPr lang="it-IT" sz="1800" b="0" dirty="0" err="1" smtClean="0">
                <a:latin typeface="Arial" panose="020B0604020202020204" pitchFamily="34" charset="0"/>
                <a:cs typeface="Arial" panose="020B0604020202020204" pitchFamily="34" charset="0"/>
              </a:rPr>
              <a:t>heart</a:t>
            </a:r>
            <a:r>
              <a:rPr lang="it-IT" sz="1800" b="0" dirty="0" smtClean="0">
                <a:latin typeface="Arial" panose="020B0604020202020204" pitchFamily="34" charset="0"/>
                <a:cs typeface="Arial" panose="020B0604020202020204" pitchFamily="34" charset="0"/>
              </a:rPr>
              <a:t> and I </a:t>
            </a:r>
            <a:r>
              <a:rPr lang="it-IT" sz="1800" b="0" dirty="0" err="1" smtClean="0">
                <a:latin typeface="Arial" panose="020B0604020202020204" pitchFamily="34" charset="0"/>
                <a:cs typeface="Arial" panose="020B0604020202020204" pitchFamily="34" charset="0"/>
              </a:rPr>
              <a:t>think</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this</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sensation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shouldn’t</a:t>
            </a:r>
            <a:r>
              <a:rPr lang="it-IT" sz="1800" b="0" dirty="0" smtClean="0">
                <a:latin typeface="Arial" panose="020B0604020202020204" pitchFamily="34" charset="0"/>
                <a:cs typeface="Arial" panose="020B0604020202020204" pitchFamily="34" charset="0"/>
              </a:rPr>
              <a:t> be </a:t>
            </a:r>
            <a:r>
              <a:rPr lang="it-IT" sz="1800" b="0" dirty="0" err="1" smtClean="0"/>
              <a:t>judged</a:t>
            </a:r>
            <a:r>
              <a:rPr lang="it-IT" sz="1800" b="0" dirty="0" smtClean="0"/>
              <a:t> </a:t>
            </a:r>
          </a:p>
          <a:p>
            <a:pPr>
              <a:buFont typeface="Wingdings" panose="05000000000000000000" pitchFamily="2" charset="2"/>
              <a:buChar char="Ø"/>
            </a:pPr>
            <a:r>
              <a:rPr lang="it-IT" sz="1800" b="0" dirty="0" err="1">
                <a:latin typeface="Arial" panose="020B0604020202020204" pitchFamily="34" charset="0"/>
                <a:cs typeface="Arial" panose="020B0604020202020204" pitchFamily="34" charset="0"/>
              </a:rPr>
              <a:t>I</a:t>
            </a:r>
            <a:r>
              <a:rPr lang="it-IT" sz="1800" b="0" dirty="0" err="1" smtClean="0">
                <a:latin typeface="Arial" panose="020B0604020202020204" pitchFamily="34" charset="0"/>
                <a:cs typeface="Arial" panose="020B0604020202020204" pitchFamily="34" charset="0"/>
              </a:rPr>
              <a:t>t</a:t>
            </a:r>
            <a:r>
              <a:rPr lang="it-IT" sz="1800" b="0" dirty="0" smtClean="0">
                <a:latin typeface="Arial" panose="020B0604020202020204" pitchFamily="34" charset="0"/>
                <a:cs typeface="Arial" panose="020B0604020202020204" pitchFamily="34" charset="0"/>
              </a:rPr>
              <a:t> can be </a:t>
            </a:r>
            <a:r>
              <a:rPr lang="it-IT" sz="1800" b="0" dirty="0" err="1" smtClean="0">
                <a:latin typeface="Arial" panose="020B0604020202020204" pitchFamily="34" charset="0"/>
                <a:cs typeface="Arial" panose="020B0604020202020204" pitchFamily="34" charset="0"/>
              </a:rPr>
              <a:t>considered</a:t>
            </a:r>
            <a:r>
              <a:rPr lang="it-IT" sz="1800" b="0" dirty="0" smtClean="0">
                <a:latin typeface="Arial" panose="020B0604020202020204" pitchFamily="34" charset="0"/>
                <a:cs typeface="Arial" panose="020B0604020202020204" pitchFamily="34" charset="0"/>
              </a:rPr>
              <a:t> immature </a:t>
            </a:r>
            <a:r>
              <a:rPr lang="it-IT" sz="1800" b="0" dirty="0" err="1" smtClean="0">
                <a:latin typeface="Arial" panose="020B0604020202020204" pitchFamily="34" charset="0"/>
                <a:cs typeface="Arial" panose="020B0604020202020204" pitchFamily="34" charset="0"/>
              </a:rPr>
              <a:t>trying</a:t>
            </a:r>
            <a:r>
              <a:rPr lang="it-IT" sz="1800" b="0" dirty="0" smtClean="0">
                <a:latin typeface="Arial" panose="020B0604020202020204" pitchFamily="34" charset="0"/>
                <a:cs typeface="Arial" panose="020B0604020202020204" pitchFamily="34" charset="0"/>
              </a:rPr>
              <a:t> to </a:t>
            </a:r>
            <a:r>
              <a:rPr lang="it-IT" sz="1800" b="0" dirty="0" err="1" smtClean="0">
                <a:latin typeface="Arial" panose="020B0604020202020204" pitchFamily="34" charset="0"/>
                <a:cs typeface="Arial" panose="020B0604020202020204" pitchFamily="34" charset="0"/>
              </a:rPr>
              <a:t>commit</a:t>
            </a:r>
            <a:r>
              <a:rPr lang="it-IT" sz="1800" b="0" dirty="0" smtClean="0">
                <a:latin typeface="Arial" panose="020B0604020202020204" pitchFamily="34" charset="0"/>
                <a:cs typeface="Arial" panose="020B0604020202020204" pitchFamily="34" charset="0"/>
              </a:rPr>
              <a:t> suicide </a:t>
            </a:r>
            <a:r>
              <a:rPr lang="it-IT" sz="1800" b="0" dirty="0" err="1" smtClean="0">
                <a:latin typeface="Arial" panose="020B0604020202020204" pitchFamily="34" charset="0"/>
                <a:cs typeface="Arial" panose="020B0604020202020204" pitchFamily="34" charset="0"/>
              </a:rPr>
              <a:t>but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probably</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they</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didn’t</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thought</a:t>
            </a:r>
            <a:r>
              <a:rPr lang="it-IT" sz="1800" b="0" dirty="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upon</a:t>
            </a:r>
            <a:r>
              <a:rPr lang="it-IT" sz="1800" b="0" dirty="0" smtClean="0">
                <a:latin typeface="Arial" panose="020B0604020202020204" pitchFamily="34" charset="0"/>
                <a:cs typeface="Arial" panose="020B0604020202020204" pitchFamily="34" charset="0"/>
              </a:rPr>
              <a:t> </a:t>
            </a:r>
            <a:r>
              <a:rPr lang="it-IT" sz="1800" b="0" dirty="0">
                <a:latin typeface="Arial" panose="020B0604020202020204" pitchFamily="34" charset="0"/>
                <a:cs typeface="Arial" panose="020B0604020202020204" pitchFamily="34" charset="0"/>
              </a:rPr>
              <a:t>the </a:t>
            </a:r>
            <a:r>
              <a:rPr lang="it-IT" sz="1800" b="0" dirty="0" err="1" smtClean="0">
                <a:latin typeface="Arial" panose="020B0604020202020204" pitchFamily="34" charset="0"/>
                <a:cs typeface="Arial" panose="020B0604020202020204" pitchFamily="34" charset="0"/>
              </a:rPr>
              <a:t>consequences</a:t>
            </a:r>
            <a:r>
              <a:rPr lang="it-IT" sz="1800" b="0" dirty="0" smtClean="0">
                <a:latin typeface="Arial" panose="020B0604020202020204" pitchFamily="34" charset="0"/>
                <a:cs typeface="Arial" panose="020B0604020202020204" pitchFamily="34" charset="0"/>
              </a:rPr>
              <a:t> and, </a:t>
            </a:r>
            <a:r>
              <a:rPr lang="it-IT" sz="1800" b="0" dirty="0" err="1" smtClean="0">
                <a:latin typeface="Arial" panose="020B0604020202020204" pitchFamily="34" charset="0"/>
                <a:cs typeface="Arial" panose="020B0604020202020204" pitchFamily="34" charset="0"/>
              </a:rPr>
              <a:t>took</a:t>
            </a:r>
            <a:r>
              <a:rPr lang="it-IT" sz="1800" b="0" dirty="0" smtClean="0">
                <a:latin typeface="Arial" panose="020B0604020202020204" pitchFamily="34" charset="0"/>
                <a:cs typeface="Arial" panose="020B0604020202020204" pitchFamily="34" charset="0"/>
              </a:rPr>
              <a:t> by </a:t>
            </a:r>
            <a:r>
              <a:rPr lang="it-IT" sz="1800" b="0" dirty="0" err="1" smtClean="0">
                <a:latin typeface="Arial" panose="020B0604020202020204" pitchFamily="34" charset="0"/>
                <a:cs typeface="Arial" panose="020B0604020202020204" pitchFamily="34" charset="0"/>
              </a:rPr>
              <a:t>passion</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they</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decided</a:t>
            </a:r>
            <a:r>
              <a:rPr lang="it-IT" sz="1800" b="0" dirty="0" smtClean="0">
                <a:latin typeface="Arial" panose="020B0604020202020204" pitchFamily="34" charset="0"/>
                <a:cs typeface="Arial" panose="020B0604020202020204" pitchFamily="34" charset="0"/>
              </a:rPr>
              <a:t> to put an and to </a:t>
            </a:r>
            <a:r>
              <a:rPr lang="it-IT" sz="1800" b="0" dirty="0" err="1" smtClean="0">
                <a:latin typeface="Arial" panose="020B0604020202020204" pitchFamily="34" charset="0"/>
                <a:cs typeface="Arial" panose="020B0604020202020204" pitchFamily="34" charset="0"/>
              </a:rPr>
              <a:t>their</a:t>
            </a:r>
            <a:r>
              <a:rPr lang="it-IT" sz="1800" b="0" dirty="0" smtClean="0">
                <a:latin typeface="Arial" panose="020B0604020202020204" pitchFamily="34" charset="0"/>
                <a:cs typeface="Arial" panose="020B0604020202020204" pitchFamily="34" charset="0"/>
              </a:rPr>
              <a:t> </a:t>
            </a:r>
            <a:r>
              <a:rPr lang="it-IT" sz="1800" b="0" dirty="0" err="1" smtClean="0">
                <a:latin typeface="Arial" panose="020B0604020202020204" pitchFamily="34" charset="0"/>
                <a:cs typeface="Arial" panose="020B0604020202020204" pitchFamily="34" charset="0"/>
              </a:rPr>
              <a:t>lives</a:t>
            </a:r>
            <a:r>
              <a:rPr lang="it-IT" sz="1800" b="0" dirty="0" smtClean="0">
                <a:latin typeface="Arial" panose="020B0604020202020204" pitchFamily="34" charset="0"/>
                <a:cs typeface="Arial" panose="020B0604020202020204" pitchFamily="34" charset="0"/>
              </a:rPr>
              <a:t>  </a:t>
            </a:r>
            <a:endParaRPr lang="it-IT" sz="1800" b="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055737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oli">
  <a:themeElements>
    <a:clrScheme name="Angoli">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oli">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ol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565</TotalTime>
  <Words>1036</Words>
  <Application>Microsoft Office PowerPoint</Application>
  <PresentationFormat>Presentazione su schermo (4:3)</PresentationFormat>
  <Paragraphs>63</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Angoli</vt:lpstr>
      <vt:lpstr>ETHAN FROME </vt:lpstr>
      <vt:lpstr>The novelist  edith wharton </vt:lpstr>
      <vt:lpstr>The influence of puritanism </vt:lpstr>
      <vt:lpstr>Themes</vt:lpstr>
      <vt:lpstr>Descriptions </vt:lpstr>
      <vt:lpstr>narrators</vt:lpstr>
      <vt:lpstr>Examples </vt:lpstr>
      <vt:lpstr>Different kind of love </vt:lpstr>
      <vt:lpstr>Love in the novel </vt:lpstr>
      <vt:lpstr>The victim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ETHAN FROME</dc:title>
  <dc:creator>Paolo</dc:creator>
  <cp:lastModifiedBy>Paolo</cp:lastModifiedBy>
  <cp:revision>37</cp:revision>
  <dcterms:created xsi:type="dcterms:W3CDTF">2018-11-15T15:50:35Z</dcterms:created>
  <dcterms:modified xsi:type="dcterms:W3CDTF">2018-11-16T20:57:03Z</dcterms:modified>
</cp:coreProperties>
</file>