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p:scale>
          <a:sx n="100" d="100"/>
          <a:sy n="100" d="100"/>
        </p:scale>
        <p:origin x="72" y="-2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it-IT" smtClean="0"/>
              <a:t>Fare clic per modificare lo stile del titolo</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smtClean="0"/>
              <a:t>Fare clic per modificare lo stile del sottotitolo dello schema</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it-IT" smtClean="0"/>
              <a:t>Fare clic per modificare lo stile del titolo</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11/15/2018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idx="1"/>
          </p:nvPr>
        </p:nvSpPr>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it-IT" smtClean="0"/>
              <a:t>Fare clic per modificare lo stile del titolo</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smtClean="0"/>
              <a:t>Modifica gli stili del testo dello schema</a:t>
            </a:r>
          </a:p>
        </p:txBody>
      </p:sp>
      <p:sp>
        <p:nvSpPr>
          <p:cNvPr id="7" name="Date Placeholder 6"/>
          <p:cNvSpPr>
            <a:spLocks noGrp="1"/>
          </p:cNvSpPr>
          <p:nvPr>
            <p:ph type="dt" sz="half" idx="10"/>
          </p:nvPr>
        </p:nvSpPr>
        <p:spPr/>
        <p:txBody>
          <a:bodyPr/>
          <a:lstStyle/>
          <a:p>
            <a:fld id="{1160EA64-D806-43AC-9DF2-F8C432F32B4C}" type="datetimeFigureOut">
              <a:rPr lang="en-US" dirty="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‹N›</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11/15/2018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4" name="Content Placeholder 3"/>
          <p:cNvSpPr>
            <a:spLocks noGrp="1"/>
          </p:cNvSpPr>
          <p:nvPr>
            <p:ph sz="half" idx="2"/>
          </p:nvPr>
        </p:nvSpPr>
        <p:spPr>
          <a:xfrm>
            <a:off x="1583436" y="3143250"/>
            <a:ext cx="4270248" cy="2596776"/>
          </a:xfrm>
        </p:spPr>
        <p:txBody>
          <a:body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Modifica gli stili del testo dello schema</a:t>
            </a:r>
          </a:p>
        </p:txBody>
      </p:sp>
      <p:sp>
        <p:nvSpPr>
          <p:cNvPr id="7" name="Date Placeholder 6"/>
          <p:cNvSpPr>
            <a:spLocks noGrp="1"/>
          </p:cNvSpPr>
          <p:nvPr>
            <p:ph type="dt" sz="half" idx="10"/>
          </p:nvPr>
        </p:nvSpPr>
        <p:spPr/>
        <p:txBody>
          <a:bodyPr/>
          <a:lstStyle/>
          <a:p>
            <a:fld id="{4F7D4976-E339-4826-83B7-FBD03F55ECF8}" type="datetimeFigureOut">
              <a:rPr lang="en-US" dirty="0"/>
              <a:t>11/15/2018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‹N›</a:t>
            </a:fld>
            <a:endParaRPr lang="en-US" dirty="0"/>
          </a:p>
        </p:txBody>
      </p:sp>
      <p:sp>
        <p:nvSpPr>
          <p:cNvPr id="10" name="Title 9"/>
          <p:cNvSpPr>
            <a:spLocks noGrp="1"/>
          </p:cNvSpPr>
          <p:nvPr>
            <p:ph type="title"/>
          </p:nvPr>
        </p:nvSpPr>
        <p:spPr/>
        <p:txBody>
          <a:bodyPr/>
          <a:lstStyle/>
          <a:p>
            <a:r>
              <a:rPr lang="it-IT" smtClean="0"/>
              <a:t>Fare clic per modificare lo stile del titolo</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smtClean="0"/>
              <a:t>Fare clic per modificare lo stile del titolo</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11/15/2018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11/15/2018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it-IT" smtClean="0"/>
              <a:t>Fare clic per modificare lo stile del titolo</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it-IT" smtClean="0"/>
              <a:t>Modifica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9" name="Date Placeholder 8"/>
          <p:cNvSpPr>
            <a:spLocks noGrp="1"/>
          </p:cNvSpPr>
          <p:nvPr>
            <p:ph type="dt" sz="half" idx="10"/>
          </p:nvPr>
        </p:nvSpPr>
        <p:spPr/>
        <p:txBody>
          <a:bodyPr/>
          <a:lstStyle/>
          <a:p>
            <a:fld id="{D1BE4249-C0D0-4B06-8692-E8BB871AF643}" type="datetimeFigureOut">
              <a:rPr lang="en-US" dirty="0"/>
              <a:t>11/15/2018</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it-IT" smtClean="0"/>
              <a:t>Fare clic per modificare lo stile del titolo</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smtClean="0"/>
              <a:t>Fare clic sull'icona per inserire un'immagine</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smtClean="0"/>
              <a:t>Modifica gli stili del testo dello schema</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11/15/2018</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it-IT" smtClean="0"/>
              <a:t>Fare clic per modificare lo stile del titolo</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11/15/2018</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t>ETHAN FROME</a:t>
            </a:r>
            <a:endParaRPr lang="it-IT" dirty="0"/>
          </a:p>
        </p:txBody>
      </p:sp>
      <p:sp>
        <p:nvSpPr>
          <p:cNvPr id="3" name="Sottotitolo 2"/>
          <p:cNvSpPr>
            <a:spLocks noGrp="1"/>
          </p:cNvSpPr>
          <p:nvPr>
            <p:ph type="subTitle" idx="1"/>
          </p:nvPr>
        </p:nvSpPr>
        <p:spPr/>
        <p:txBody>
          <a:bodyPr/>
          <a:lstStyle/>
          <a:p>
            <a:r>
              <a:rPr lang="it-IT" dirty="0" smtClean="0"/>
              <a:t>Edith </a:t>
            </a:r>
            <a:r>
              <a:rPr lang="it-IT" dirty="0" err="1" smtClean="0"/>
              <a:t>Wharton</a:t>
            </a:r>
            <a:endParaRPr lang="it-IT" dirty="0"/>
          </a:p>
        </p:txBody>
      </p:sp>
    </p:spTree>
    <p:extLst>
      <p:ext uri="{BB962C8B-B14F-4D97-AF65-F5344CB8AC3E}">
        <p14:creationId xmlns:p14="http://schemas.microsoft.com/office/powerpoint/2010/main" val="41741706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The </a:t>
            </a:r>
            <a:r>
              <a:rPr lang="it-IT" dirty="0" err="1" smtClean="0"/>
              <a:t>victim</a:t>
            </a:r>
            <a:endParaRPr lang="it-IT" dirty="0"/>
          </a:p>
        </p:txBody>
      </p:sp>
      <p:sp>
        <p:nvSpPr>
          <p:cNvPr id="3" name="Segnaposto contenuto 2"/>
          <p:cNvSpPr>
            <a:spLocks noGrp="1"/>
          </p:cNvSpPr>
          <p:nvPr>
            <p:ph idx="1"/>
          </p:nvPr>
        </p:nvSpPr>
        <p:spPr/>
        <p:txBody>
          <a:bodyPr>
            <a:normAutofit lnSpcReduction="10000"/>
          </a:bodyPr>
          <a:lstStyle/>
          <a:p>
            <a:r>
              <a:rPr lang="it-IT" dirty="0" err="1"/>
              <a:t>Zeena</a:t>
            </a:r>
            <a:r>
              <a:rPr lang="it-IT" dirty="0"/>
              <a:t> </a:t>
            </a:r>
            <a:r>
              <a:rPr lang="it-IT" dirty="0" err="1"/>
              <a:t>was</a:t>
            </a:r>
            <a:r>
              <a:rPr lang="it-IT" dirty="0"/>
              <a:t> </a:t>
            </a:r>
            <a:r>
              <a:rPr lang="it-IT" dirty="0" err="1"/>
              <a:t>see</a:t>
            </a:r>
            <a:r>
              <a:rPr lang="it-IT" dirty="0"/>
              <a:t> </a:t>
            </a:r>
            <a:r>
              <a:rPr lang="it-IT" dirty="0" err="1"/>
              <a:t>like</a:t>
            </a:r>
            <a:r>
              <a:rPr lang="it-IT" dirty="0"/>
              <a:t> a </a:t>
            </a:r>
            <a:r>
              <a:rPr lang="it-IT" dirty="0" err="1"/>
              <a:t>bad</a:t>
            </a:r>
            <a:r>
              <a:rPr lang="it-IT" dirty="0"/>
              <a:t> </a:t>
            </a:r>
            <a:r>
              <a:rPr lang="it-IT" dirty="0" err="1"/>
              <a:t>character</a:t>
            </a:r>
            <a:r>
              <a:rPr lang="it-IT" dirty="0"/>
              <a:t> in the </a:t>
            </a:r>
            <a:r>
              <a:rPr lang="it-IT" dirty="0" err="1"/>
              <a:t>novel</a:t>
            </a:r>
            <a:r>
              <a:rPr lang="it-IT" dirty="0"/>
              <a:t>, </a:t>
            </a:r>
            <a:r>
              <a:rPr lang="it-IT" dirty="0" err="1"/>
              <a:t>indeed</a:t>
            </a:r>
            <a:r>
              <a:rPr lang="it-IT" dirty="0"/>
              <a:t> </a:t>
            </a:r>
            <a:r>
              <a:rPr lang="it-IT" dirty="0" err="1"/>
              <a:t>she</a:t>
            </a:r>
            <a:r>
              <a:rPr lang="it-IT" dirty="0"/>
              <a:t> </a:t>
            </a:r>
            <a:r>
              <a:rPr lang="it-IT" dirty="0" err="1"/>
              <a:t>was</a:t>
            </a:r>
            <a:r>
              <a:rPr lang="it-IT" dirty="0"/>
              <a:t> </a:t>
            </a:r>
            <a:r>
              <a:rPr lang="it-IT" dirty="0" err="1"/>
              <a:t>only</a:t>
            </a:r>
            <a:r>
              <a:rPr lang="it-IT" dirty="0"/>
              <a:t> a </a:t>
            </a:r>
            <a:r>
              <a:rPr lang="it-IT" dirty="0" err="1"/>
              <a:t>victim</a:t>
            </a:r>
            <a:r>
              <a:rPr lang="it-IT" dirty="0"/>
              <a:t> of Ethan. </a:t>
            </a:r>
            <a:r>
              <a:rPr lang="it-IT" dirty="0" err="1"/>
              <a:t>She</a:t>
            </a:r>
            <a:r>
              <a:rPr lang="it-IT" dirty="0"/>
              <a:t> </a:t>
            </a:r>
            <a:r>
              <a:rPr lang="it-IT" dirty="0" err="1"/>
              <a:t>was</a:t>
            </a:r>
            <a:r>
              <a:rPr lang="it-IT" dirty="0"/>
              <a:t> </a:t>
            </a:r>
            <a:r>
              <a:rPr lang="it-IT" dirty="0" err="1"/>
              <a:t>described</a:t>
            </a:r>
            <a:r>
              <a:rPr lang="it-IT" dirty="0"/>
              <a:t> </a:t>
            </a:r>
            <a:r>
              <a:rPr lang="it-IT" dirty="0" err="1"/>
              <a:t>like</a:t>
            </a:r>
            <a:r>
              <a:rPr lang="it-IT" dirty="0"/>
              <a:t> a </a:t>
            </a:r>
            <a:r>
              <a:rPr lang="it-IT" dirty="0" err="1"/>
              <a:t>old</a:t>
            </a:r>
            <a:r>
              <a:rPr lang="it-IT" dirty="0"/>
              <a:t> and </a:t>
            </a:r>
            <a:r>
              <a:rPr lang="it-IT" dirty="0" err="1"/>
              <a:t>unfeminine</a:t>
            </a:r>
            <a:r>
              <a:rPr lang="it-IT" dirty="0"/>
              <a:t> and </a:t>
            </a:r>
            <a:r>
              <a:rPr lang="it-IT" dirty="0" err="1"/>
              <a:t>all</a:t>
            </a:r>
            <a:r>
              <a:rPr lang="it-IT" dirty="0"/>
              <a:t> of </a:t>
            </a:r>
            <a:r>
              <a:rPr lang="it-IT" dirty="0" err="1"/>
              <a:t>her</a:t>
            </a:r>
            <a:r>
              <a:rPr lang="it-IT" dirty="0"/>
              <a:t> </a:t>
            </a:r>
            <a:r>
              <a:rPr lang="it-IT" dirty="0" err="1"/>
              <a:t>actions</a:t>
            </a:r>
            <a:r>
              <a:rPr lang="it-IT" dirty="0"/>
              <a:t> </a:t>
            </a:r>
            <a:r>
              <a:rPr lang="it-IT" dirty="0" err="1"/>
              <a:t>was</a:t>
            </a:r>
            <a:r>
              <a:rPr lang="it-IT" dirty="0"/>
              <a:t> </a:t>
            </a:r>
            <a:r>
              <a:rPr lang="it-IT" dirty="0" err="1"/>
              <a:t>considered</a:t>
            </a:r>
            <a:r>
              <a:rPr lang="it-IT" dirty="0"/>
              <a:t> </a:t>
            </a:r>
            <a:r>
              <a:rPr lang="it-IT" dirty="0" err="1"/>
              <a:t>calculated</a:t>
            </a:r>
            <a:r>
              <a:rPr lang="it-IT" dirty="0"/>
              <a:t>; </a:t>
            </a:r>
            <a:r>
              <a:rPr lang="it-IT" dirty="0" err="1"/>
              <a:t>she</a:t>
            </a:r>
            <a:r>
              <a:rPr lang="it-IT" dirty="0"/>
              <a:t> </a:t>
            </a:r>
            <a:r>
              <a:rPr lang="it-IT" dirty="0" err="1"/>
              <a:t>was</a:t>
            </a:r>
            <a:r>
              <a:rPr lang="it-IT" dirty="0"/>
              <a:t> </a:t>
            </a:r>
            <a:r>
              <a:rPr lang="it-IT" dirty="0" err="1"/>
              <a:t>sick</a:t>
            </a:r>
            <a:r>
              <a:rPr lang="it-IT" dirty="0"/>
              <a:t> and </a:t>
            </a:r>
            <a:r>
              <a:rPr lang="it-IT" dirty="0" err="1"/>
              <a:t>her</a:t>
            </a:r>
            <a:r>
              <a:rPr lang="it-IT" dirty="0"/>
              <a:t> </a:t>
            </a:r>
            <a:r>
              <a:rPr lang="it-IT" dirty="0" err="1"/>
              <a:t>only</a:t>
            </a:r>
            <a:r>
              <a:rPr lang="it-IT" dirty="0"/>
              <a:t> </a:t>
            </a:r>
            <a:r>
              <a:rPr lang="it-IT" dirty="0" err="1"/>
              <a:t>ability</a:t>
            </a:r>
            <a:r>
              <a:rPr lang="it-IT" dirty="0"/>
              <a:t> </a:t>
            </a:r>
            <a:r>
              <a:rPr lang="it-IT" dirty="0" err="1"/>
              <a:t>was</a:t>
            </a:r>
            <a:r>
              <a:rPr lang="it-IT" dirty="0"/>
              <a:t> </a:t>
            </a:r>
            <a:r>
              <a:rPr lang="it-IT" dirty="0" err="1"/>
              <a:t>treat</a:t>
            </a:r>
            <a:r>
              <a:rPr lang="it-IT" dirty="0"/>
              <a:t> </a:t>
            </a:r>
            <a:r>
              <a:rPr lang="it-IT" dirty="0" err="1"/>
              <a:t>ill</a:t>
            </a:r>
            <a:r>
              <a:rPr lang="it-IT" dirty="0"/>
              <a:t> </a:t>
            </a:r>
            <a:r>
              <a:rPr lang="it-IT" dirty="0" err="1"/>
              <a:t>person</a:t>
            </a:r>
            <a:r>
              <a:rPr lang="it-IT" dirty="0"/>
              <a:t> and the </a:t>
            </a:r>
            <a:r>
              <a:rPr lang="it-IT" dirty="0" err="1"/>
              <a:t>reader</a:t>
            </a:r>
            <a:r>
              <a:rPr lang="it-IT" dirty="0"/>
              <a:t> </a:t>
            </a:r>
            <a:r>
              <a:rPr lang="it-IT" dirty="0" err="1"/>
              <a:t>could</a:t>
            </a:r>
            <a:r>
              <a:rPr lang="it-IT" dirty="0"/>
              <a:t> </a:t>
            </a:r>
            <a:r>
              <a:rPr lang="it-IT" dirty="0" err="1"/>
              <a:t>understand</a:t>
            </a:r>
            <a:r>
              <a:rPr lang="it-IT" dirty="0"/>
              <a:t> </a:t>
            </a:r>
            <a:r>
              <a:rPr lang="it-IT" dirty="0" err="1"/>
              <a:t>it</a:t>
            </a:r>
            <a:r>
              <a:rPr lang="it-IT" dirty="0"/>
              <a:t> </a:t>
            </a:r>
            <a:r>
              <a:rPr lang="it-IT" dirty="0" err="1"/>
              <a:t>at</a:t>
            </a:r>
            <a:r>
              <a:rPr lang="it-IT" dirty="0"/>
              <a:t> the end of the </a:t>
            </a:r>
            <a:r>
              <a:rPr lang="it-IT" dirty="0" err="1"/>
              <a:t>novel</a:t>
            </a:r>
            <a:r>
              <a:rPr lang="it-IT" dirty="0"/>
              <a:t> </a:t>
            </a:r>
            <a:r>
              <a:rPr lang="it-IT" dirty="0" err="1"/>
              <a:t>where</a:t>
            </a:r>
            <a:r>
              <a:rPr lang="it-IT" dirty="0"/>
              <a:t> </a:t>
            </a:r>
            <a:r>
              <a:rPr lang="it-IT" dirty="0" err="1"/>
              <a:t>she</a:t>
            </a:r>
            <a:r>
              <a:rPr lang="it-IT" dirty="0"/>
              <a:t> </a:t>
            </a:r>
            <a:r>
              <a:rPr lang="it-IT" dirty="0" err="1"/>
              <a:t>had</a:t>
            </a:r>
            <a:r>
              <a:rPr lang="it-IT" dirty="0"/>
              <a:t> to </a:t>
            </a:r>
            <a:r>
              <a:rPr lang="it-IT" dirty="0" err="1"/>
              <a:t>helpd</a:t>
            </a:r>
            <a:r>
              <a:rPr lang="it-IT" dirty="0"/>
              <a:t> Ethan and Mattie </a:t>
            </a:r>
            <a:r>
              <a:rPr lang="it-IT" dirty="0" err="1"/>
              <a:t>after</a:t>
            </a:r>
            <a:r>
              <a:rPr lang="it-IT" dirty="0"/>
              <a:t> the </a:t>
            </a:r>
            <a:r>
              <a:rPr lang="it-IT" dirty="0" err="1"/>
              <a:t>incident</a:t>
            </a:r>
            <a:r>
              <a:rPr lang="it-IT" dirty="0"/>
              <a:t>.</a:t>
            </a:r>
          </a:p>
          <a:p>
            <a:r>
              <a:rPr lang="it-IT" dirty="0"/>
              <a:t>The </a:t>
            </a:r>
            <a:r>
              <a:rPr lang="it-IT" dirty="0" err="1"/>
              <a:t>character</a:t>
            </a:r>
            <a:r>
              <a:rPr lang="it-IT" dirty="0"/>
              <a:t> of </a:t>
            </a:r>
            <a:r>
              <a:rPr lang="it-IT" dirty="0" err="1"/>
              <a:t>Zeena</a:t>
            </a:r>
            <a:r>
              <a:rPr lang="it-IT" dirty="0"/>
              <a:t> </a:t>
            </a:r>
            <a:r>
              <a:rPr lang="it-IT" dirty="0" err="1"/>
              <a:t>was</a:t>
            </a:r>
            <a:r>
              <a:rPr lang="it-IT" dirty="0"/>
              <a:t> </a:t>
            </a:r>
            <a:r>
              <a:rPr lang="it-IT" dirty="0" err="1"/>
              <a:t>describe</a:t>
            </a:r>
            <a:r>
              <a:rPr lang="it-IT" dirty="0"/>
              <a:t> of Ethan, </a:t>
            </a:r>
            <a:r>
              <a:rPr lang="it-IT" dirty="0" err="1"/>
              <a:t>who</a:t>
            </a:r>
            <a:r>
              <a:rPr lang="it-IT" dirty="0"/>
              <a:t> </a:t>
            </a:r>
            <a:r>
              <a:rPr lang="it-IT" dirty="0" err="1"/>
              <a:t>was</a:t>
            </a:r>
            <a:r>
              <a:rPr lang="it-IT" dirty="0"/>
              <a:t> </a:t>
            </a:r>
            <a:r>
              <a:rPr lang="it-IT" dirty="0" err="1"/>
              <a:t>fall</a:t>
            </a:r>
            <a:r>
              <a:rPr lang="it-IT" dirty="0"/>
              <a:t> in love with Mattie, </a:t>
            </a:r>
            <a:r>
              <a:rPr lang="it-IT" dirty="0" err="1"/>
              <a:t>indeed</a:t>
            </a:r>
            <a:r>
              <a:rPr lang="it-IT" dirty="0"/>
              <a:t> the </a:t>
            </a:r>
            <a:r>
              <a:rPr lang="it-IT" dirty="0" err="1"/>
              <a:t>description</a:t>
            </a:r>
            <a:r>
              <a:rPr lang="it-IT" dirty="0"/>
              <a:t> of </a:t>
            </a:r>
            <a:r>
              <a:rPr lang="it-IT" dirty="0" err="1"/>
              <a:t>Zeena</a:t>
            </a:r>
            <a:r>
              <a:rPr lang="it-IT" dirty="0"/>
              <a:t> </a:t>
            </a:r>
            <a:r>
              <a:rPr lang="it-IT" dirty="0" err="1"/>
              <a:t>wasn’t</a:t>
            </a:r>
            <a:r>
              <a:rPr lang="it-IT" dirty="0"/>
              <a:t> </a:t>
            </a:r>
            <a:r>
              <a:rPr lang="it-IT" dirty="0" err="1"/>
              <a:t>reliable</a:t>
            </a:r>
            <a:r>
              <a:rPr lang="it-IT" dirty="0"/>
              <a:t> because he </a:t>
            </a:r>
            <a:r>
              <a:rPr lang="it-IT" dirty="0" err="1"/>
              <a:t>was</a:t>
            </a:r>
            <a:r>
              <a:rPr lang="it-IT" dirty="0"/>
              <a:t> </a:t>
            </a:r>
            <a:r>
              <a:rPr lang="it-IT" dirty="0" err="1"/>
              <a:t>affected</a:t>
            </a:r>
            <a:r>
              <a:rPr lang="it-IT" dirty="0"/>
              <a:t> of </a:t>
            </a:r>
            <a:r>
              <a:rPr lang="it-IT" dirty="0" err="1"/>
              <a:t>that</a:t>
            </a:r>
            <a:r>
              <a:rPr lang="it-IT" dirty="0"/>
              <a:t> situation.</a:t>
            </a:r>
          </a:p>
          <a:p>
            <a:r>
              <a:rPr lang="it-IT" dirty="0"/>
              <a:t>From the </a:t>
            </a:r>
            <a:r>
              <a:rPr lang="it-IT" dirty="0" err="1"/>
              <a:t>description</a:t>
            </a:r>
            <a:r>
              <a:rPr lang="it-IT" dirty="0"/>
              <a:t> made by Ethan of </a:t>
            </a:r>
            <a:r>
              <a:rPr lang="it-IT" dirty="0" err="1"/>
              <a:t>Zeena</a:t>
            </a:r>
            <a:r>
              <a:rPr lang="it-IT" dirty="0"/>
              <a:t> the </a:t>
            </a:r>
            <a:r>
              <a:rPr lang="it-IT" dirty="0" err="1"/>
              <a:t>reader</a:t>
            </a:r>
            <a:r>
              <a:rPr lang="it-IT" dirty="0"/>
              <a:t> </a:t>
            </a:r>
            <a:r>
              <a:rPr lang="it-IT" dirty="0" err="1"/>
              <a:t>could</a:t>
            </a:r>
            <a:r>
              <a:rPr lang="it-IT" dirty="0"/>
              <a:t> </a:t>
            </a:r>
            <a:r>
              <a:rPr lang="it-IT" dirty="0" err="1"/>
              <a:t>untersand</a:t>
            </a:r>
            <a:r>
              <a:rPr lang="it-IT" dirty="0"/>
              <a:t> </a:t>
            </a:r>
            <a:r>
              <a:rPr lang="it-IT" dirty="0" err="1"/>
              <a:t>that</a:t>
            </a:r>
            <a:r>
              <a:rPr lang="it-IT" dirty="0"/>
              <a:t> </a:t>
            </a:r>
            <a:r>
              <a:rPr lang="it-IT" dirty="0" err="1"/>
              <a:t>she</a:t>
            </a:r>
            <a:r>
              <a:rPr lang="it-IT" dirty="0"/>
              <a:t> </a:t>
            </a:r>
            <a:r>
              <a:rPr lang="it-IT" dirty="0" err="1"/>
              <a:t>felt</a:t>
            </a:r>
            <a:r>
              <a:rPr lang="it-IT" dirty="0"/>
              <a:t> </a:t>
            </a:r>
            <a:r>
              <a:rPr lang="it-IT" dirty="0" err="1"/>
              <a:t>pleasure</a:t>
            </a:r>
            <a:r>
              <a:rPr lang="it-IT" dirty="0"/>
              <a:t> from the </a:t>
            </a:r>
            <a:r>
              <a:rPr lang="it-IT" dirty="0" err="1"/>
              <a:t>soffrence</a:t>
            </a:r>
            <a:r>
              <a:rPr lang="it-IT" dirty="0"/>
              <a:t> by Ethan and </a:t>
            </a:r>
            <a:r>
              <a:rPr lang="it-IT" dirty="0" err="1"/>
              <a:t>his</a:t>
            </a:r>
            <a:r>
              <a:rPr lang="it-IT" dirty="0"/>
              <a:t> lover because </a:t>
            </a:r>
            <a:r>
              <a:rPr lang="it-IT" dirty="0" err="1"/>
              <a:t>they</a:t>
            </a:r>
            <a:r>
              <a:rPr lang="it-IT" dirty="0"/>
              <a:t> </a:t>
            </a:r>
            <a:r>
              <a:rPr lang="it-IT" dirty="0" err="1"/>
              <a:t>tried</a:t>
            </a:r>
            <a:r>
              <a:rPr lang="it-IT" dirty="0"/>
              <a:t> to </a:t>
            </a:r>
            <a:r>
              <a:rPr lang="it-IT" dirty="0" err="1"/>
              <a:t>kill</a:t>
            </a:r>
            <a:r>
              <a:rPr lang="it-IT" dirty="0"/>
              <a:t> </a:t>
            </a:r>
            <a:r>
              <a:rPr lang="it-IT" dirty="0" err="1"/>
              <a:t>theyself</a:t>
            </a:r>
            <a:r>
              <a:rPr lang="it-IT" dirty="0"/>
              <a:t> to </a:t>
            </a:r>
            <a:r>
              <a:rPr lang="it-IT" dirty="0" err="1"/>
              <a:t>escape</a:t>
            </a:r>
            <a:r>
              <a:rPr lang="it-IT" dirty="0"/>
              <a:t> to </a:t>
            </a:r>
            <a:r>
              <a:rPr lang="it-IT" dirty="0" err="1"/>
              <a:t>her</a:t>
            </a:r>
            <a:r>
              <a:rPr lang="it-IT" dirty="0"/>
              <a:t>.</a:t>
            </a:r>
          </a:p>
          <a:p>
            <a:endParaRPr lang="it-IT" dirty="0"/>
          </a:p>
        </p:txBody>
      </p:sp>
    </p:spTree>
    <p:extLst>
      <p:ext uri="{BB962C8B-B14F-4D97-AF65-F5344CB8AC3E}">
        <p14:creationId xmlns:p14="http://schemas.microsoft.com/office/powerpoint/2010/main" val="16283540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2644330" y="707517"/>
            <a:ext cx="6903339" cy="711708"/>
          </a:xfrm>
        </p:spPr>
        <p:txBody>
          <a:bodyPr>
            <a:normAutofit fontScale="90000"/>
          </a:bodyPr>
          <a:lstStyle/>
          <a:p>
            <a:r>
              <a:rPr lang="it-IT" dirty="0" smtClean="0"/>
              <a:t>WHO </a:t>
            </a:r>
            <a:r>
              <a:rPr lang="it-IT" dirty="0" err="1" smtClean="0"/>
              <a:t>was</a:t>
            </a:r>
            <a:r>
              <a:rPr lang="it-IT" dirty="0" smtClean="0"/>
              <a:t> </a:t>
            </a:r>
            <a:r>
              <a:rPr lang="it-IT" dirty="0" err="1" smtClean="0"/>
              <a:t>edith</a:t>
            </a:r>
            <a:r>
              <a:rPr lang="it-IT" dirty="0" smtClean="0"/>
              <a:t> </a:t>
            </a:r>
            <a:r>
              <a:rPr lang="it-IT" dirty="0" err="1" smtClean="0"/>
              <a:t>wharton</a:t>
            </a:r>
            <a:r>
              <a:rPr lang="it-IT" dirty="0" smtClean="0"/>
              <a:t>?</a:t>
            </a:r>
            <a:endParaRPr lang="it-IT" dirty="0"/>
          </a:p>
        </p:txBody>
      </p:sp>
      <p:sp>
        <p:nvSpPr>
          <p:cNvPr id="3" name="Segnaposto contenuto 2"/>
          <p:cNvSpPr>
            <a:spLocks noGrp="1"/>
          </p:cNvSpPr>
          <p:nvPr>
            <p:ph idx="1"/>
          </p:nvPr>
        </p:nvSpPr>
        <p:spPr>
          <a:xfrm>
            <a:off x="2231135" y="1818894"/>
            <a:ext cx="7729728" cy="3101983"/>
          </a:xfrm>
        </p:spPr>
        <p:txBody>
          <a:bodyPr/>
          <a:lstStyle/>
          <a:p>
            <a:r>
              <a:rPr lang="en-US" b="1" dirty="0">
                <a:latin typeface="+mj-lt"/>
              </a:rPr>
              <a:t>Edith Wharton</a:t>
            </a:r>
            <a:r>
              <a:rPr lang="en-US" dirty="0">
                <a:latin typeface="+mj-lt"/>
              </a:rPr>
              <a:t> </a:t>
            </a:r>
            <a:r>
              <a:rPr lang="en-US" dirty="0" smtClean="0">
                <a:latin typeface="+mj-lt"/>
              </a:rPr>
              <a:t>(born</a:t>
            </a:r>
            <a:r>
              <a:rPr lang="en-US" dirty="0">
                <a:latin typeface="+mj-lt"/>
              </a:rPr>
              <a:t> </a:t>
            </a:r>
            <a:r>
              <a:rPr lang="en-US" b="1" dirty="0">
                <a:latin typeface="+mj-lt"/>
              </a:rPr>
              <a:t>Edith Newbold Jones</a:t>
            </a:r>
            <a:r>
              <a:rPr lang="en-US" dirty="0">
                <a:latin typeface="+mj-lt"/>
              </a:rPr>
              <a:t>; January 24, 1862 – August 11, 1937) was an </a:t>
            </a:r>
            <a:r>
              <a:rPr lang="en-US" dirty="0" smtClean="0">
                <a:latin typeface="+mj-lt"/>
              </a:rPr>
              <a:t>American novelist,</a:t>
            </a:r>
            <a:r>
              <a:rPr lang="en-US" dirty="0">
                <a:latin typeface="+mj-lt"/>
              </a:rPr>
              <a:t> short </a:t>
            </a:r>
            <a:r>
              <a:rPr lang="en-US" dirty="0" smtClean="0">
                <a:latin typeface="+mj-lt"/>
              </a:rPr>
              <a:t>story</a:t>
            </a:r>
            <a:r>
              <a:rPr lang="en-US" dirty="0">
                <a:latin typeface="+mj-lt"/>
              </a:rPr>
              <a:t> </a:t>
            </a:r>
            <a:r>
              <a:rPr lang="en-US" dirty="0" smtClean="0">
                <a:latin typeface="+mj-lt"/>
              </a:rPr>
              <a:t>writer</a:t>
            </a:r>
            <a:r>
              <a:rPr lang="en-US" dirty="0">
                <a:latin typeface="+mj-lt"/>
              </a:rPr>
              <a:t>, playwright, and designer. </a:t>
            </a:r>
            <a:endParaRPr lang="en-US" dirty="0" smtClean="0">
              <a:latin typeface="+mj-lt"/>
            </a:endParaRPr>
          </a:p>
          <a:p>
            <a:r>
              <a:rPr lang="en-US" dirty="0">
                <a:latin typeface="+mj-lt"/>
              </a:rPr>
              <a:t>She was the first woman awarded the Pulitzer Prize for Fiction, an honorary Doctorate of Letters from Yale University, and a full membership in the American Academy of Arts and Letters.</a:t>
            </a:r>
            <a:endParaRPr lang="it-IT" dirty="0">
              <a:latin typeface="+mj-lt"/>
            </a:endParaRPr>
          </a:p>
        </p:txBody>
      </p:sp>
      <p:pic>
        <p:nvPicPr>
          <p:cNvPr id="4" name="Immagine 3"/>
          <p:cNvPicPr>
            <a:picLocks noChangeAspect="1"/>
          </p:cNvPicPr>
          <p:nvPr/>
        </p:nvPicPr>
        <p:blipFill>
          <a:blip r:embed="rId2"/>
          <a:stretch>
            <a:fillRect/>
          </a:stretch>
        </p:blipFill>
        <p:spPr>
          <a:xfrm>
            <a:off x="183259" y="707517"/>
            <a:ext cx="2047876" cy="2986484"/>
          </a:xfrm>
          <a:prstGeom prst="rect">
            <a:avLst/>
          </a:prstGeom>
        </p:spPr>
      </p:pic>
    </p:spTree>
    <p:extLst>
      <p:ext uri="{BB962C8B-B14F-4D97-AF65-F5344CB8AC3E}">
        <p14:creationId xmlns:p14="http://schemas.microsoft.com/office/powerpoint/2010/main" val="340632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a:t/>
            </a:r>
            <a:br>
              <a:rPr lang="it-IT" dirty="0"/>
            </a:br>
            <a:r>
              <a:rPr lang="it-IT" dirty="0"/>
              <a:t>from </a:t>
            </a:r>
            <a:r>
              <a:rPr lang="it-IT" dirty="0" err="1"/>
              <a:t>where</a:t>
            </a:r>
            <a:r>
              <a:rPr lang="it-IT" dirty="0"/>
              <a:t> </a:t>
            </a:r>
            <a:r>
              <a:rPr lang="it-IT" dirty="0" err="1"/>
              <a:t>came</a:t>
            </a:r>
            <a:r>
              <a:rPr lang="it-IT" dirty="0"/>
              <a:t> from </a:t>
            </a:r>
            <a:r>
              <a:rPr lang="it-IT" dirty="0" smtClean="0"/>
              <a:t>?</a:t>
            </a:r>
            <a:endParaRPr lang="it-IT" dirty="0"/>
          </a:p>
        </p:txBody>
      </p:sp>
      <p:sp>
        <p:nvSpPr>
          <p:cNvPr id="3" name="Segnaposto contenuto 2"/>
          <p:cNvSpPr>
            <a:spLocks noGrp="1"/>
          </p:cNvSpPr>
          <p:nvPr>
            <p:ph idx="1"/>
          </p:nvPr>
        </p:nvSpPr>
        <p:spPr/>
        <p:txBody>
          <a:bodyPr/>
          <a:lstStyle/>
          <a:p>
            <a:r>
              <a:rPr lang="en-US" dirty="0"/>
              <a:t> </a:t>
            </a:r>
            <a:r>
              <a:rPr lang="en-US" dirty="0" smtClean="0"/>
              <a:t>She was </a:t>
            </a:r>
            <a:r>
              <a:rPr lang="en-US" dirty="0"/>
              <a:t>born into a tightly controlled society at a time when women were discouraged from achieving anything beyond a proper marriage. Wharton broke through these strictures to become one of America’s greatest writers. </a:t>
            </a:r>
            <a:endParaRPr lang="it-IT" dirty="0"/>
          </a:p>
        </p:txBody>
      </p:sp>
    </p:spTree>
    <p:extLst>
      <p:ext uri="{BB962C8B-B14F-4D97-AF65-F5344CB8AC3E}">
        <p14:creationId xmlns:p14="http://schemas.microsoft.com/office/powerpoint/2010/main" val="4280548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influences</a:t>
            </a:r>
            <a:endParaRPr lang="it-IT" dirty="0"/>
          </a:p>
        </p:txBody>
      </p:sp>
      <p:sp>
        <p:nvSpPr>
          <p:cNvPr id="3" name="Segnaposto contenuto 2"/>
          <p:cNvSpPr>
            <a:spLocks noGrp="1"/>
          </p:cNvSpPr>
          <p:nvPr>
            <p:ph idx="1"/>
          </p:nvPr>
        </p:nvSpPr>
        <p:spPr/>
        <p:txBody>
          <a:bodyPr>
            <a:normAutofit fontScale="85000" lnSpcReduction="10000"/>
          </a:bodyPr>
          <a:lstStyle/>
          <a:p>
            <a:r>
              <a:rPr lang="en-US" dirty="0">
                <a:solidFill>
                  <a:srgbClr val="000000"/>
                </a:solidFill>
                <a:latin typeface="+mj-lt"/>
              </a:rPr>
              <a:t>Major themes in Wharton's work include the effects of class on both behavior and consciousness (divorce, for example, often horrifies the established upper class as much for its offense against taste as for its violation of moral standards); the American belief in progress as actual and good (many "advances" Wharton welcomed; others she was contemptuous of); the contrast between European and American customs, morality, and sensibility; the confinement of marriage, especially for women; women's desire for and right to freedom in general, and particularly sexual and economic freedom, and the reality that, usually, the desire and right are thwarted; the preference of powerful, white, usually upper-class men for childish dependent women; the complexity and pain of relationships between women within patriarchal culture, including (and especially) rivalry and animosity among women.</a:t>
            </a:r>
            <a:endParaRPr lang="en-US" dirty="0" smtClean="0">
              <a:latin typeface="+mj-lt"/>
            </a:endParaRPr>
          </a:p>
          <a:p>
            <a:r>
              <a:rPr lang="en-US" dirty="0" smtClean="0"/>
              <a:t>of </a:t>
            </a:r>
            <a:r>
              <a:rPr lang="en-US" dirty="0"/>
              <a:t>23, Edith was rapidly approaching “old maid” status. In 1885 she married Edward Robbins (Teddy) Wharton. Though imperfectly suited for each other, the couple filled their early married years with travel, houses, and dogs.</a:t>
            </a:r>
            <a:endParaRPr lang="it-IT" dirty="0" smtClean="0"/>
          </a:p>
        </p:txBody>
      </p:sp>
    </p:spTree>
    <p:extLst>
      <p:ext uri="{BB962C8B-B14F-4D97-AF65-F5344CB8AC3E}">
        <p14:creationId xmlns:p14="http://schemas.microsoft.com/office/powerpoint/2010/main" val="2311117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themes</a:t>
            </a:r>
            <a:endParaRPr lang="it-IT" dirty="0"/>
          </a:p>
        </p:txBody>
      </p:sp>
      <p:sp>
        <p:nvSpPr>
          <p:cNvPr id="4" name="Segnaposto contenuto 3"/>
          <p:cNvSpPr>
            <a:spLocks noGrp="1"/>
          </p:cNvSpPr>
          <p:nvPr>
            <p:ph idx="1"/>
          </p:nvPr>
        </p:nvSpPr>
        <p:spPr/>
        <p:txBody>
          <a:bodyPr/>
          <a:lstStyle/>
          <a:p>
            <a:r>
              <a:rPr lang="en-US" dirty="0">
                <a:latin typeface="+mj-lt"/>
              </a:rPr>
              <a:t>Versions of her mother, </a:t>
            </a:r>
            <a:r>
              <a:rPr lang="en-US" dirty="0" err="1">
                <a:latin typeface="+mj-lt"/>
              </a:rPr>
              <a:t>Lucretia</a:t>
            </a:r>
            <a:r>
              <a:rPr lang="en-US" dirty="0">
                <a:latin typeface="+mj-lt"/>
              </a:rPr>
              <a:t> Jones often appeared in Warton's fiction. Biographer Hermione </a:t>
            </a:r>
            <a:r>
              <a:rPr lang="en-US" dirty="0" smtClean="0">
                <a:latin typeface="+mj-lt"/>
              </a:rPr>
              <a:t>Lee</a:t>
            </a:r>
            <a:r>
              <a:rPr lang="en-US" dirty="0">
                <a:latin typeface="+mj-lt"/>
              </a:rPr>
              <a:t> </a:t>
            </a:r>
            <a:r>
              <a:rPr lang="en-US" dirty="0" smtClean="0">
                <a:latin typeface="+mj-lt"/>
              </a:rPr>
              <a:t>described </a:t>
            </a:r>
            <a:r>
              <a:rPr lang="en-US" dirty="0">
                <a:latin typeface="+mj-lt"/>
              </a:rPr>
              <a:t>it as "one of the most lethal acts of revenge ever taken by a writing daughter</a:t>
            </a:r>
            <a:r>
              <a:rPr lang="en-US" dirty="0" smtClean="0">
                <a:latin typeface="+mj-lt"/>
              </a:rPr>
              <a:t>."</a:t>
            </a:r>
            <a:r>
              <a:rPr lang="en-US" dirty="0">
                <a:latin typeface="+mj-lt"/>
              </a:rPr>
              <a:t> In her memoir, </a:t>
            </a:r>
            <a:r>
              <a:rPr lang="en-US" i="1" dirty="0">
                <a:latin typeface="+mj-lt"/>
              </a:rPr>
              <a:t>A Backward Glance</a:t>
            </a:r>
            <a:r>
              <a:rPr lang="en-US" dirty="0">
                <a:latin typeface="+mj-lt"/>
              </a:rPr>
              <a:t>, Wharton describes her mother as indolent, spendthrift, censorious, disapproving, superficial, icy, dry and ironic</a:t>
            </a:r>
            <a:r>
              <a:rPr lang="en-US" dirty="0" smtClean="0">
                <a:latin typeface="+mj-lt"/>
              </a:rPr>
              <a:t>.</a:t>
            </a:r>
            <a:endParaRPr lang="it-IT" dirty="0">
              <a:latin typeface="+mj-lt"/>
            </a:endParaRPr>
          </a:p>
        </p:txBody>
      </p:sp>
    </p:spTree>
    <p:extLst>
      <p:ext uri="{BB962C8B-B14F-4D97-AF65-F5344CB8AC3E}">
        <p14:creationId xmlns:p14="http://schemas.microsoft.com/office/powerpoint/2010/main" val="6644756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narrators</a:t>
            </a:r>
            <a:endParaRPr lang="it-IT" dirty="0"/>
          </a:p>
        </p:txBody>
      </p:sp>
      <p:sp>
        <p:nvSpPr>
          <p:cNvPr id="3" name="Segnaposto contenuto 2"/>
          <p:cNvSpPr>
            <a:spLocks noGrp="1"/>
          </p:cNvSpPr>
          <p:nvPr>
            <p:ph idx="1"/>
          </p:nvPr>
        </p:nvSpPr>
        <p:spPr/>
        <p:txBody>
          <a:bodyPr/>
          <a:lstStyle/>
          <a:p>
            <a:r>
              <a:rPr lang="en-US" dirty="0">
                <a:latin typeface="+mj-lt"/>
              </a:rPr>
              <a:t> </a:t>
            </a:r>
            <a:r>
              <a:rPr lang="en-US" b="1" dirty="0">
                <a:latin typeface="+mj-lt"/>
              </a:rPr>
              <a:t>narrator</a:t>
            </a:r>
            <a:r>
              <a:rPr lang="en-US" dirty="0">
                <a:latin typeface="+mj-lt"/>
              </a:rPr>
              <a:t> is the person who tells a story. When we read a novel, it's the narrator's </a:t>
            </a:r>
            <a:r>
              <a:rPr lang="en-US" b="1" dirty="0">
                <a:latin typeface="+mj-lt"/>
              </a:rPr>
              <a:t>point of view</a:t>
            </a:r>
            <a:r>
              <a:rPr lang="en-US" dirty="0">
                <a:latin typeface="+mj-lt"/>
              </a:rPr>
              <a:t>, or perspective, from which we see the events of the story - it's the narrator's perspective of the events that's our window into the story as readers.</a:t>
            </a:r>
            <a:endParaRPr lang="it-IT" dirty="0">
              <a:latin typeface="+mj-lt"/>
            </a:endParaRPr>
          </a:p>
          <a:p>
            <a:r>
              <a:rPr lang="en-US" dirty="0"/>
              <a:t>You may have heard of the terms </a:t>
            </a:r>
            <a:r>
              <a:rPr lang="en-US" b="1" dirty="0"/>
              <a:t>first person</a:t>
            </a:r>
            <a:r>
              <a:rPr lang="en-US" dirty="0"/>
              <a:t>, </a:t>
            </a:r>
            <a:r>
              <a:rPr lang="en-US" b="1" dirty="0"/>
              <a:t>second person</a:t>
            </a:r>
            <a:r>
              <a:rPr lang="en-US" dirty="0"/>
              <a:t>, and </a:t>
            </a:r>
            <a:r>
              <a:rPr lang="en-US" b="1" dirty="0"/>
              <a:t>third person</a:t>
            </a:r>
            <a:r>
              <a:rPr lang="en-US" dirty="0"/>
              <a:t> when discussing points of view. The term </a:t>
            </a:r>
            <a:r>
              <a:rPr lang="en-US" b="1" dirty="0"/>
              <a:t>first </a:t>
            </a:r>
            <a:r>
              <a:rPr lang="en-US" b="1" dirty="0" smtClean="0"/>
              <a:t>person </a:t>
            </a:r>
            <a:r>
              <a:rPr lang="en-US" dirty="0" smtClean="0"/>
              <a:t>applies </a:t>
            </a:r>
            <a:r>
              <a:rPr lang="en-US" dirty="0"/>
              <a:t>to a story told from the 'I' point of view; the narrator him or herself is typically part of the story and relates events from his or her perspective in this type of novel.</a:t>
            </a:r>
            <a:endParaRPr lang="it-IT" dirty="0"/>
          </a:p>
        </p:txBody>
      </p:sp>
    </p:spTree>
    <p:extLst>
      <p:ext uri="{BB962C8B-B14F-4D97-AF65-F5344CB8AC3E}">
        <p14:creationId xmlns:p14="http://schemas.microsoft.com/office/powerpoint/2010/main" val="379460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err="1" smtClean="0"/>
              <a:t>Example</a:t>
            </a:r>
            <a:r>
              <a:rPr lang="it-IT" dirty="0" smtClean="0"/>
              <a:t> of narrator</a:t>
            </a:r>
            <a:endParaRPr lang="it-IT" dirty="0"/>
          </a:p>
        </p:txBody>
      </p:sp>
      <p:sp>
        <p:nvSpPr>
          <p:cNvPr id="3" name="Segnaposto contenuto 2"/>
          <p:cNvSpPr>
            <a:spLocks noGrp="1"/>
          </p:cNvSpPr>
          <p:nvPr>
            <p:ph idx="1"/>
          </p:nvPr>
        </p:nvSpPr>
        <p:spPr/>
        <p:txBody>
          <a:bodyPr/>
          <a:lstStyle/>
          <a:p>
            <a:r>
              <a:rPr lang="it-IT" dirty="0" smtClean="0"/>
              <a:t>Ethan </a:t>
            </a:r>
            <a:r>
              <a:rPr lang="it-IT" dirty="0" err="1" smtClean="0"/>
              <a:t>Frome</a:t>
            </a:r>
            <a:r>
              <a:rPr lang="it-IT" dirty="0" smtClean="0"/>
              <a:t> narrator :</a:t>
            </a:r>
            <a:r>
              <a:rPr lang="en-US" dirty="0"/>
              <a:t>The narrator is an engineer who has come to </a:t>
            </a:r>
            <a:r>
              <a:rPr lang="en-US" dirty="0" err="1"/>
              <a:t>Starkfield</a:t>
            </a:r>
            <a:r>
              <a:rPr lang="en-US" dirty="0"/>
              <a:t> to work at a nearby power plant. He's an educated, upper-middle-class man who happens to become fascinated by the figure of Ethan </a:t>
            </a:r>
            <a:r>
              <a:rPr lang="en-US" dirty="0" err="1"/>
              <a:t>Frome</a:t>
            </a:r>
            <a:r>
              <a:rPr lang="en-US" dirty="0"/>
              <a:t>, 24 years after the tragic sled ride.</a:t>
            </a:r>
            <a:endParaRPr lang="it-IT" dirty="0"/>
          </a:p>
        </p:txBody>
      </p:sp>
    </p:spTree>
    <p:extLst>
      <p:ext uri="{BB962C8B-B14F-4D97-AF65-F5344CB8AC3E}">
        <p14:creationId xmlns:p14="http://schemas.microsoft.com/office/powerpoint/2010/main" val="19500409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love</a:t>
            </a:r>
            <a:endParaRPr lang="it-IT" dirty="0"/>
          </a:p>
        </p:txBody>
      </p:sp>
      <p:sp>
        <p:nvSpPr>
          <p:cNvPr id="3" name="Segnaposto contenuto 2"/>
          <p:cNvSpPr>
            <a:spLocks noGrp="1"/>
          </p:cNvSpPr>
          <p:nvPr>
            <p:ph idx="1"/>
          </p:nvPr>
        </p:nvSpPr>
        <p:spPr/>
        <p:txBody>
          <a:bodyPr/>
          <a:lstStyle/>
          <a:p>
            <a:r>
              <a:rPr lang="it-IT" dirty="0" smtClean="0"/>
              <a:t>In the </a:t>
            </a:r>
            <a:r>
              <a:rPr lang="it-IT" dirty="0" err="1" smtClean="0"/>
              <a:t>novel</a:t>
            </a:r>
            <a:r>
              <a:rPr lang="it-IT" dirty="0" smtClean="0"/>
              <a:t>, love </a:t>
            </a:r>
            <a:r>
              <a:rPr lang="it-IT" dirty="0" err="1" smtClean="0"/>
              <a:t>is</a:t>
            </a:r>
            <a:r>
              <a:rPr lang="it-IT" dirty="0" smtClean="0"/>
              <a:t> </a:t>
            </a:r>
            <a:r>
              <a:rPr lang="it-IT" dirty="0" err="1" smtClean="0"/>
              <a:t>treated</a:t>
            </a:r>
            <a:r>
              <a:rPr lang="it-IT" dirty="0" smtClean="0"/>
              <a:t> </a:t>
            </a:r>
            <a:r>
              <a:rPr lang="it-IT" dirty="0" err="1" smtClean="0"/>
              <a:t>like</a:t>
            </a:r>
            <a:r>
              <a:rPr lang="it-IT" dirty="0" smtClean="0"/>
              <a:t> a </a:t>
            </a:r>
            <a:r>
              <a:rPr lang="it-IT" dirty="0" err="1" smtClean="0"/>
              <a:t>delusion</a:t>
            </a:r>
            <a:r>
              <a:rPr lang="it-IT" dirty="0" smtClean="0"/>
              <a:t> because </a:t>
            </a:r>
            <a:r>
              <a:rPr lang="en-US" dirty="0"/>
              <a:t>It shows how a lack of love can twist and warp human beings almost beyond </a:t>
            </a:r>
            <a:r>
              <a:rPr lang="en-US" dirty="0" smtClean="0"/>
              <a:t>recognition because in her novel she tell about her personal experience , that was terrible.</a:t>
            </a:r>
            <a:endParaRPr lang="it-IT" dirty="0"/>
          </a:p>
        </p:txBody>
      </p:sp>
    </p:spTree>
    <p:extLst>
      <p:ext uri="{BB962C8B-B14F-4D97-AF65-F5344CB8AC3E}">
        <p14:creationId xmlns:p14="http://schemas.microsoft.com/office/powerpoint/2010/main" val="6991810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love</a:t>
            </a:r>
            <a:endParaRPr lang="it-IT" dirty="0"/>
          </a:p>
        </p:txBody>
      </p:sp>
      <p:sp>
        <p:nvSpPr>
          <p:cNvPr id="3" name="Segnaposto contenuto 2"/>
          <p:cNvSpPr>
            <a:spLocks noGrp="1"/>
          </p:cNvSpPr>
          <p:nvPr>
            <p:ph idx="1"/>
          </p:nvPr>
        </p:nvSpPr>
        <p:spPr/>
        <p:txBody>
          <a:bodyPr/>
          <a:lstStyle/>
          <a:p>
            <a:r>
              <a:rPr lang="it-IT" dirty="0" err="1" smtClean="0"/>
              <a:t>About</a:t>
            </a:r>
            <a:r>
              <a:rPr lang="it-IT" dirty="0" smtClean="0"/>
              <a:t> the love </a:t>
            </a:r>
            <a:r>
              <a:rPr lang="it-IT" dirty="0" err="1" smtClean="0"/>
              <a:t>that</a:t>
            </a:r>
            <a:r>
              <a:rPr lang="it-IT" dirty="0" smtClean="0"/>
              <a:t> i </a:t>
            </a:r>
            <a:r>
              <a:rPr lang="it-IT" dirty="0" err="1" smtClean="0"/>
              <a:t>read</a:t>
            </a:r>
            <a:r>
              <a:rPr lang="it-IT" dirty="0" smtClean="0"/>
              <a:t> in the </a:t>
            </a:r>
            <a:r>
              <a:rPr lang="it-IT" dirty="0" err="1" smtClean="0"/>
              <a:t>novel</a:t>
            </a:r>
            <a:r>
              <a:rPr lang="it-IT" dirty="0" smtClean="0"/>
              <a:t>, i </a:t>
            </a:r>
            <a:r>
              <a:rPr lang="it-IT" dirty="0" err="1" smtClean="0"/>
              <a:t>think</a:t>
            </a:r>
            <a:r>
              <a:rPr lang="it-IT" dirty="0" smtClean="0"/>
              <a:t> </a:t>
            </a:r>
            <a:r>
              <a:rPr lang="it-IT" dirty="0" err="1" smtClean="0"/>
              <a:t>that</a:t>
            </a:r>
            <a:r>
              <a:rPr lang="it-IT" dirty="0" smtClean="0"/>
              <a:t> </a:t>
            </a:r>
            <a:r>
              <a:rPr lang="it-IT" dirty="0" err="1" smtClean="0"/>
              <a:t>her</a:t>
            </a:r>
            <a:r>
              <a:rPr lang="it-IT" dirty="0" smtClean="0"/>
              <a:t> </a:t>
            </a:r>
            <a:r>
              <a:rPr lang="it-IT" dirty="0" err="1" smtClean="0"/>
              <a:t>point</a:t>
            </a:r>
            <a:r>
              <a:rPr lang="it-IT" dirty="0" smtClean="0"/>
              <a:t> of </a:t>
            </a:r>
            <a:r>
              <a:rPr lang="it-IT" dirty="0" err="1" smtClean="0"/>
              <a:t>view</a:t>
            </a:r>
            <a:r>
              <a:rPr lang="it-IT" dirty="0" smtClean="0"/>
              <a:t> </a:t>
            </a:r>
            <a:r>
              <a:rPr lang="it-IT" dirty="0" err="1" smtClean="0"/>
              <a:t>was</a:t>
            </a:r>
            <a:r>
              <a:rPr lang="it-IT" dirty="0" smtClean="0"/>
              <a:t> </a:t>
            </a:r>
            <a:r>
              <a:rPr lang="it-IT" dirty="0" err="1" smtClean="0"/>
              <a:t>wrong</a:t>
            </a:r>
            <a:r>
              <a:rPr lang="it-IT" dirty="0" smtClean="0"/>
              <a:t> because in the </a:t>
            </a:r>
            <a:r>
              <a:rPr lang="it-IT" dirty="0" err="1" smtClean="0"/>
              <a:t>majority</a:t>
            </a:r>
            <a:r>
              <a:rPr lang="it-IT" dirty="0" smtClean="0"/>
              <a:t> the love </a:t>
            </a:r>
            <a:r>
              <a:rPr lang="it-IT" dirty="0" err="1" smtClean="0"/>
              <a:t>is</a:t>
            </a:r>
            <a:r>
              <a:rPr lang="it-IT" dirty="0" smtClean="0"/>
              <a:t> beautiful and </a:t>
            </a:r>
            <a:r>
              <a:rPr lang="it-IT" dirty="0" err="1" smtClean="0"/>
              <a:t>it</a:t>
            </a:r>
            <a:r>
              <a:rPr lang="it-IT" dirty="0" smtClean="0"/>
              <a:t> </a:t>
            </a:r>
            <a:r>
              <a:rPr lang="it-IT" dirty="0" err="1" smtClean="0"/>
              <a:t>isn’t</a:t>
            </a:r>
            <a:r>
              <a:rPr lang="it-IT" dirty="0" smtClean="0"/>
              <a:t> </a:t>
            </a:r>
            <a:r>
              <a:rPr lang="it-IT" dirty="0" err="1" smtClean="0"/>
              <a:t>forced</a:t>
            </a:r>
            <a:r>
              <a:rPr lang="it-IT" dirty="0" smtClean="0"/>
              <a:t>.</a:t>
            </a:r>
            <a:endParaRPr lang="it-IT" dirty="0"/>
          </a:p>
        </p:txBody>
      </p:sp>
    </p:spTree>
    <p:extLst>
      <p:ext uri="{BB962C8B-B14F-4D97-AF65-F5344CB8AC3E}">
        <p14:creationId xmlns:p14="http://schemas.microsoft.com/office/powerpoint/2010/main" val="2491094313"/>
      </p:ext>
    </p:extLst>
  </p:cSld>
  <p:clrMapOvr>
    <a:masterClrMapping/>
  </p:clrMapOvr>
</p:sld>
</file>

<file path=ppt/theme/theme1.xml><?xml version="1.0" encoding="utf-8"?>
<a:theme xmlns:a="http://schemas.openxmlformats.org/drawingml/2006/main" name="Parcel">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TM10001115[[fn=Pacco]]</Template>
  <TotalTime>99</TotalTime>
  <Words>498</Words>
  <Application>Microsoft Office PowerPoint</Application>
  <PresentationFormat>Widescreen</PresentationFormat>
  <Paragraphs>25</Paragraphs>
  <Slides>10</Slides>
  <Notes>0</Notes>
  <HiddenSlides>0</HiddenSlides>
  <MMClips>0</MMClips>
  <ScaleCrop>false</ScaleCrop>
  <HeadingPairs>
    <vt:vector size="6" baseType="variant">
      <vt:variant>
        <vt:lpstr>Caratteri utilizzati</vt:lpstr>
      </vt:variant>
      <vt:variant>
        <vt:i4>2</vt:i4>
      </vt:variant>
      <vt:variant>
        <vt:lpstr>Tema</vt:lpstr>
      </vt:variant>
      <vt:variant>
        <vt:i4>1</vt:i4>
      </vt:variant>
      <vt:variant>
        <vt:lpstr>Titoli diapositive</vt:lpstr>
      </vt:variant>
      <vt:variant>
        <vt:i4>10</vt:i4>
      </vt:variant>
    </vt:vector>
  </HeadingPairs>
  <TitlesOfParts>
    <vt:vector size="13" baseType="lpstr">
      <vt:lpstr>Arial</vt:lpstr>
      <vt:lpstr>Gill Sans MT</vt:lpstr>
      <vt:lpstr>Parcel</vt:lpstr>
      <vt:lpstr>ETHAN FROME</vt:lpstr>
      <vt:lpstr>WHO was edith wharton?</vt:lpstr>
      <vt:lpstr> from where came from ?</vt:lpstr>
      <vt:lpstr>influences</vt:lpstr>
      <vt:lpstr>themes</vt:lpstr>
      <vt:lpstr>narrators</vt:lpstr>
      <vt:lpstr>Example of narrator</vt:lpstr>
      <vt:lpstr>love</vt:lpstr>
      <vt:lpstr>love</vt:lpstr>
      <vt:lpstr>The victim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ETHAN FROME</dc:title>
  <dc:creator>Fabio Flaugnacco</dc:creator>
  <cp:lastModifiedBy>Fabio Flaugnacco</cp:lastModifiedBy>
  <cp:revision>8</cp:revision>
  <dcterms:created xsi:type="dcterms:W3CDTF">2018-11-15T18:17:40Z</dcterms:created>
  <dcterms:modified xsi:type="dcterms:W3CDTF">2018-11-15T19:57:07Z</dcterms:modified>
</cp:coreProperties>
</file>