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59" r:id="rId5"/>
    <p:sldId id="258" r:id="rId6"/>
    <p:sldId id="270" r:id="rId7"/>
    <p:sldId id="261" r:id="rId8"/>
    <p:sldId id="265" r:id="rId9"/>
    <p:sldId id="266" r:id="rId10"/>
    <p:sldId id="262" r:id="rId11"/>
    <p:sldId id="263" r:id="rId12"/>
    <p:sldId id="271" r:id="rId13"/>
    <p:sldId id="264" r:id="rId14"/>
    <p:sldId id="267" r:id="rId15"/>
    <p:sldId id="268" r:id="rId16"/>
    <p:sldId id="260"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54"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07E058D3-4B6E-4475-A408-3F5EF6D2EF9F}"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E058D3-4B6E-4475-A408-3F5EF6D2EF9F}"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E058D3-4B6E-4475-A408-3F5EF6D2EF9F}"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E058D3-4B6E-4475-A408-3F5EF6D2EF9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0C4824D9-F982-4D30-8842-3687A486B391}" type="datetimeFigureOut">
              <a:rPr lang="it-IT" smtClean="0"/>
              <a:pPr/>
              <a:t>15/04/2019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E058D3-4B6E-4475-A408-3F5EF6D2EF9F}"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C4824D9-F982-4D30-8842-3687A486B391}" type="datetimeFigureOut">
              <a:rPr lang="it-IT" smtClean="0"/>
              <a:pPr/>
              <a:t>15/04/2019</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E058D3-4B6E-4475-A408-3F5EF6D2EF9F}"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ng.com/videos/search?q=article+32+of+convention+of+the+rights+of+the+child&amp;qpvt=article+32+of+convention+of+the+rights+of+the+child&amp;view=detail&amp;mid=0969C8E9F923D46448AD0969C8E9F923D46448AD&amp;&amp;FORM=VRDGAR"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hforhumanrights.org/what-are-human-rights/background-of-human-rights.html" TargetMode="External"/><Relationship Id="rId2" Type="http://schemas.openxmlformats.org/officeDocument/2006/relationships/hyperlink" Target="https://www.amnesty.org.uk/what-are-human-rights" TargetMode="External"/><Relationship Id="rId1" Type="http://schemas.openxmlformats.org/officeDocument/2006/relationships/slideLayout" Target="../slideLayouts/slideLayout2.xml"/><Relationship Id="rId6" Type="http://schemas.openxmlformats.org/officeDocument/2006/relationships/hyperlink" Target="http://www.famigliacristiana.it/articolo/123-milioni-di-bambini-non-vanno-a-scuola.aspx" TargetMode="External"/><Relationship Id="rId5" Type="http://schemas.openxmlformats.org/officeDocument/2006/relationships/hyperlink" Target="https://norad.no/en/front/thematic-areas/education/right-to-education/" TargetMode="External"/><Relationship Id="rId4" Type="http://schemas.openxmlformats.org/officeDocument/2006/relationships/hyperlink" Target="http://www.jus.unitn.it/dsg/pubblicazioni/costituzione/costituzione%20genn2008en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19200" y="4221088"/>
            <a:ext cx="6858000" cy="576064"/>
          </a:xfrm>
        </p:spPr>
        <p:txBody>
          <a:bodyPr>
            <a:noAutofit/>
          </a:bodyPr>
          <a:lstStyle/>
          <a:p>
            <a:br>
              <a:rPr lang="it-IT" sz="6000" dirty="0"/>
            </a:br>
            <a:endParaRPr lang="it-IT" sz="6000" dirty="0"/>
          </a:p>
        </p:txBody>
      </p:sp>
      <p:sp>
        <p:nvSpPr>
          <p:cNvPr id="3" name="Sottotitolo 2"/>
          <p:cNvSpPr>
            <a:spLocks noGrp="1"/>
          </p:cNvSpPr>
          <p:nvPr>
            <p:ph type="subTitle" idx="1"/>
          </p:nvPr>
        </p:nvSpPr>
        <p:spPr>
          <a:xfrm>
            <a:off x="1231731" y="1988840"/>
            <a:ext cx="7406640" cy="2808312"/>
          </a:xfrm>
        </p:spPr>
        <p:txBody>
          <a:bodyPr/>
          <a:lstStyle/>
          <a:p>
            <a:r>
              <a:rPr lang="it-IT" dirty="0">
                <a:solidFill>
                  <a:srgbClr val="CC6600"/>
                </a:solidFill>
              </a:rPr>
              <a:t>      </a:t>
            </a:r>
            <a:r>
              <a:rPr lang="it-IT" b="1" u="sng" dirty="0">
                <a:solidFill>
                  <a:srgbClr val="CC6600"/>
                </a:solidFill>
                <a:latin typeface="Calibri" panose="020F0502020204030204" pitchFamily="34" charset="0"/>
              </a:rPr>
              <a:t>RIGHT  TO EDUCATION</a:t>
            </a:r>
          </a:p>
          <a:p>
            <a:endParaRPr lang="it-IT" dirty="0">
              <a:solidFill>
                <a:srgbClr val="CC6600"/>
              </a:solidFill>
              <a:latin typeface="Calibri" panose="020F0502020204030204" pitchFamily="34" charset="0"/>
            </a:endParaRPr>
          </a:p>
          <a:p>
            <a:endParaRPr lang="it-IT" dirty="0">
              <a:solidFill>
                <a:srgbClr val="CC6600"/>
              </a:solidFill>
            </a:endParaRPr>
          </a:p>
          <a:p>
            <a:r>
              <a:rPr lang="it-IT" sz="1800" dirty="0">
                <a:solidFill>
                  <a:srgbClr val="CC6600"/>
                </a:solidFill>
              </a:rPr>
              <a:t>                                                                    PATH  CITIZENSHIP  AND</a:t>
            </a:r>
          </a:p>
          <a:p>
            <a:r>
              <a:rPr lang="it-IT" sz="1800" dirty="0">
                <a:solidFill>
                  <a:srgbClr val="CC6600"/>
                </a:solidFill>
              </a:rPr>
              <a:t>                                                                      CONSTITUTION              </a:t>
            </a:r>
            <a:r>
              <a:rPr lang="it-IT" sz="2000" dirty="0">
                <a:solidFill>
                  <a:srgbClr val="CC6600"/>
                </a:solidFill>
              </a:rPr>
              <a:t>                          </a:t>
            </a:r>
          </a:p>
        </p:txBody>
      </p:sp>
      <p:sp>
        <p:nvSpPr>
          <p:cNvPr id="4" name="Rettangolo 3"/>
          <p:cNvSpPr/>
          <p:nvPr/>
        </p:nvSpPr>
        <p:spPr>
          <a:xfrm>
            <a:off x="1625696" y="548680"/>
            <a:ext cx="6618711" cy="1015663"/>
          </a:xfrm>
          <a:prstGeom prst="rect">
            <a:avLst/>
          </a:prstGeom>
        </p:spPr>
        <p:txBody>
          <a:bodyPr wrap="square">
            <a:spAutoFit/>
          </a:bodyPr>
          <a:lstStyle/>
          <a:p>
            <a:pPr lvl="0">
              <a:spcBef>
                <a:spcPct val="0"/>
              </a:spcBef>
            </a:pPr>
            <a:r>
              <a:rPr lang="it-IT" sz="6000" dirty="0">
                <a:solidFill>
                  <a:srgbClr val="CC3300"/>
                </a:solidFill>
                <a:effectLst>
                  <a:outerShdw blurRad="50000" dist="30000" dir="5400000" algn="tl" rotWithShape="0">
                    <a:srgbClr val="000000">
                      <a:alpha val="30000"/>
                    </a:srgbClr>
                  </a:outerShdw>
                </a:effectLst>
                <a:latin typeface="Calibri" panose="020F0502020204030204" pitchFamily="34" charset="0"/>
              </a:rPr>
              <a:t>HUMAN RIGHTS</a:t>
            </a:r>
          </a:p>
        </p:txBody>
      </p:sp>
      <p:pic>
        <p:nvPicPr>
          <p:cNvPr id="1026" name="Picture 2" descr="Risultati immagini per right to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478821"/>
            <a:ext cx="3554852" cy="235542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115616" y="5517232"/>
            <a:ext cx="2639268" cy="1169551"/>
          </a:xfrm>
          <a:prstGeom prst="rect">
            <a:avLst/>
          </a:prstGeom>
        </p:spPr>
        <p:txBody>
          <a:bodyPr wrap="square">
            <a:spAutoFit/>
          </a:bodyPr>
          <a:lstStyle/>
          <a:p>
            <a:pPr marL="27432" lvl="0">
              <a:spcBef>
                <a:spcPts val="600"/>
              </a:spcBef>
              <a:buClr>
                <a:srgbClr val="3891A7"/>
              </a:buClr>
              <a:buSzPct val="80000"/>
            </a:pPr>
            <a:r>
              <a:rPr lang="it-IT" sz="2000" dirty="0">
                <a:solidFill>
                  <a:srgbClr val="CC6600"/>
                </a:solidFill>
                <a:latin typeface="Calibri" panose="020F0502020204030204" pitchFamily="34" charset="0"/>
              </a:rPr>
              <a:t>ELISA QOSHJA</a:t>
            </a:r>
          </a:p>
          <a:p>
            <a:pPr marL="27432" lvl="0">
              <a:spcBef>
                <a:spcPts val="600"/>
              </a:spcBef>
              <a:buClr>
                <a:srgbClr val="3891A7"/>
              </a:buClr>
              <a:buSzPct val="80000"/>
            </a:pPr>
            <a:r>
              <a:rPr lang="it-IT" sz="2000" dirty="0">
                <a:solidFill>
                  <a:srgbClr val="CC6600"/>
                </a:solidFill>
                <a:latin typeface="Calibri" panose="020F0502020204030204" pitchFamily="34" charset="0"/>
              </a:rPr>
              <a:t>5NLSU</a:t>
            </a:r>
          </a:p>
          <a:p>
            <a:pPr marL="27432" lvl="0">
              <a:spcBef>
                <a:spcPts val="600"/>
              </a:spcBef>
              <a:buClr>
                <a:srgbClr val="3891A7"/>
              </a:buClr>
              <a:buSzPct val="80000"/>
            </a:pPr>
            <a:r>
              <a:rPr lang="it-IT" sz="2000" dirty="0">
                <a:solidFill>
                  <a:srgbClr val="CC6600"/>
                </a:solidFill>
                <a:latin typeface="Calibri" panose="020F0502020204030204" pitchFamily="34" charset="0"/>
              </a:rPr>
              <a:t>A.S. 2018-2019</a:t>
            </a:r>
            <a:endParaRPr lang="it-IT" sz="2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39217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latin typeface="Calibri" panose="020F0502020204030204" pitchFamily="34" charset="0"/>
              </a:rPr>
            </a:br>
            <a:r>
              <a:rPr lang="it-IT" dirty="0">
                <a:latin typeface="Calibri" panose="020F0502020204030204" pitchFamily="34" charset="0"/>
              </a:rPr>
              <a:t>RIGHT TO EDUCATION</a:t>
            </a:r>
            <a:br>
              <a:rPr lang="it-IT" dirty="0">
                <a:latin typeface="Calibri" panose="020F0502020204030204" pitchFamily="34" charset="0"/>
              </a:rPr>
            </a:br>
            <a:r>
              <a:rPr lang="it-IT" sz="2800" dirty="0">
                <a:effectLst/>
                <a:latin typeface="Calibri" panose="020F0502020204030204" pitchFamily="34" charset="0"/>
              </a:rPr>
              <a:t>ITALIAN CONSTITUTION</a:t>
            </a:r>
            <a:br>
              <a:rPr lang="it-IT" dirty="0"/>
            </a:br>
            <a:endParaRPr lang="it-IT" dirty="0"/>
          </a:p>
        </p:txBody>
      </p:sp>
      <p:sp>
        <p:nvSpPr>
          <p:cNvPr id="3" name="Segnaposto contenuto 2"/>
          <p:cNvSpPr>
            <a:spLocks noGrp="1"/>
          </p:cNvSpPr>
          <p:nvPr>
            <p:ph idx="1"/>
          </p:nvPr>
        </p:nvSpPr>
        <p:spPr/>
        <p:txBody>
          <a:bodyPr>
            <a:normAutofit/>
          </a:bodyPr>
          <a:lstStyle/>
          <a:p>
            <a:pPr marL="82296" indent="0">
              <a:buNone/>
            </a:pPr>
            <a:r>
              <a:rPr lang="en-US" sz="2000" dirty="0">
                <a:latin typeface="Calibri" panose="020F0502020204030204" pitchFamily="34" charset="0"/>
              </a:rPr>
              <a:t>Art 33 </a:t>
            </a:r>
          </a:p>
          <a:p>
            <a:pPr marL="82296" indent="0">
              <a:buNone/>
            </a:pPr>
            <a:r>
              <a:rPr lang="en-US" sz="2000" i="1" dirty="0">
                <a:latin typeface="Calibri" panose="020F0502020204030204" pitchFamily="34" charset="0"/>
              </a:rPr>
              <a:t> “The arts and sciences are free, as is their teaching. The Republic lays down general rules for education and establishes all the kinds and levels of State schools. Entities and private persons have the right to establish schools and institutions of education, without State-imposed burdens. The law, in fixing the rights and obligations on non-state schools that request parity, must ensure to these schools full liberty and to their pupils scholastic treatment equal to that of pupils in State schools. State examinations are prescribed for admission to the various kinds and levels of schools as well as for graduation and for qualification to exercise a profession. Institutions of higher learning, universities and academies have the right to establish their own regulations within the limits laid down by the laws of the State.”</a:t>
            </a:r>
            <a:endParaRPr lang="it-IT" sz="2000" i="1" dirty="0">
              <a:latin typeface="Calibri" panose="020F0502020204030204" pitchFamily="34" charset="0"/>
            </a:endParaRPr>
          </a:p>
        </p:txBody>
      </p:sp>
    </p:spTree>
    <p:extLst>
      <p:ext uri="{BB962C8B-B14F-4D97-AF65-F5344CB8AC3E}">
        <p14:creationId xmlns:p14="http://schemas.microsoft.com/office/powerpoint/2010/main" val="232505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latin typeface="Calibri" panose="020F0502020204030204" pitchFamily="34" charset="0"/>
              </a:rPr>
              <a:t>ITALIAN CONSTITUTION</a:t>
            </a:r>
          </a:p>
        </p:txBody>
      </p:sp>
      <p:sp>
        <p:nvSpPr>
          <p:cNvPr id="3" name="Segnaposto contenuto 2"/>
          <p:cNvSpPr>
            <a:spLocks noGrp="1"/>
          </p:cNvSpPr>
          <p:nvPr>
            <p:ph idx="1"/>
          </p:nvPr>
        </p:nvSpPr>
        <p:spPr/>
        <p:txBody>
          <a:bodyPr/>
          <a:lstStyle/>
          <a:p>
            <a:pPr marL="82296" indent="0">
              <a:buNone/>
            </a:pPr>
            <a:r>
              <a:rPr lang="en-US" sz="2000" dirty="0">
                <a:latin typeface="Calibri" panose="020F0502020204030204" pitchFamily="34" charset="0"/>
              </a:rPr>
              <a:t>Art 34.</a:t>
            </a:r>
          </a:p>
          <a:p>
            <a:pPr marL="82296" indent="0">
              <a:buNone/>
            </a:pPr>
            <a:r>
              <a:rPr lang="en-US" sz="2000" dirty="0">
                <a:latin typeface="Calibri" panose="020F0502020204030204" pitchFamily="34" charset="0"/>
              </a:rPr>
              <a:t>“ </a:t>
            </a:r>
            <a:r>
              <a:rPr lang="en-US" sz="2000" i="1" dirty="0">
                <a:latin typeface="Calibri" panose="020F0502020204030204" pitchFamily="34" charset="0"/>
              </a:rPr>
              <a:t>Schools are open to everyone. Elementary education, imparted for at least eight years, is compulsory and free. Capable and deserving pupils, even those without financial resources, have the right to attain the highest levels of education. The Republic makes this right effective through scholarships, payments to families and other provisions, which must be assigned through competitive examination.”</a:t>
            </a:r>
          </a:p>
          <a:p>
            <a:pPr marL="82296" indent="0">
              <a:buNone/>
            </a:pPr>
            <a:endParaRPr lang="it-IT" i="1" dirty="0"/>
          </a:p>
        </p:txBody>
      </p:sp>
    </p:spTree>
    <p:extLst>
      <p:ext uri="{BB962C8B-B14F-4D97-AF65-F5344CB8AC3E}">
        <p14:creationId xmlns:p14="http://schemas.microsoft.com/office/powerpoint/2010/main" val="305802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CONVENTION OF THE RIGHT OF THE CHILD</a:t>
            </a:r>
          </a:p>
        </p:txBody>
      </p:sp>
      <p:sp>
        <p:nvSpPr>
          <p:cNvPr id="3" name="Segnaposto contenuto 2"/>
          <p:cNvSpPr>
            <a:spLocks noGrp="1"/>
          </p:cNvSpPr>
          <p:nvPr>
            <p:ph idx="1"/>
          </p:nvPr>
        </p:nvSpPr>
        <p:spPr/>
        <p:txBody>
          <a:bodyPr/>
          <a:lstStyle/>
          <a:p>
            <a:pPr marL="82296" indent="0">
              <a:buNone/>
            </a:pPr>
            <a:r>
              <a:rPr lang="en-US" dirty="0"/>
              <a:t>Article 28</a:t>
            </a:r>
          </a:p>
          <a:p>
            <a:endParaRPr lang="en-US" dirty="0"/>
          </a:p>
          <a:p>
            <a:pPr marL="82296" indent="0">
              <a:buNone/>
            </a:pPr>
            <a:r>
              <a:rPr lang="en-US" sz="2400" dirty="0">
                <a:latin typeface="Calibri" panose="020F0502020204030204" pitchFamily="34" charset="0"/>
              </a:rPr>
              <a:t>“</a:t>
            </a:r>
            <a:r>
              <a:rPr lang="en-US" sz="2400" i="1" dirty="0">
                <a:latin typeface="Calibri" panose="020F0502020204030204" pitchFamily="34" charset="0"/>
              </a:rPr>
              <a:t>States Parties recognize the right of the child to education, and with a view to achieving this right progressively and on the basis of equal opportunity</a:t>
            </a:r>
            <a:r>
              <a:rPr lang="en-US" sz="2400" dirty="0">
                <a:latin typeface="Calibri" panose="020F0502020204030204" pitchFamily="34" charset="0"/>
              </a:rPr>
              <a:t>”</a:t>
            </a:r>
            <a:endParaRPr lang="it-IT" sz="2400" dirty="0">
              <a:latin typeface="Calibri" panose="020F0502020204030204" pitchFamily="34" charset="0"/>
            </a:endParaRPr>
          </a:p>
        </p:txBody>
      </p:sp>
    </p:spTree>
    <p:extLst>
      <p:ext uri="{BB962C8B-B14F-4D97-AF65-F5344CB8AC3E}">
        <p14:creationId xmlns:p14="http://schemas.microsoft.com/office/powerpoint/2010/main" val="132095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60648"/>
            <a:ext cx="7498080" cy="1143000"/>
          </a:xfrm>
        </p:spPr>
        <p:txBody>
          <a:bodyPr>
            <a:normAutofit/>
          </a:bodyPr>
          <a:lstStyle/>
          <a:p>
            <a:r>
              <a:rPr lang="it-IT" sz="3600" dirty="0">
                <a:latin typeface="Calibri" panose="020F0502020204030204" pitchFamily="34" charset="0"/>
              </a:rPr>
              <a:t>RIGHT EDUCATION’S VIOLETION</a:t>
            </a:r>
          </a:p>
        </p:txBody>
      </p:sp>
      <p:sp>
        <p:nvSpPr>
          <p:cNvPr id="3" name="Segnaposto contenuto 2"/>
          <p:cNvSpPr>
            <a:spLocks noGrp="1"/>
          </p:cNvSpPr>
          <p:nvPr>
            <p:ph idx="1"/>
          </p:nvPr>
        </p:nvSpPr>
        <p:spPr/>
        <p:txBody>
          <a:bodyPr>
            <a:normAutofit/>
          </a:bodyPr>
          <a:lstStyle/>
          <a:p>
            <a:pPr>
              <a:buClr>
                <a:srgbClr val="CC6600"/>
              </a:buClr>
              <a:buFont typeface="Courier New" panose="02070309020205020404" pitchFamily="49" charset="0"/>
              <a:buChar char="o"/>
            </a:pPr>
            <a:r>
              <a:rPr lang="en-US" sz="2400" dirty="0">
                <a:latin typeface="Calibri" panose="020F0502020204030204" pitchFamily="34" charset="0"/>
              </a:rPr>
              <a:t>UNICEF  data: 123 million children do not go to school;</a:t>
            </a:r>
          </a:p>
          <a:p>
            <a:pPr>
              <a:buClr>
                <a:srgbClr val="CC6600"/>
              </a:buClr>
              <a:buFont typeface="Courier New" panose="02070309020205020404" pitchFamily="49" charset="0"/>
              <a:buChar char="o"/>
            </a:pPr>
            <a:r>
              <a:rPr lang="en-US" sz="2400" dirty="0">
                <a:latin typeface="Calibri" panose="020F0502020204030204" pitchFamily="34" charset="0"/>
              </a:rPr>
              <a:t> the 40% live in poor area </a:t>
            </a:r>
          </a:p>
          <a:p>
            <a:pPr>
              <a:buClr>
                <a:srgbClr val="CC6600"/>
              </a:buClr>
              <a:buFont typeface="Courier New" panose="02070309020205020404" pitchFamily="49" charset="0"/>
              <a:buChar char="o"/>
            </a:pPr>
            <a:r>
              <a:rPr lang="en-US" sz="2400" dirty="0">
                <a:latin typeface="Calibri" panose="020F0502020204030204" pitchFamily="34" charset="0"/>
              </a:rPr>
              <a:t> the 20% live in war zones </a:t>
            </a:r>
          </a:p>
          <a:p>
            <a:pPr>
              <a:buClr>
                <a:srgbClr val="CC6600"/>
              </a:buClr>
              <a:buFont typeface="Courier New" panose="02070309020205020404" pitchFamily="49" charset="0"/>
              <a:buChar char="o"/>
            </a:pPr>
            <a:r>
              <a:rPr lang="en-US" sz="2400" dirty="0">
                <a:latin typeface="Calibri" panose="020F0502020204030204" pitchFamily="34" charset="0"/>
              </a:rPr>
              <a:t> There is no money to invest in schools</a:t>
            </a:r>
          </a:p>
          <a:p>
            <a:pPr>
              <a:buClr>
                <a:srgbClr val="CC6600"/>
              </a:buClr>
              <a:buFont typeface="Courier New" panose="02070309020205020404" pitchFamily="49" charset="0"/>
              <a:buChar char="o"/>
            </a:pPr>
            <a:r>
              <a:rPr lang="en-US" sz="2400" dirty="0">
                <a:latin typeface="Calibri" panose="020F0502020204030204" pitchFamily="34" charset="0"/>
              </a:rPr>
              <a:t>Many children are forced to work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21088"/>
            <a:ext cx="3361556" cy="240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3312368" cy="275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6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2560" y="359898"/>
            <a:ext cx="7406640" cy="836854"/>
          </a:xfrm>
        </p:spPr>
        <p:txBody>
          <a:bodyPr/>
          <a:lstStyle/>
          <a:p>
            <a:br>
              <a:rPr lang="it-IT" dirty="0"/>
            </a:br>
            <a:br>
              <a:rPr lang="it-IT" dirty="0"/>
            </a:br>
            <a:r>
              <a:rPr lang="it-IT" dirty="0"/>
              <a:t> </a:t>
            </a:r>
            <a:br>
              <a:rPr lang="it-IT" dirty="0"/>
            </a:br>
            <a:br>
              <a:rPr lang="it-IT" dirty="0"/>
            </a:br>
            <a:br>
              <a:rPr lang="it-IT" dirty="0"/>
            </a:br>
            <a:r>
              <a:rPr lang="it-IT" sz="3600" dirty="0">
                <a:latin typeface="Calibri" panose="020F0502020204030204" pitchFamily="34" charset="0"/>
              </a:rPr>
              <a:t>CONNECTION WITH TEXTS</a:t>
            </a:r>
          </a:p>
        </p:txBody>
      </p:sp>
      <p:sp>
        <p:nvSpPr>
          <p:cNvPr id="3" name="Sottotitolo 2"/>
          <p:cNvSpPr>
            <a:spLocks noGrp="1"/>
          </p:cNvSpPr>
          <p:nvPr>
            <p:ph type="subTitle" idx="1"/>
          </p:nvPr>
        </p:nvSpPr>
        <p:spPr>
          <a:xfrm>
            <a:off x="1432560" y="1850064"/>
            <a:ext cx="7406640" cy="4793646"/>
          </a:xfrm>
        </p:spPr>
        <p:txBody>
          <a:bodyPr>
            <a:normAutofit fontScale="92500" lnSpcReduction="20000"/>
          </a:bodyPr>
          <a:lstStyle/>
          <a:p>
            <a:pPr>
              <a:buClr>
                <a:srgbClr val="CC6600"/>
              </a:buClr>
            </a:pPr>
            <a:r>
              <a:rPr lang="it-IT" dirty="0">
                <a:solidFill>
                  <a:schemeClr val="tx1"/>
                </a:solidFill>
                <a:latin typeface="Calibri" pitchFamily="34" charset="0"/>
                <a:cs typeface="Calibri" pitchFamily="34" charset="0"/>
              </a:rPr>
              <a:t>                            CHILD LABOUR TODAY</a:t>
            </a:r>
          </a:p>
          <a:p>
            <a:pPr>
              <a:buClr>
                <a:srgbClr val="CC6600"/>
              </a:buClr>
              <a:buFont typeface="Wingdings" pitchFamily="2" charset="2"/>
              <a:buChar char="v"/>
            </a:pPr>
            <a:r>
              <a:rPr lang="it-IT" dirty="0">
                <a:solidFill>
                  <a:schemeClr val="tx1"/>
                </a:solidFill>
                <a:latin typeface="Calibri" pitchFamily="34" charset="0"/>
                <a:cs typeface="Calibri" pitchFamily="34" charset="0"/>
              </a:rPr>
              <a:t>1 in </a:t>
            </a:r>
            <a:r>
              <a:rPr lang="it-IT" dirty="0" err="1">
                <a:solidFill>
                  <a:schemeClr val="tx1"/>
                </a:solidFill>
                <a:latin typeface="Calibri" pitchFamily="34" charset="0"/>
                <a:cs typeface="Calibri" pitchFamily="34" charset="0"/>
              </a:rPr>
              <a:t>every</a:t>
            </a:r>
            <a:r>
              <a:rPr lang="it-IT" dirty="0">
                <a:solidFill>
                  <a:schemeClr val="tx1"/>
                </a:solidFill>
                <a:latin typeface="Calibri" pitchFamily="34" charset="0"/>
                <a:cs typeface="Calibri" pitchFamily="34" charset="0"/>
              </a:rPr>
              <a:t> 7 </a:t>
            </a:r>
            <a:r>
              <a:rPr lang="it-IT" dirty="0" err="1">
                <a:solidFill>
                  <a:schemeClr val="tx1"/>
                </a:solidFill>
                <a:latin typeface="Calibri" pitchFamily="34" charset="0"/>
                <a:cs typeface="Calibri" pitchFamily="34" charset="0"/>
              </a:rPr>
              <a:t>children</a:t>
            </a:r>
            <a:r>
              <a:rPr lang="it-IT" dirty="0">
                <a:solidFill>
                  <a:schemeClr val="tx1"/>
                </a:solidFill>
                <a:latin typeface="Calibri" pitchFamily="34" charset="0"/>
                <a:cs typeface="Calibri" pitchFamily="34" charset="0"/>
              </a:rPr>
              <a:t> </a:t>
            </a:r>
            <a:r>
              <a:rPr lang="it-IT" dirty="0" err="1">
                <a:solidFill>
                  <a:schemeClr val="tx1"/>
                </a:solidFill>
                <a:latin typeface="Calibri" pitchFamily="34" charset="0"/>
                <a:cs typeface="Calibri" pitchFamily="34" charset="0"/>
              </a:rPr>
              <a:t>is</a:t>
            </a:r>
            <a:r>
              <a:rPr lang="it-IT" dirty="0">
                <a:solidFill>
                  <a:schemeClr val="tx1"/>
                </a:solidFill>
                <a:latin typeface="Calibri" pitchFamily="34" charset="0"/>
                <a:cs typeface="Calibri" pitchFamily="34" charset="0"/>
              </a:rPr>
              <a:t> a </a:t>
            </a:r>
            <a:r>
              <a:rPr lang="it-IT" dirty="0" err="1">
                <a:solidFill>
                  <a:schemeClr val="tx1"/>
                </a:solidFill>
                <a:latin typeface="Calibri" pitchFamily="34" charset="0"/>
                <a:cs typeface="Calibri" pitchFamily="34" charset="0"/>
              </a:rPr>
              <a:t>child</a:t>
            </a:r>
            <a:r>
              <a:rPr lang="it-IT" dirty="0">
                <a:solidFill>
                  <a:schemeClr val="tx1"/>
                </a:solidFill>
                <a:latin typeface="Calibri" pitchFamily="34" charset="0"/>
                <a:cs typeface="Calibri" pitchFamily="34" charset="0"/>
              </a:rPr>
              <a:t> </a:t>
            </a:r>
            <a:r>
              <a:rPr lang="it-IT" dirty="0" err="1">
                <a:solidFill>
                  <a:schemeClr val="tx1"/>
                </a:solidFill>
                <a:latin typeface="Calibri" pitchFamily="34" charset="0"/>
                <a:cs typeface="Calibri" pitchFamily="34" charset="0"/>
              </a:rPr>
              <a:t>labourer</a:t>
            </a:r>
            <a:endParaRPr lang="it-IT" dirty="0">
              <a:solidFill>
                <a:schemeClr val="tx1"/>
              </a:solidFill>
              <a:latin typeface="Calibri" pitchFamily="34" charset="0"/>
              <a:cs typeface="Calibri" pitchFamily="34" charset="0"/>
            </a:endParaRPr>
          </a:p>
          <a:p>
            <a:pPr>
              <a:buClr>
                <a:srgbClr val="CC6600"/>
              </a:buClr>
              <a:buFont typeface="Wingdings" pitchFamily="2" charset="2"/>
              <a:buChar char="v"/>
            </a:pPr>
            <a:r>
              <a:rPr lang="en-US" dirty="0">
                <a:solidFill>
                  <a:schemeClr val="tx1"/>
                </a:solidFill>
              </a:rPr>
              <a:t>Article 32 (Child </a:t>
            </a:r>
            <a:r>
              <a:rPr lang="en-US" dirty="0" err="1">
                <a:solidFill>
                  <a:schemeClr val="tx1"/>
                </a:solidFill>
              </a:rPr>
              <a:t>labour</a:t>
            </a:r>
            <a:r>
              <a:rPr lang="en-US" dirty="0">
                <a:solidFill>
                  <a:schemeClr val="tx1"/>
                </a:solidFill>
              </a:rPr>
              <a:t>): </a:t>
            </a:r>
            <a:r>
              <a:rPr lang="en-US" dirty="0">
                <a:solidFill>
                  <a:schemeClr val="tx1"/>
                </a:solidFill>
                <a:latin typeface="Calibri" panose="020F0502020204030204" pitchFamily="34" charset="0"/>
              </a:rPr>
              <a:t>“</a:t>
            </a:r>
            <a:r>
              <a:rPr lang="en-US" i="1" dirty="0">
                <a:solidFill>
                  <a:schemeClr val="tx1"/>
                </a:solidFill>
                <a:latin typeface="Calibri" panose="020F0502020204030204" pitchFamily="34" charset="0"/>
              </a:rPr>
              <a:t>The government should protect children from work that is dangerous or might harm their health or their education. While the Convention protects children from harmful and exploitative work, there is nothing in it that prohibits parents from expecting their children to help out at home in ways that are safe and appropriate to their age. If children help out in a family farm or business, the tasks they do be safe and suited to their level of development and comply with national </a:t>
            </a:r>
            <a:r>
              <a:rPr lang="en-US" i="1" dirty="0" err="1">
                <a:solidFill>
                  <a:schemeClr val="tx1"/>
                </a:solidFill>
                <a:latin typeface="Calibri" panose="020F0502020204030204" pitchFamily="34" charset="0"/>
              </a:rPr>
              <a:t>labour</a:t>
            </a:r>
            <a:r>
              <a:rPr lang="en-US" i="1" dirty="0">
                <a:solidFill>
                  <a:schemeClr val="tx1"/>
                </a:solidFill>
                <a:latin typeface="Calibri" panose="020F0502020204030204" pitchFamily="34" charset="0"/>
              </a:rPr>
              <a:t> laws. Children's work should not jeopardize any of their other rights, including the right to education, or the right to relaxation and play.” </a:t>
            </a:r>
            <a:endParaRPr lang="it-IT" i="1" dirty="0">
              <a:solidFill>
                <a:schemeClr val="tx1"/>
              </a:solidFill>
              <a:latin typeface="Calibri" pitchFamily="34" charset="0"/>
              <a:cs typeface="Calibri" pitchFamily="34" charset="0"/>
            </a:endParaRPr>
          </a:p>
          <a:p>
            <a:pPr>
              <a:buClr>
                <a:srgbClr val="CC6600"/>
              </a:buClr>
              <a:buFont typeface="Wingdings" pitchFamily="2" charset="2"/>
              <a:buChar char="v"/>
            </a:pPr>
            <a:endParaRPr lang="it-IT" dirty="0">
              <a:solidFill>
                <a:schemeClr val="tx1"/>
              </a:solidFill>
              <a:latin typeface="Calibri" pitchFamily="34" charset="0"/>
              <a:cs typeface="Calibri" pitchFamily="34" charset="0"/>
            </a:endParaRPr>
          </a:p>
          <a:p>
            <a:pPr>
              <a:buFont typeface="Arial" pitchFamily="34" charset="0"/>
              <a:buChar char="•"/>
            </a:pPr>
            <a:endParaRPr lang="it-IT" dirty="0">
              <a:solidFill>
                <a:schemeClr val="tx1"/>
              </a:solidFill>
              <a:latin typeface="Calibri" pitchFamily="34" charset="0"/>
              <a:cs typeface="Calibri" pitchFamily="34" charset="0"/>
            </a:endParaRPr>
          </a:p>
          <a:p>
            <a:pPr>
              <a:buFont typeface="Arial" pitchFamily="34" charset="0"/>
              <a:buChar char="•"/>
            </a:pPr>
            <a:endParaRPr lang="it-IT" dirty="0">
              <a:solidFill>
                <a:schemeClr val="tx1"/>
              </a:solidFill>
              <a:latin typeface="Calibri" pitchFamily="34" charset="0"/>
              <a:cs typeface="Calibri" pitchFamily="34" charset="0"/>
            </a:endParaRPr>
          </a:p>
          <a:p>
            <a:pPr>
              <a:buFont typeface="Arial" pitchFamily="34" charset="0"/>
              <a:buChar char="•"/>
            </a:pP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Article</a:t>
            </a:r>
            <a:r>
              <a:rPr lang="it-IT" dirty="0"/>
              <a:t> 32</a:t>
            </a:r>
          </a:p>
        </p:txBody>
      </p:sp>
      <p:sp>
        <p:nvSpPr>
          <p:cNvPr id="3" name="Sottotitolo 2"/>
          <p:cNvSpPr>
            <a:spLocks noGrp="1"/>
          </p:cNvSpPr>
          <p:nvPr>
            <p:ph type="subTitle" idx="1"/>
          </p:nvPr>
        </p:nvSpPr>
        <p:spPr>
          <a:xfrm>
            <a:off x="1214414" y="2571744"/>
            <a:ext cx="7406640" cy="1752600"/>
          </a:xfrm>
        </p:spPr>
        <p:txBody>
          <a:bodyPr>
            <a:normAutofit fontScale="92500" lnSpcReduction="10000"/>
          </a:bodyPr>
          <a:lstStyle/>
          <a:p>
            <a:r>
              <a:rPr lang="it-IT" dirty="0">
                <a:hlinkClick r:id="rId2"/>
              </a:rPr>
              <a:t>https://www.bing.com/videos/search?q=article+32+of+convention+of+the+rights+of+the+child&amp;qpvt=article+32+of+convention+of+the+rights+of+the+child&amp;view=detail&amp;mid=0969C8E9F923D46448AD0969C8E9F923D46448AD&amp;&amp;FORM=VRDGAR</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SOURCES</a:t>
            </a:r>
          </a:p>
        </p:txBody>
      </p:sp>
      <p:sp>
        <p:nvSpPr>
          <p:cNvPr id="3" name="Segnaposto contenuto 2"/>
          <p:cNvSpPr>
            <a:spLocks noGrp="1"/>
          </p:cNvSpPr>
          <p:nvPr>
            <p:ph idx="1"/>
          </p:nvPr>
        </p:nvSpPr>
        <p:spPr/>
        <p:txBody>
          <a:bodyPr>
            <a:normAutofit/>
          </a:bodyPr>
          <a:lstStyle/>
          <a:p>
            <a:pPr>
              <a:buClr>
                <a:srgbClr val="CC6600"/>
              </a:buClr>
              <a:buFont typeface="Wingdings" panose="05000000000000000000" pitchFamily="2" charset="2"/>
              <a:buChar char="Ø"/>
            </a:pPr>
            <a:r>
              <a:rPr lang="it-IT" sz="2400" dirty="0">
                <a:latin typeface="Calibri" panose="020F0502020204030204" pitchFamily="34" charset="0"/>
                <a:hlinkClick r:id="rId2"/>
              </a:rPr>
              <a:t>https://www.amnesty.org.uk/what-are-human-rights</a:t>
            </a:r>
            <a:endParaRPr lang="it-IT" sz="2400" dirty="0">
              <a:latin typeface="Calibri" panose="020F0502020204030204" pitchFamily="34" charset="0"/>
            </a:endParaRPr>
          </a:p>
          <a:p>
            <a:pPr>
              <a:buClr>
                <a:srgbClr val="CC6600"/>
              </a:buClr>
              <a:buFont typeface="Wingdings" panose="05000000000000000000" pitchFamily="2" charset="2"/>
              <a:buChar char="Ø"/>
            </a:pPr>
            <a:r>
              <a:rPr lang="it-IT" sz="2400" dirty="0">
                <a:latin typeface="Calibri" panose="020F0502020204030204" pitchFamily="34" charset="0"/>
                <a:hlinkClick r:id="rId3"/>
              </a:rPr>
              <a:t>https://www.youthforhumanrights.org/what-are-human-rights/background-of-human-rights.html</a:t>
            </a:r>
            <a:endParaRPr lang="it-IT" sz="2400" dirty="0">
              <a:latin typeface="Calibri" panose="020F0502020204030204" pitchFamily="34" charset="0"/>
            </a:endParaRPr>
          </a:p>
          <a:p>
            <a:pPr>
              <a:buClr>
                <a:srgbClr val="CC6600"/>
              </a:buClr>
              <a:buFont typeface="Wingdings" panose="05000000000000000000" pitchFamily="2" charset="2"/>
              <a:buChar char="Ø"/>
            </a:pPr>
            <a:r>
              <a:rPr lang="it-IT" sz="2400" dirty="0">
                <a:latin typeface="Calibri" panose="020F0502020204030204" pitchFamily="34" charset="0"/>
                <a:hlinkClick r:id="rId4"/>
              </a:rPr>
              <a:t>http://www.jus.unitn.it/dsg/pubblicazioni/costituzione/costituzione%20genn2008eng.pdf</a:t>
            </a:r>
            <a:endParaRPr lang="it-IT" sz="2400" dirty="0">
              <a:latin typeface="Calibri" panose="020F0502020204030204" pitchFamily="34" charset="0"/>
            </a:endParaRPr>
          </a:p>
          <a:p>
            <a:pPr>
              <a:buClr>
                <a:srgbClr val="CC6600"/>
              </a:buClr>
              <a:buFont typeface="Wingdings" panose="05000000000000000000" pitchFamily="2" charset="2"/>
              <a:buChar char="Ø"/>
            </a:pPr>
            <a:r>
              <a:rPr lang="it-IT" sz="2400" dirty="0">
                <a:latin typeface="Calibri" panose="020F0502020204030204" pitchFamily="34" charset="0"/>
                <a:hlinkClick r:id="rId5"/>
              </a:rPr>
              <a:t>https://norad.no/en/front/thematic-areas/education/right-to-education/</a:t>
            </a:r>
            <a:endParaRPr lang="it-IT" sz="2400" dirty="0">
              <a:latin typeface="Calibri" panose="020F0502020204030204" pitchFamily="34" charset="0"/>
            </a:endParaRPr>
          </a:p>
          <a:p>
            <a:pPr>
              <a:buClr>
                <a:srgbClr val="CC6600"/>
              </a:buClr>
              <a:buFont typeface="Wingdings" panose="05000000000000000000" pitchFamily="2" charset="2"/>
              <a:buChar char="Ø"/>
            </a:pPr>
            <a:r>
              <a:rPr lang="it-IT" sz="2400" dirty="0">
                <a:latin typeface="Calibri" panose="020F0502020204030204" pitchFamily="34" charset="0"/>
                <a:hlinkClick r:id="rId6"/>
              </a:rPr>
              <a:t>http://www.famigliacristiana.it/articolo/123-milioni-di-bambini-non-vanno-a-scuola.aspx</a:t>
            </a:r>
            <a:endParaRPr lang="it-IT" sz="2400" dirty="0">
              <a:latin typeface="Calibri" panose="020F0502020204030204" pitchFamily="34" charset="0"/>
            </a:endParaRPr>
          </a:p>
          <a:p>
            <a:pPr>
              <a:buClr>
                <a:srgbClr val="CC6600"/>
              </a:buClr>
              <a:buFont typeface="Wingdings" panose="05000000000000000000" pitchFamily="2" charset="2"/>
              <a:buChar char="Ø"/>
            </a:pPr>
            <a:endParaRPr lang="it-IT" sz="2400" dirty="0">
              <a:latin typeface="Calibri" panose="020F0502020204030204" pitchFamily="34" charset="0"/>
            </a:endParaRPr>
          </a:p>
        </p:txBody>
      </p:sp>
    </p:spTree>
    <p:extLst>
      <p:ext uri="{BB962C8B-B14F-4D97-AF65-F5344CB8AC3E}">
        <p14:creationId xmlns:p14="http://schemas.microsoft.com/office/powerpoint/2010/main" val="6987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562074"/>
          </a:xfrm>
        </p:spPr>
        <p:txBody>
          <a:bodyPr>
            <a:noAutofit/>
          </a:bodyPr>
          <a:lstStyle/>
          <a:p>
            <a:r>
              <a:rPr lang="it-IT" sz="3600" dirty="0">
                <a:latin typeface="Calibri" panose="020F0502020204030204" pitchFamily="34" charset="0"/>
              </a:rPr>
              <a:t>TABLE OF CONTENTS</a:t>
            </a:r>
          </a:p>
        </p:txBody>
      </p:sp>
      <p:sp>
        <p:nvSpPr>
          <p:cNvPr id="3" name="Segnaposto contenuto 2"/>
          <p:cNvSpPr>
            <a:spLocks noGrp="1"/>
          </p:cNvSpPr>
          <p:nvPr>
            <p:ph idx="1"/>
          </p:nvPr>
        </p:nvSpPr>
        <p:spPr>
          <a:xfrm>
            <a:off x="1435608" y="908720"/>
            <a:ext cx="7498080" cy="5339680"/>
          </a:xfrm>
        </p:spPr>
        <p:txBody>
          <a:bodyPr/>
          <a:lstStyle/>
          <a:p>
            <a:pPr>
              <a:buClr>
                <a:srgbClr val="993300"/>
              </a:buClr>
              <a:buFont typeface="Wingdings" panose="05000000000000000000" pitchFamily="2" charset="2"/>
              <a:buChar char="v"/>
            </a:pPr>
            <a:r>
              <a:rPr lang="it-IT" sz="2400" dirty="0">
                <a:latin typeface="Calibri" panose="020F0502020204030204" pitchFamily="34" charset="0"/>
              </a:rPr>
              <a:t>The </a:t>
            </a:r>
            <a:r>
              <a:rPr lang="it-IT" sz="2400" dirty="0" err="1">
                <a:latin typeface="Calibri" panose="020F0502020204030204" pitchFamily="34" charset="0"/>
              </a:rPr>
              <a:t>aim</a:t>
            </a:r>
            <a:r>
              <a:rPr lang="it-IT" sz="2400" dirty="0">
                <a:latin typeface="Calibri" panose="020F0502020204030204" pitchFamily="34" charset="0"/>
              </a:rPr>
              <a:t> of </a:t>
            </a:r>
            <a:r>
              <a:rPr lang="it-IT" sz="2400" dirty="0" err="1">
                <a:latin typeface="Calibri" panose="020F0502020204030204" pitchFamily="34" charset="0"/>
              </a:rPr>
              <a:t>Power</a:t>
            </a:r>
            <a:r>
              <a:rPr lang="it-IT" sz="2400" dirty="0">
                <a:latin typeface="Calibri" panose="020F0502020204030204" pitchFamily="34" charset="0"/>
              </a:rPr>
              <a:t> Point Presentation</a:t>
            </a:r>
          </a:p>
          <a:p>
            <a:pPr>
              <a:buClr>
                <a:srgbClr val="993300"/>
              </a:buClr>
              <a:buFont typeface="Wingdings" panose="05000000000000000000" pitchFamily="2" charset="2"/>
              <a:buChar char="v"/>
            </a:pPr>
            <a:endParaRPr lang="it-IT" sz="2400" dirty="0">
              <a:latin typeface="Calibri" panose="020F0502020204030204" pitchFamily="34" charset="0"/>
            </a:endParaRPr>
          </a:p>
          <a:p>
            <a:pPr>
              <a:buClr>
                <a:srgbClr val="993300"/>
              </a:buClr>
              <a:buFont typeface="Wingdings" panose="05000000000000000000" pitchFamily="2" charset="2"/>
              <a:buChar char="v"/>
            </a:pPr>
            <a:r>
              <a:rPr lang="it-IT" sz="2400" dirty="0" err="1">
                <a:latin typeface="Calibri" panose="020F0502020204030204" pitchFamily="34" charset="0"/>
              </a:rPr>
              <a:t>Introduction</a:t>
            </a:r>
            <a:r>
              <a:rPr lang="it-IT" sz="2400" dirty="0">
                <a:latin typeface="Calibri" panose="020F0502020204030204" pitchFamily="34" charset="0"/>
              </a:rPr>
              <a:t> to Human </a:t>
            </a:r>
            <a:r>
              <a:rPr lang="it-IT" sz="2400" dirty="0" err="1">
                <a:latin typeface="Calibri" panose="020F0502020204030204" pitchFamily="34" charset="0"/>
              </a:rPr>
              <a:t>Rights</a:t>
            </a:r>
            <a:endParaRPr lang="it-IT" sz="2400" dirty="0">
              <a:latin typeface="Calibri" panose="020F0502020204030204" pitchFamily="34" charset="0"/>
            </a:endParaRPr>
          </a:p>
          <a:p>
            <a:pPr>
              <a:buClr>
                <a:srgbClr val="993300"/>
              </a:buClr>
              <a:buFont typeface="Wingdings" panose="05000000000000000000" pitchFamily="2" charset="2"/>
              <a:buChar char="v"/>
            </a:pPr>
            <a:endParaRPr lang="it-IT" sz="2400" dirty="0">
              <a:latin typeface="Calibri" panose="020F0502020204030204" pitchFamily="34" charset="0"/>
            </a:endParaRPr>
          </a:p>
          <a:p>
            <a:pPr>
              <a:buClr>
                <a:srgbClr val="993300"/>
              </a:buClr>
              <a:buFont typeface="Wingdings" panose="05000000000000000000" pitchFamily="2" charset="2"/>
              <a:buChar char="v"/>
            </a:pPr>
            <a:r>
              <a:rPr lang="it-IT" sz="2400" dirty="0">
                <a:latin typeface="Calibri" panose="020F0502020204030204" pitchFamily="34" charset="0"/>
              </a:rPr>
              <a:t>The background of Human </a:t>
            </a:r>
            <a:r>
              <a:rPr lang="it-IT" sz="2400" dirty="0" err="1">
                <a:latin typeface="Calibri" panose="020F0502020204030204" pitchFamily="34" charset="0"/>
              </a:rPr>
              <a:t>Rights</a:t>
            </a:r>
            <a:endParaRPr lang="it-IT" sz="2400" dirty="0">
              <a:latin typeface="Calibri" panose="020F0502020204030204" pitchFamily="34" charset="0"/>
            </a:endParaRPr>
          </a:p>
          <a:p>
            <a:pPr>
              <a:buClr>
                <a:srgbClr val="993300"/>
              </a:buClr>
              <a:buFont typeface="Wingdings" panose="05000000000000000000" pitchFamily="2" charset="2"/>
              <a:buChar char="v"/>
            </a:pPr>
            <a:endParaRPr lang="it-IT" sz="2400" dirty="0">
              <a:latin typeface="Calibri" panose="020F0502020204030204" pitchFamily="34" charset="0"/>
            </a:endParaRPr>
          </a:p>
          <a:p>
            <a:pPr>
              <a:buClr>
                <a:srgbClr val="993300"/>
              </a:buClr>
              <a:buFont typeface="Wingdings" panose="05000000000000000000" pitchFamily="2" charset="2"/>
              <a:buChar char="v"/>
            </a:pPr>
            <a:r>
              <a:rPr lang="it-IT" sz="2400" dirty="0">
                <a:latin typeface="Calibri" panose="020F0502020204030204" pitchFamily="34" charset="0"/>
              </a:rPr>
              <a:t>Human </a:t>
            </a:r>
            <a:r>
              <a:rPr lang="it-IT" sz="2400" dirty="0" err="1">
                <a:latin typeface="Calibri" panose="020F0502020204030204" pitchFamily="34" charset="0"/>
              </a:rPr>
              <a:t>Right’s</a:t>
            </a:r>
            <a:r>
              <a:rPr lang="it-IT" sz="2400" dirty="0">
                <a:latin typeface="Calibri" panose="020F0502020204030204" pitchFamily="34" charset="0"/>
              </a:rPr>
              <a:t> </a:t>
            </a:r>
            <a:r>
              <a:rPr lang="it-IT" sz="2400" dirty="0" err="1">
                <a:latin typeface="Calibri" panose="020F0502020204030204" pitchFamily="34" charset="0"/>
              </a:rPr>
              <a:t>violetion</a:t>
            </a:r>
            <a:endParaRPr lang="it-IT" sz="2400" dirty="0">
              <a:latin typeface="Calibri" panose="020F0502020204030204" pitchFamily="34" charset="0"/>
            </a:endParaRPr>
          </a:p>
          <a:p>
            <a:pPr>
              <a:buClr>
                <a:srgbClr val="993300"/>
              </a:buClr>
              <a:buFont typeface="Wingdings" panose="05000000000000000000" pitchFamily="2" charset="2"/>
              <a:buChar char="v"/>
            </a:pPr>
            <a:endParaRPr lang="it-IT" sz="2400" dirty="0">
              <a:latin typeface="Calibri" panose="020F0502020204030204" pitchFamily="34" charset="0"/>
            </a:endParaRPr>
          </a:p>
          <a:p>
            <a:pPr>
              <a:buClr>
                <a:srgbClr val="993300"/>
              </a:buClr>
              <a:buFont typeface="Wingdings" panose="05000000000000000000" pitchFamily="2" charset="2"/>
              <a:buChar char="v"/>
            </a:pPr>
            <a:r>
              <a:rPr lang="it-IT" sz="2400" dirty="0">
                <a:latin typeface="Calibri" panose="020F0502020204030204" pitchFamily="34" charset="0"/>
              </a:rPr>
              <a:t>Right to </a:t>
            </a:r>
            <a:r>
              <a:rPr lang="it-IT" sz="2400" dirty="0" err="1">
                <a:latin typeface="Calibri" panose="020F0502020204030204" pitchFamily="34" charset="0"/>
              </a:rPr>
              <a:t>education</a:t>
            </a:r>
            <a:endParaRPr lang="it-IT" sz="2400" dirty="0">
              <a:latin typeface="Calibri" panose="020F0502020204030204" pitchFamily="34" charset="0"/>
            </a:endParaRPr>
          </a:p>
          <a:p>
            <a:pPr marL="82296" indent="0">
              <a:buClr>
                <a:srgbClr val="993300"/>
              </a:buClr>
              <a:buNone/>
            </a:pPr>
            <a:endParaRPr lang="it-IT" sz="2400" dirty="0">
              <a:latin typeface="Calibri" panose="020F0502020204030204" pitchFamily="34" charset="0"/>
            </a:endParaRPr>
          </a:p>
          <a:p>
            <a:pPr>
              <a:buClr>
                <a:srgbClr val="993300"/>
              </a:buClr>
              <a:buFont typeface="Wingdings" panose="05000000000000000000" pitchFamily="2" charset="2"/>
              <a:buChar char="v"/>
            </a:pPr>
            <a:r>
              <a:rPr lang="it-IT" sz="2400" dirty="0">
                <a:latin typeface="Calibri" panose="020F0502020204030204" pitchFamily="34" charset="0"/>
              </a:rPr>
              <a:t>Human </a:t>
            </a:r>
            <a:r>
              <a:rPr lang="it-IT" sz="2400" dirty="0" err="1">
                <a:latin typeface="Calibri" panose="020F0502020204030204" pitchFamily="34" charset="0"/>
              </a:rPr>
              <a:t>Rights</a:t>
            </a:r>
            <a:r>
              <a:rPr lang="it-IT" sz="2400" dirty="0">
                <a:latin typeface="Calibri" panose="020F0502020204030204" pitchFamily="34" charset="0"/>
              </a:rPr>
              <a:t> in </a:t>
            </a:r>
            <a:r>
              <a:rPr lang="it-IT" sz="2400" dirty="0" err="1">
                <a:latin typeface="Calibri" panose="020F0502020204030204" pitchFamily="34" charset="0"/>
              </a:rPr>
              <a:t>literature</a:t>
            </a:r>
            <a:endParaRPr lang="it-IT" sz="2400" dirty="0">
              <a:latin typeface="Calibri" panose="020F0502020204030204" pitchFamily="34" charset="0"/>
            </a:endParaRPr>
          </a:p>
          <a:p>
            <a:pPr>
              <a:buClr>
                <a:srgbClr val="993300"/>
              </a:buClr>
              <a:buFont typeface="Wingdings" panose="05000000000000000000" pitchFamily="2" charset="2"/>
              <a:buChar char="v"/>
            </a:pPr>
            <a:endParaRPr lang="it-IT" sz="2400" dirty="0">
              <a:latin typeface="Calibri" panose="020F0502020204030204" pitchFamily="34" charset="0"/>
            </a:endParaRPr>
          </a:p>
          <a:p>
            <a:pPr>
              <a:buClr>
                <a:srgbClr val="993300"/>
              </a:buClr>
              <a:buFont typeface="Wingdings" panose="05000000000000000000" pitchFamily="2" charset="2"/>
              <a:buChar char="v"/>
            </a:pPr>
            <a:r>
              <a:rPr lang="it-IT" sz="2400" dirty="0" err="1">
                <a:latin typeface="Calibri" panose="020F0502020204030204" pitchFamily="34" charset="0"/>
              </a:rPr>
              <a:t>Sources</a:t>
            </a:r>
            <a:endParaRPr lang="it-IT" sz="2400" dirty="0">
              <a:latin typeface="Calibri" panose="020F0502020204030204" pitchFamily="34" charset="0"/>
            </a:endParaRPr>
          </a:p>
          <a:p>
            <a:pPr marL="82296" indent="0">
              <a:buClr>
                <a:srgbClr val="993300"/>
              </a:buClr>
              <a:buNone/>
            </a:pPr>
            <a:r>
              <a:rPr lang="it-IT" sz="2400" dirty="0">
                <a:latin typeface="Calibri" panose="020F0502020204030204" pitchFamily="34" charset="0"/>
              </a:rPr>
              <a:t> </a:t>
            </a:r>
            <a:endParaRPr lang="it-IT" sz="2400" dirty="0"/>
          </a:p>
        </p:txBody>
      </p:sp>
    </p:spTree>
    <p:extLst>
      <p:ext uri="{BB962C8B-B14F-4D97-AF65-F5344CB8AC3E}">
        <p14:creationId xmlns:p14="http://schemas.microsoft.com/office/powerpoint/2010/main" val="144373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latin typeface="Calibri" panose="020F0502020204030204" pitchFamily="34" charset="0"/>
              </a:rPr>
              <a:t>AIM</a:t>
            </a:r>
          </a:p>
        </p:txBody>
      </p:sp>
      <p:sp>
        <p:nvSpPr>
          <p:cNvPr id="3" name="Segnaposto contenuto 2"/>
          <p:cNvSpPr>
            <a:spLocks noGrp="1"/>
          </p:cNvSpPr>
          <p:nvPr>
            <p:ph idx="1"/>
          </p:nvPr>
        </p:nvSpPr>
        <p:spPr/>
        <p:txBody>
          <a:bodyPr>
            <a:normAutofit/>
          </a:bodyPr>
          <a:lstStyle/>
          <a:p>
            <a:pPr>
              <a:buClr>
                <a:srgbClr val="CC6600"/>
              </a:buClr>
              <a:buFont typeface="Arial" panose="020B0604020202020204" pitchFamily="34" charset="0"/>
              <a:buChar char="•"/>
            </a:pPr>
            <a:r>
              <a:rPr lang="it-IT" sz="2400" dirty="0">
                <a:latin typeface="Calibri" panose="020F0502020204030204" pitchFamily="34" charset="0"/>
              </a:rPr>
              <a:t>Introduce human </a:t>
            </a:r>
            <a:r>
              <a:rPr lang="it-IT" sz="2400" dirty="0" err="1">
                <a:latin typeface="Calibri" panose="020F0502020204030204" pitchFamily="34" charset="0"/>
              </a:rPr>
              <a:t>rights</a:t>
            </a:r>
            <a:endParaRPr lang="it-IT" sz="2400" dirty="0">
              <a:latin typeface="Calibri" panose="020F0502020204030204" pitchFamily="34" charset="0"/>
            </a:endParaRPr>
          </a:p>
          <a:p>
            <a:pPr marL="82296" indent="0">
              <a:buClr>
                <a:srgbClr val="CC6600"/>
              </a:buClr>
              <a:buNone/>
            </a:pPr>
            <a:endParaRPr lang="it-IT" sz="2400" dirty="0">
              <a:latin typeface="Calibri" panose="020F0502020204030204" pitchFamily="34" charset="0"/>
            </a:endParaRPr>
          </a:p>
          <a:p>
            <a:pPr>
              <a:buClr>
                <a:srgbClr val="CC6600"/>
              </a:buClr>
              <a:buFont typeface="Arial" panose="020B0604020202020204" pitchFamily="34" charset="0"/>
              <a:buChar char="•"/>
            </a:pPr>
            <a:r>
              <a:rPr lang="it-IT" sz="2400" dirty="0">
                <a:latin typeface="Calibri" panose="020F0502020204030204" pitchFamily="34" charset="0"/>
              </a:rPr>
              <a:t>Illustrate Huma </a:t>
            </a:r>
            <a:r>
              <a:rPr lang="it-IT" sz="2400" dirty="0" err="1">
                <a:latin typeface="Calibri" panose="020F0502020204030204" pitchFamily="34" charset="0"/>
              </a:rPr>
              <a:t>Rights</a:t>
            </a:r>
            <a:r>
              <a:rPr lang="it-IT" sz="2400" dirty="0">
                <a:latin typeface="Calibri" panose="020F0502020204030204" pitchFamily="34" charset="0"/>
              </a:rPr>
              <a:t> </a:t>
            </a:r>
            <a:r>
              <a:rPr lang="it-IT" sz="2400" dirty="0" err="1">
                <a:latin typeface="Calibri" panose="020F0502020204030204" pitchFamily="34" charset="0"/>
              </a:rPr>
              <a:t>development</a:t>
            </a:r>
            <a:r>
              <a:rPr lang="it-IT" sz="2400" dirty="0">
                <a:latin typeface="Calibri" panose="020F0502020204030204" pitchFamily="34" charset="0"/>
              </a:rPr>
              <a:t> and </a:t>
            </a:r>
            <a:r>
              <a:rPr lang="it-IT" sz="2400" dirty="0" err="1">
                <a:latin typeface="Calibri" panose="020F0502020204030204" pitchFamily="34" charset="0"/>
              </a:rPr>
              <a:t>documents</a:t>
            </a:r>
            <a:r>
              <a:rPr lang="it-IT" sz="2400" dirty="0">
                <a:latin typeface="Calibri" panose="020F0502020204030204" pitchFamily="34" charset="0"/>
              </a:rPr>
              <a:t> </a:t>
            </a:r>
            <a:r>
              <a:rPr lang="it-IT" sz="2400" dirty="0" err="1">
                <a:latin typeface="Calibri" panose="020F0502020204030204" pitchFamily="34" charset="0"/>
              </a:rPr>
              <a:t>trhough</a:t>
            </a:r>
            <a:r>
              <a:rPr lang="it-IT" sz="2400" dirty="0">
                <a:latin typeface="Calibri" panose="020F0502020204030204" pitchFamily="34" charset="0"/>
              </a:rPr>
              <a:t> </a:t>
            </a:r>
            <a:r>
              <a:rPr lang="it-IT" sz="2400" dirty="0" err="1">
                <a:latin typeface="Calibri" panose="020F0502020204030204" pitchFamily="34" charset="0"/>
              </a:rPr>
              <a:t>history</a:t>
            </a:r>
            <a:endParaRPr lang="it-IT" sz="2400" dirty="0">
              <a:latin typeface="Calibri" panose="020F0502020204030204" pitchFamily="34" charset="0"/>
            </a:endParaRPr>
          </a:p>
          <a:p>
            <a:pPr marL="82296" indent="0">
              <a:buClr>
                <a:srgbClr val="CC6600"/>
              </a:buClr>
              <a:buNone/>
            </a:pPr>
            <a:endParaRPr lang="it-IT" sz="2400" dirty="0">
              <a:latin typeface="Calibri" panose="020F0502020204030204" pitchFamily="34" charset="0"/>
            </a:endParaRPr>
          </a:p>
          <a:p>
            <a:pPr>
              <a:buClr>
                <a:srgbClr val="CC6600"/>
              </a:buClr>
              <a:buFont typeface="Arial" panose="020B0604020202020204" pitchFamily="34" charset="0"/>
              <a:buChar char="•"/>
            </a:pPr>
            <a:r>
              <a:rPr lang="it-IT" sz="2400" dirty="0">
                <a:latin typeface="Calibri" panose="020F0502020204030204" pitchFamily="34" charset="0"/>
              </a:rPr>
              <a:t>Focus on right to </a:t>
            </a:r>
            <a:r>
              <a:rPr lang="it-IT" sz="2400" dirty="0" err="1">
                <a:latin typeface="Calibri" panose="020F0502020204030204" pitchFamily="34" charset="0"/>
              </a:rPr>
              <a:t>education</a:t>
            </a:r>
            <a:endParaRPr lang="it-IT" sz="2400" dirty="0">
              <a:latin typeface="Calibri" panose="020F0502020204030204" pitchFamily="34" charset="0"/>
            </a:endParaRPr>
          </a:p>
          <a:p>
            <a:pPr marL="82296" indent="0">
              <a:buClr>
                <a:srgbClr val="CC6600"/>
              </a:buClr>
              <a:buNone/>
            </a:pPr>
            <a:endParaRPr lang="it-IT" sz="2400" dirty="0">
              <a:latin typeface="Calibri" panose="020F0502020204030204" pitchFamily="34" charset="0"/>
            </a:endParaRPr>
          </a:p>
          <a:p>
            <a:pPr>
              <a:buClr>
                <a:srgbClr val="CC6600"/>
              </a:buClr>
              <a:buFont typeface="Arial" panose="020B0604020202020204" pitchFamily="34" charset="0"/>
              <a:buChar char="•"/>
            </a:pPr>
            <a:r>
              <a:rPr lang="it-IT" sz="2400" dirty="0" err="1">
                <a:latin typeface="Calibri" panose="020F0502020204030204" pitchFamily="34" charset="0"/>
              </a:rPr>
              <a:t>Describe</a:t>
            </a:r>
            <a:r>
              <a:rPr lang="it-IT" sz="2400" dirty="0">
                <a:latin typeface="Calibri" panose="020F0502020204030204" pitchFamily="34" charset="0"/>
              </a:rPr>
              <a:t> </a:t>
            </a:r>
            <a:r>
              <a:rPr lang="it-IT" sz="2400" dirty="0" err="1">
                <a:latin typeface="Calibri" panose="020F0502020204030204" pitchFamily="34" charset="0"/>
              </a:rPr>
              <a:t>violetion</a:t>
            </a:r>
            <a:r>
              <a:rPr lang="it-IT" sz="2400" dirty="0">
                <a:latin typeface="Calibri" panose="020F0502020204030204" pitchFamily="34" charset="0"/>
              </a:rPr>
              <a:t> of right to </a:t>
            </a:r>
            <a:r>
              <a:rPr lang="it-IT" sz="2400" dirty="0" err="1">
                <a:latin typeface="Calibri" panose="020F0502020204030204" pitchFamily="34" charset="0"/>
              </a:rPr>
              <a:t>education</a:t>
            </a:r>
            <a:endParaRPr lang="it-IT" sz="2400" dirty="0">
              <a:latin typeface="Calibri" panose="020F0502020204030204" pitchFamily="34" charset="0"/>
            </a:endParaRPr>
          </a:p>
          <a:p>
            <a:pPr marL="82296" indent="0">
              <a:buClr>
                <a:srgbClr val="CC6600"/>
              </a:buClr>
              <a:buNone/>
            </a:pPr>
            <a:endParaRPr lang="it-IT" sz="2400" dirty="0">
              <a:latin typeface="Calibri" panose="020F0502020204030204" pitchFamily="34" charset="0"/>
            </a:endParaRPr>
          </a:p>
          <a:p>
            <a:pPr>
              <a:buClr>
                <a:srgbClr val="CC6600"/>
              </a:buClr>
              <a:buFont typeface="Arial" panose="020B0604020202020204" pitchFamily="34" charset="0"/>
              <a:buChar char="•"/>
            </a:pPr>
            <a:r>
              <a:rPr lang="it-IT" sz="2400" dirty="0">
                <a:latin typeface="Calibri" panose="020F0502020204030204" pitchFamily="34" charset="0"/>
              </a:rPr>
              <a:t>Connection </a:t>
            </a:r>
            <a:r>
              <a:rPr lang="it-IT" sz="2400" dirty="0" err="1">
                <a:latin typeface="Calibri" panose="020F0502020204030204" pitchFamily="34" charset="0"/>
              </a:rPr>
              <a:t>between</a:t>
            </a:r>
            <a:r>
              <a:rPr lang="it-IT" sz="2400" dirty="0">
                <a:latin typeface="Calibri" panose="020F0502020204030204" pitchFamily="34" charset="0"/>
              </a:rPr>
              <a:t> Human </a:t>
            </a:r>
            <a:r>
              <a:rPr lang="it-IT" sz="2400" dirty="0" err="1">
                <a:latin typeface="Calibri" panose="020F0502020204030204" pitchFamily="34" charset="0"/>
              </a:rPr>
              <a:t>Rights</a:t>
            </a:r>
            <a:r>
              <a:rPr lang="it-IT" sz="2400" dirty="0">
                <a:latin typeface="Calibri" panose="020F0502020204030204" pitchFamily="34" charset="0"/>
              </a:rPr>
              <a:t> and the text</a:t>
            </a:r>
          </a:p>
          <a:p>
            <a:pPr>
              <a:buClr>
                <a:srgbClr val="CC6600"/>
              </a:buClr>
              <a:buFont typeface="Arial" panose="020B0604020202020204" pitchFamily="34" charset="0"/>
              <a:buChar char="•"/>
            </a:pPr>
            <a:endParaRPr lang="it-IT" sz="2400" dirty="0">
              <a:latin typeface="Calibri" panose="020F0502020204030204" pitchFamily="34" charset="0"/>
            </a:endParaRPr>
          </a:p>
          <a:p>
            <a:pPr>
              <a:buClr>
                <a:srgbClr val="CC6600"/>
              </a:buClr>
              <a:buFont typeface="Arial" panose="020B0604020202020204" pitchFamily="34" charset="0"/>
              <a:buChar char="•"/>
            </a:pPr>
            <a:endParaRPr lang="it-IT" sz="2800" dirty="0">
              <a:latin typeface="Calibri" panose="020F0502020204030204" pitchFamily="34" charset="0"/>
            </a:endParaRPr>
          </a:p>
        </p:txBody>
      </p:sp>
    </p:spTree>
    <p:extLst>
      <p:ext uri="{BB962C8B-B14F-4D97-AF65-F5344CB8AC3E}">
        <p14:creationId xmlns:p14="http://schemas.microsoft.com/office/powerpoint/2010/main" val="202136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202034"/>
          </a:xfrm>
        </p:spPr>
        <p:txBody>
          <a:bodyPr>
            <a:normAutofit fontScale="90000"/>
          </a:bodyPr>
          <a:lstStyle/>
          <a:p>
            <a:r>
              <a:rPr lang="it-IT" dirty="0"/>
              <a:t> </a:t>
            </a:r>
          </a:p>
        </p:txBody>
      </p:sp>
      <p:sp>
        <p:nvSpPr>
          <p:cNvPr id="3" name="Segnaposto contenuto 2"/>
          <p:cNvSpPr>
            <a:spLocks noGrp="1"/>
          </p:cNvSpPr>
          <p:nvPr>
            <p:ph idx="1"/>
          </p:nvPr>
        </p:nvSpPr>
        <p:spPr>
          <a:xfrm>
            <a:off x="1091233" y="692696"/>
            <a:ext cx="7890080" cy="5555704"/>
          </a:xfrm>
        </p:spPr>
        <p:txBody>
          <a:bodyPr>
            <a:normAutofit/>
          </a:bodyPr>
          <a:lstStyle/>
          <a:p>
            <a:pPr marL="82296" indent="0">
              <a:buNone/>
            </a:pPr>
            <a:r>
              <a:rPr lang="it-IT" sz="2800" dirty="0">
                <a:latin typeface="Calibri" panose="020F0502020204030204" pitchFamily="34" charset="0"/>
              </a:rPr>
              <a:t>DEFINITION         </a:t>
            </a:r>
            <a:r>
              <a:rPr lang="it-IT" sz="2400" dirty="0">
                <a:latin typeface="Calibri" panose="020F0502020204030204" pitchFamily="34" charset="0"/>
              </a:rPr>
              <a:t>Human </a:t>
            </a:r>
            <a:r>
              <a:rPr lang="it-IT" sz="2400" dirty="0" err="1">
                <a:latin typeface="Calibri" panose="020F0502020204030204" pitchFamily="34" charset="0"/>
              </a:rPr>
              <a:t>Rights</a:t>
            </a:r>
            <a:r>
              <a:rPr lang="it-IT" sz="2400" dirty="0">
                <a:latin typeface="Calibri" panose="020F0502020204030204" pitchFamily="34" charset="0"/>
              </a:rPr>
              <a:t> are the </a:t>
            </a:r>
            <a:r>
              <a:rPr lang="it-IT" sz="2400" dirty="0" err="1">
                <a:latin typeface="Calibri" panose="020F0502020204030204" pitchFamily="34" charset="0"/>
              </a:rPr>
              <a:t>basic</a:t>
            </a:r>
            <a:r>
              <a:rPr lang="it-IT" sz="2400" dirty="0">
                <a:latin typeface="Calibri" panose="020F0502020204030204" pitchFamily="34" charset="0"/>
              </a:rPr>
              <a:t> </a:t>
            </a:r>
            <a:r>
              <a:rPr lang="it-IT" sz="2400" dirty="0" err="1">
                <a:latin typeface="Calibri" panose="020F0502020204030204" pitchFamily="34" charset="0"/>
              </a:rPr>
              <a:t>rights</a:t>
            </a:r>
            <a:r>
              <a:rPr lang="it-IT" sz="2400" dirty="0">
                <a:latin typeface="Calibri" panose="020F0502020204030204" pitchFamily="34" charset="0"/>
              </a:rPr>
              <a:t> and                  </a:t>
            </a:r>
            <a:endParaRPr lang="en-US" sz="2400" dirty="0">
              <a:solidFill>
                <a:srgbClr val="3D3A3B"/>
              </a:solidFill>
              <a:latin typeface="Calibri" panose="020F0502020204030204" pitchFamily="34" charset="0"/>
            </a:endParaRPr>
          </a:p>
          <a:p>
            <a:pPr marL="82296" indent="0">
              <a:buNone/>
            </a:pPr>
            <a:r>
              <a:rPr lang="it-IT" sz="2400" dirty="0">
                <a:latin typeface="Calibri" panose="020F0502020204030204" pitchFamily="34" charset="0"/>
              </a:rPr>
              <a:t>                                    </a:t>
            </a:r>
            <a:r>
              <a:rPr lang="it-IT" sz="2400" dirty="0" err="1">
                <a:latin typeface="Calibri" panose="020F0502020204030204" pitchFamily="34" charset="0"/>
              </a:rPr>
              <a:t>freedoms</a:t>
            </a:r>
            <a:r>
              <a:rPr lang="it-IT" sz="2400" dirty="0">
                <a:latin typeface="Calibri" panose="020F0502020204030204" pitchFamily="34" charset="0"/>
              </a:rPr>
              <a:t> </a:t>
            </a:r>
            <a:r>
              <a:rPr lang="it-IT" sz="2400" dirty="0" err="1">
                <a:latin typeface="Calibri" panose="020F0502020204030204" pitchFamily="34" charset="0"/>
              </a:rPr>
              <a:t>that</a:t>
            </a:r>
            <a:r>
              <a:rPr lang="it-IT" sz="2400" dirty="0">
                <a:latin typeface="Calibri" panose="020F0502020204030204" pitchFamily="34" charset="0"/>
              </a:rPr>
              <a:t> </a:t>
            </a:r>
            <a:r>
              <a:rPr lang="it-IT" sz="2400" dirty="0" err="1">
                <a:latin typeface="Calibri" panose="020F0502020204030204" pitchFamily="34" charset="0"/>
              </a:rPr>
              <a:t>belong</a:t>
            </a:r>
            <a:r>
              <a:rPr lang="it-IT" sz="2400" dirty="0">
                <a:latin typeface="Calibri" panose="020F0502020204030204" pitchFamily="34" charset="0"/>
              </a:rPr>
              <a:t> to </a:t>
            </a:r>
            <a:r>
              <a:rPr lang="it-IT" sz="2400" dirty="0" err="1">
                <a:latin typeface="Calibri" panose="020F0502020204030204" pitchFamily="34" charset="0"/>
              </a:rPr>
              <a:t>every</a:t>
            </a:r>
            <a:r>
              <a:rPr lang="it-IT" sz="2400" dirty="0">
                <a:latin typeface="Calibri" panose="020F0502020204030204" pitchFamily="34" charset="0"/>
              </a:rPr>
              <a:t> </a:t>
            </a:r>
            <a:r>
              <a:rPr lang="it-IT" sz="2400" dirty="0" err="1">
                <a:latin typeface="Calibri" panose="020F0502020204030204" pitchFamily="34" charset="0"/>
              </a:rPr>
              <a:t>person</a:t>
            </a:r>
            <a:r>
              <a:rPr lang="it-IT" sz="2400" dirty="0">
                <a:latin typeface="Calibri" panose="020F0502020204030204" pitchFamily="34" charset="0"/>
              </a:rPr>
              <a:t>                                                    </a:t>
            </a:r>
          </a:p>
          <a:p>
            <a:pPr marL="82296" indent="0">
              <a:buNone/>
            </a:pPr>
            <a:r>
              <a:rPr lang="it-IT" sz="2400" dirty="0">
                <a:latin typeface="Calibri" panose="020F0502020204030204" pitchFamily="34" charset="0"/>
              </a:rPr>
              <a:t>                                     in the world, from </a:t>
            </a:r>
            <a:r>
              <a:rPr lang="it-IT" sz="2400" dirty="0" err="1">
                <a:latin typeface="Calibri" panose="020F0502020204030204" pitchFamily="34" charset="0"/>
              </a:rPr>
              <a:t>birth</a:t>
            </a:r>
            <a:r>
              <a:rPr lang="it-IT" sz="2400" dirty="0">
                <a:latin typeface="Calibri" panose="020F0502020204030204" pitchFamily="34" charset="0"/>
              </a:rPr>
              <a:t> </a:t>
            </a:r>
            <a:r>
              <a:rPr lang="it-IT" sz="2400" dirty="0" err="1">
                <a:latin typeface="Calibri" panose="020F0502020204030204" pitchFamily="34" charset="0"/>
              </a:rPr>
              <a:t>until</a:t>
            </a:r>
            <a:r>
              <a:rPr lang="it-IT" sz="2400" dirty="0">
                <a:latin typeface="Calibri" panose="020F0502020204030204" pitchFamily="34" charset="0"/>
              </a:rPr>
              <a:t> </a:t>
            </a:r>
            <a:r>
              <a:rPr lang="it-IT" sz="2400" dirty="0" err="1">
                <a:latin typeface="Calibri" panose="020F0502020204030204" pitchFamily="34" charset="0"/>
              </a:rPr>
              <a:t>death</a:t>
            </a:r>
            <a:r>
              <a:rPr lang="it-IT" sz="2400" dirty="0">
                <a:latin typeface="Calibri" panose="020F0502020204030204" pitchFamily="34" charset="0"/>
              </a:rPr>
              <a:t>                           </a:t>
            </a:r>
          </a:p>
          <a:p>
            <a:pPr marL="82296" indent="0">
              <a:buNone/>
            </a:pPr>
            <a:r>
              <a:rPr lang="en-US" sz="2400" dirty="0">
                <a:latin typeface="Calibri" panose="020F0502020204030204" pitchFamily="34" charset="0"/>
              </a:rPr>
              <a:t>These rights and freedoms are based on: -dignity </a:t>
            </a:r>
          </a:p>
          <a:p>
            <a:pPr marL="82296" indent="0">
              <a:buNone/>
            </a:pPr>
            <a:r>
              <a:rPr lang="en-US" sz="2400" dirty="0">
                <a:latin typeface="Calibri" panose="020F0502020204030204" pitchFamily="34" charset="0"/>
              </a:rPr>
              <a:t>                                                                           -fairness</a:t>
            </a:r>
          </a:p>
          <a:p>
            <a:pPr marL="82296" indent="0">
              <a:buNone/>
            </a:pPr>
            <a:r>
              <a:rPr lang="en-US" sz="2400" dirty="0">
                <a:latin typeface="Calibri" panose="020F0502020204030204" pitchFamily="34" charset="0"/>
              </a:rPr>
              <a:t>                                                                           -equality</a:t>
            </a:r>
          </a:p>
          <a:p>
            <a:pPr marL="82296" indent="0">
              <a:buNone/>
            </a:pPr>
            <a:r>
              <a:rPr lang="en-US" sz="2400" dirty="0">
                <a:latin typeface="Calibri" panose="020F0502020204030204" pitchFamily="34" charset="0"/>
              </a:rPr>
              <a:t>                                                                           -respect  </a:t>
            </a:r>
          </a:p>
          <a:p>
            <a:pPr marL="82296" indent="0">
              <a:buNone/>
            </a:pPr>
            <a:r>
              <a:rPr lang="en-US" sz="2400" dirty="0">
                <a:latin typeface="Calibri" panose="020F0502020204030204" pitchFamily="34" charset="0"/>
              </a:rPr>
              <a:t>                                                                           -</a:t>
            </a:r>
            <a:r>
              <a:rPr lang="en-US" sz="2400" dirty="0" err="1">
                <a:latin typeface="Calibri" panose="020F0502020204030204" pitchFamily="34" charset="0"/>
              </a:rPr>
              <a:t>indipendence</a:t>
            </a:r>
            <a:endParaRPr lang="en-US" sz="2400" dirty="0">
              <a:latin typeface="Calibri" panose="020F0502020204030204" pitchFamily="34" charset="0"/>
            </a:endParaRPr>
          </a:p>
          <a:p>
            <a:pPr marL="82296" indent="0">
              <a:buNone/>
            </a:pPr>
            <a:r>
              <a:rPr lang="en-US" sz="2400" dirty="0">
                <a:latin typeface="Calibri" panose="020F0502020204030204" pitchFamily="34" charset="0"/>
              </a:rPr>
              <a:t>The rights are: </a:t>
            </a:r>
            <a:r>
              <a:rPr lang="it-IT" sz="2400" dirty="0">
                <a:latin typeface="Arial"/>
              </a:rPr>
              <a:t>• </a:t>
            </a:r>
            <a:r>
              <a:rPr lang="en-US" sz="2400" i="1" dirty="0">
                <a:latin typeface="Calibri" panose="020F0502020204030204" pitchFamily="34" charset="0"/>
              </a:rPr>
              <a:t>Universal</a:t>
            </a:r>
            <a:br>
              <a:rPr lang="en-US" sz="2400" i="1" dirty="0">
                <a:latin typeface="Calibri" panose="020F0502020204030204" pitchFamily="34" charset="0"/>
              </a:rPr>
            </a:br>
            <a:r>
              <a:rPr lang="en-US" sz="2400" i="1" dirty="0">
                <a:latin typeface="Calibri" panose="020F0502020204030204" pitchFamily="34" charset="0"/>
              </a:rPr>
              <a:t>                           • Inalienable</a:t>
            </a:r>
          </a:p>
          <a:p>
            <a:pPr marL="82296" indent="0">
              <a:buNone/>
            </a:pPr>
            <a:r>
              <a:rPr lang="en-US" sz="2400" i="1" dirty="0">
                <a:latin typeface="Calibri" panose="020F0502020204030204" pitchFamily="34" charset="0"/>
              </a:rPr>
              <a:t>                           • Indivisible and interdependent</a:t>
            </a:r>
            <a:r>
              <a:rPr lang="en-US" sz="2400" dirty="0">
                <a:solidFill>
                  <a:srgbClr val="4F4F4F"/>
                </a:solidFill>
                <a:latin typeface="Arial"/>
              </a:rPr>
              <a:t>.</a:t>
            </a:r>
            <a:r>
              <a:rPr lang="en-US" sz="2400" dirty="0">
                <a:latin typeface="Calibri" panose="020F0502020204030204" pitchFamily="34" charset="0"/>
              </a:rPr>
              <a:t>                      </a:t>
            </a:r>
            <a:r>
              <a:rPr lang="en-US" sz="2000" dirty="0">
                <a:latin typeface="Calibri" panose="020F0502020204030204" pitchFamily="34" charset="0"/>
              </a:rPr>
              <a:t>                                                                                                                                                                                                                                                                                                                  </a:t>
            </a:r>
          </a:p>
        </p:txBody>
      </p:sp>
      <p:sp>
        <p:nvSpPr>
          <p:cNvPr id="4" name="Freccia a destra 3"/>
          <p:cNvSpPr/>
          <p:nvPr/>
        </p:nvSpPr>
        <p:spPr>
          <a:xfrm>
            <a:off x="3051443" y="902530"/>
            <a:ext cx="504056" cy="144016"/>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50335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4638"/>
            <a:ext cx="8100392" cy="1143000"/>
          </a:xfrm>
        </p:spPr>
        <p:txBody>
          <a:bodyPr>
            <a:normAutofit/>
          </a:bodyPr>
          <a:lstStyle/>
          <a:p>
            <a:r>
              <a:rPr lang="it-IT" sz="3600" dirty="0">
                <a:latin typeface="Calibri" panose="020F0502020204030204" pitchFamily="34" charset="0"/>
              </a:rPr>
              <a:t>THE BACKGROUND OF HUMAN RIGHTS</a:t>
            </a:r>
          </a:p>
        </p:txBody>
      </p:sp>
      <p:sp>
        <p:nvSpPr>
          <p:cNvPr id="3" name="Segnaposto contenuto 2"/>
          <p:cNvSpPr>
            <a:spLocks noGrp="1"/>
          </p:cNvSpPr>
          <p:nvPr>
            <p:ph idx="1"/>
          </p:nvPr>
        </p:nvSpPr>
        <p:spPr>
          <a:xfrm>
            <a:off x="1043608" y="1124744"/>
            <a:ext cx="7890080" cy="5123656"/>
          </a:xfrm>
        </p:spPr>
        <p:txBody>
          <a:bodyPr/>
          <a:lstStyle/>
          <a:p>
            <a:pPr>
              <a:buClr>
                <a:srgbClr val="CC6600"/>
              </a:buClr>
              <a:buFont typeface="Wingdings" panose="05000000000000000000" pitchFamily="2" charset="2"/>
              <a:buChar char="v"/>
            </a:pPr>
            <a:r>
              <a:rPr lang="it-IT" dirty="0"/>
              <a:t> </a:t>
            </a:r>
            <a:r>
              <a:rPr lang="it-IT" sz="2400" dirty="0">
                <a:latin typeface="Calibri" panose="020F0502020204030204" pitchFamily="34" charset="0"/>
              </a:rPr>
              <a:t>The </a:t>
            </a:r>
            <a:r>
              <a:rPr lang="it-IT" sz="2400" dirty="0" err="1">
                <a:latin typeface="Calibri" panose="020F0502020204030204" pitchFamily="34" charset="0"/>
              </a:rPr>
              <a:t>Cyrus</a:t>
            </a:r>
            <a:r>
              <a:rPr lang="it-IT" sz="2400" dirty="0">
                <a:latin typeface="Calibri" panose="020F0502020204030204" pitchFamily="34" charset="0"/>
              </a:rPr>
              <a:t> </a:t>
            </a:r>
            <a:r>
              <a:rPr lang="it-IT" sz="2400" dirty="0" err="1">
                <a:latin typeface="Calibri" panose="020F0502020204030204" pitchFamily="34" charset="0"/>
              </a:rPr>
              <a:t>Cylinder</a:t>
            </a:r>
            <a:r>
              <a:rPr lang="it-IT" sz="2400" dirty="0">
                <a:latin typeface="Calibri" panose="020F0502020204030204" pitchFamily="34" charset="0"/>
              </a:rPr>
              <a:t> (539 B.C.)</a:t>
            </a:r>
          </a:p>
          <a:p>
            <a:pPr marL="82296" indent="0">
              <a:buClr>
                <a:srgbClr val="CC6600"/>
              </a:buClr>
              <a:buNone/>
            </a:pPr>
            <a:r>
              <a:rPr lang="it-IT" sz="2400" dirty="0">
                <a:latin typeface="Calibri" panose="020F0502020204030204" pitchFamily="34" charset="0"/>
              </a:rPr>
              <a:t> </a:t>
            </a:r>
          </a:p>
          <a:p>
            <a:pPr>
              <a:buClr>
                <a:srgbClr val="CC6600"/>
              </a:buClr>
              <a:buFont typeface="Wingdings" panose="05000000000000000000" pitchFamily="2" charset="2"/>
              <a:buChar char="v"/>
            </a:pPr>
            <a:endParaRPr lang="it-IT" sz="2400" dirty="0">
              <a:latin typeface="Calibri" panose="020F0502020204030204" pitchFamily="34" charset="0"/>
            </a:endParaRPr>
          </a:p>
          <a:p>
            <a:pPr>
              <a:buClr>
                <a:srgbClr val="CC6600"/>
              </a:buClr>
              <a:buFont typeface="Wingdings" panose="05000000000000000000" pitchFamily="2" charset="2"/>
              <a:buChar char="v"/>
            </a:pPr>
            <a:endParaRPr lang="it-IT" sz="2400" dirty="0">
              <a:latin typeface="Calibri" panose="020F0502020204030204" pitchFamily="34" charset="0"/>
            </a:endParaRPr>
          </a:p>
          <a:p>
            <a:pPr>
              <a:buClr>
                <a:srgbClr val="CC6600"/>
              </a:buClr>
              <a:buFont typeface="Wingdings" panose="05000000000000000000" pitchFamily="2" charset="2"/>
              <a:buChar char="v"/>
            </a:pPr>
            <a:r>
              <a:rPr lang="it-IT" sz="2400" dirty="0">
                <a:latin typeface="Calibri" panose="020F0502020204030204" pitchFamily="34" charset="0"/>
              </a:rPr>
              <a:t>Magna Carta (1215)</a:t>
            </a:r>
          </a:p>
          <a:p>
            <a:pPr>
              <a:buClr>
                <a:srgbClr val="CC6600"/>
              </a:buClr>
              <a:buFont typeface="Wingdings" panose="05000000000000000000" pitchFamily="2" charset="2"/>
              <a:buChar char="v"/>
            </a:pPr>
            <a:endParaRPr lang="it-IT" sz="2400" dirty="0">
              <a:latin typeface="Calibri" panose="020F0502020204030204" pitchFamily="34" charset="0"/>
            </a:endParaRPr>
          </a:p>
          <a:p>
            <a:pPr marL="82296" indent="0">
              <a:buClr>
                <a:srgbClr val="CC6600"/>
              </a:buClr>
              <a:buNone/>
            </a:pPr>
            <a:endParaRPr lang="it-IT" sz="2400" dirty="0">
              <a:latin typeface="Calibri" panose="020F0502020204030204" pitchFamily="34" charset="0"/>
            </a:endParaRPr>
          </a:p>
          <a:p>
            <a:pPr>
              <a:buClr>
                <a:srgbClr val="CC6600"/>
              </a:buClr>
              <a:buFont typeface="Wingdings" panose="05000000000000000000" pitchFamily="2" charset="2"/>
              <a:buChar char="v"/>
            </a:pPr>
            <a:endParaRPr lang="it-IT" sz="2400" dirty="0">
              <a:latin typeface="Calibri" panose="020F0502020204030204" pitchFamily="34" charset="0"/>
            </a:endParaRPr>
          </a:p>
          <a:p>
            <a:pPr>
              <a:buClr>
                <a:srgbClr val="CC6600"/>
              </a:buClr>
              <a:buFont typeface="Wingdings" panose="05000000000000000000" pitchFamily="2" charset="2"/>
              <a:buChar char="v"/>
            </a:pPr>
            <a:r>
              <a:rPr lang="it-IT" sz="2400" dirty="0" err="1">
                <a:latin typeface="Calibri" panose="020F0502020204030204" pitchFamily="34" charset="0"/>
              </a:rPr>
              <a:t>Petition</a:t>
            </a:r>
            <a:r>
              <a:rPr lang="it-IT" sz="2400" dirty="0">
                <a:latin typeface="Calibri" panose="020F0502020204030204" pitchFamily="34" charset="0"/>
              </a:rPr>
              <a:t> of right (1628) </a:t>
            </a:r>
          </a:p>
          <a:p>
            <a:pPr marL="82296" indent="0">
              <a:buClr>
                <a:srgbClr val="CC6600"/>
              </a:buClr>
              <a:buNone/>
            </a:pPr>
            <a:endParaRPr lang="it-IT" sz="2400" dirty="0">
              <a:latin typeface="Calibri" panose="020F0502020204030204" pitchFamily="34" charset="0"/>
            </a:endParaRPr>
          </a:p>
          <a:p>
            <a:pPr marL="82296" indent="0">
              <a:buClr>
                <a:srgbClr val="CC6600"/>
              </a:buClr>
              <a:buNone/>
            </a:pPr>
            <a:endParaRPr lang="it-IT" sz="2800" dirty="0">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659" y="1237159"/>
            <a:ext cx="211189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8336" y="2276872"/>
            <a:ext cx="153583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653136"/>
            <a:ext cx="1924583" cy="15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7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346050"/>
          </a:xfrm>
        </p:spPr>
        <p:txBody>
          <a:bodyPr/>
          <a:lstStyle/>
          <a:p>
            <a:endParaRPr lang="it-IT" dirty="0"/>
          </a:p>
        </p:txBody>
      </p:sp>
      <p:sp>
        <p:nvSpPr>
          <p:cNvPr id="3" name="Segnaposto contenuto 2"/>
          <p:cNvSpPr>
            <a:spLocks noGrp="1"/>
          </p:cNvSpPr>
          <p:nvPr>
            <p:ph idx="1"/>
          </p:nvPr>
        </p:nvSpPr>
        <p:spPr>
          <a:xfrm>
            <a:off x="1403648" y="1116440"/>
            <a:ext cx="7498080" cy="5123656"/>
          </a:xfrm>
        </p:spPr>
        <p:txBody>
          <a:bodyPr>
            <a:normAutofit/>
          </a:bodyPr>
          <a:lstStyle/>
          <a:p>
            <a:pPr>
              <a:buClr>
                <a:srgbClr val="CC6600"/>
              </a:buClr>
              <a:buFont typeface="Wingdings" panose="05000000000000000000" pitchFamily="2" charset="2"/>
              <a:buChar char="v"/>
            </a:pPr>
            <a:r>
              <a:rPr lang="en-US" sz="2400" dirty="0">
                <a:latin typeface="Calibri" panose="020F0502020204030204" pitchFamily="34" charset="0"/>
              </a:rPr>
              <a:t>The United States Declaration of</a:t>
            </a:r>
          </a:p>
          <a:p>
            <a:pPr marL="82296" indent="0">
              <a:buClr>
                <a:srgbClr val="CC6600"/>
              </a:buClr>
              <a:buNone/>
            </a:pPr>
            <a:r>
              <a:rPr lang="en-US" sz="2400" dirty="0">
                <a:latin typeface="Calibri" panose="020F0502020204030204" pitchFamily="34" charset="0"/>
              </a:rPr>
              <a:t> </a:t>
            </a:r>
            <a:r>
              <a:rPr lang="en-US" sz="2400" dirty="0" err="1">
                <a:latin typeface="Calibri" panose="020F0502020204030204" pitchFamily="34" charset="0"/>
              </a:rPr>
              <a:t>Indipendence</a:t>
            </a:r>
            <a:r>
              <a:rPr lang="en-US" sz="2400" dirty="0">
                <a:latin typeface="Calibri" panose="020F0502020204030204" pitchFamily="34" charset="0"/>
              </a:rPr>
              <a:t> (1776)</a:t>
            </a:r>
          </a:p>
          <a:p>
            <a:pPr>
              <a:buClr>
                <a:srgbClr val="CC6600"/>
              </a:buClr>
              <a:buFont typeface="Wingdings" panose="05000000000000000000" pitchFamily="2" charset="2"/>
              <a:buChar char="v"/>
            </a:pPr>
            <a:endParaRPr lang="en-US" sz="2400" dirty="0">
              <a:latin typeface="Calibri" panose="020F0502020204030204" pitchFamily="34" charset="0"/>
            </a:endParaRPr>
          </a:p>
          <a:p>
            <a:pPr>
              <a:buClr>
                <a:srgbClr val="CC6600"/>
              </a:buClr>
              <a:buFont typeface="Wingdings" panose="05000000000000000000" pitchFamily="2" charset="2"/>
              <a:buChar char="v"/>
            </a:pPr>
            <a:r>
              <a:rPr lang="it-IT" sz="2400" dirty="0">
                <a:latin typeface="Calibri" panose="020F0502020204030204" pitchFamily="34" charset="0"/>
              </a:rPr>
              <a:t>The </a:t>
            </a:r>
            <a:r>
              <a:rPr lang="it-IT" sz="2400" dirty="0" err="1">
                <a:latin typeface="Calibri" panose="020F0502020204030204" pitchFamily="34" charset="0"/>
              </a:rPr>
              <a:t>Constitution</a:t>
            </a:r>
            <a:r>
              <a:rPr lang="it-IT" sz="2400" dirty="0">
                <a:latin typeface="Calibri" panose="020F0502020204030204" pitchFamily="34" charset="0"/>
              </a:rPr>
              <a:t> of the </a:t>
            </a:r>
            <a:r>
              <a:rPr lang="it-IT" sz="2400" dirty="0" err="1">
                <a:latin typeface="Calibri" panose="020F0502020204030204" pitchFamily="34" charset="0"/>
              </a:rPr>
              <a:t>United</a:t>
            </a:r>
            <a:r>
              <a:rPr lang="it-IT" sz="2400" dirty="0">
                <a:latin typeface="Calibri" panose="020F0502020204030204" pitchFamily="34" charset="0"/>
              </a:rPr>
              <a:t> State of America (1787) and the Bill of </a:t>
            </a:r>
            <a:r>
              <a:rPr lang="it-IT" sz="2400" dirty="0" err="1">
                <a:latin typeface="Calibri" panose="020F0502020204030204" pitchFamily="34" charset="0"/>
              </a:rPr>
              <a:t>Rights</a:t>
            </a:r>
            <a:r>
              <a:rPr lang="it-IT" sz="2400" dirty="0">
                <a:latin typeface="Calibri" panose="020F0502020204030204" pitchFamily="34" charset="0"/>
              </a:rPr>
              <a:t> (1791)</a:t>
            </a:r>
          </a:p>
          <a:p>
            <a:pPr>
              <a:buClr>
                <a:srgbClr val="CC6600"/>
              </a:buClr>
              <a:buFont typeface="Wingdings" panose="05000000000000000000" pitchFamily="2" charset="2"/>
              <a:buChar char="v"/>
            </a:pPr>
            <a:endParaRPr lang="it-IT" sz="2400" dirty="0">
              <a:latin typeface="Calibri" panose="020F0502020204030204" pitchFamily="34" charset="0"/>
            </a:endParaRPr>
          </a:p>
          <a:p>
            <a:pPr>
              <a:buClr>
                <a:srgbClr val="CC6600"/>
              </a:buClr>
              <a:buFont typeface="Wingdings" panose="05000000000000000000" pitchFamily="2" charset="2"/>
              <a:buChar char="v"/>
            </a:pPr>
            <a:endParaRPr lang="it-IT" sz="2400" dirty="0">
              <a:latin typeface="Calibri" panose="020F0502020204030204" pitchFamily="34" charset="0"/>
            </a:endParaRPr>
          </a:p>
          <a:p>
            <a:pPr>
              <a:buClr>
                <a:srgbClr val="CC6600"/>
              </a:buClr>
              <a:buFont typeface="Wingdings" panose="05000000000000000000" pitchFamily="2" charset="2"/>
              <a:buChar char="v"/>
            </a:pPr>
            <a:endParaRPr lang="it-IT" sz="2400" dirty="0">
              <a:latin typeface="Calibri" panose="020F0502020204030204" pitchFamily="34" charset="0"/>
            </a:endParaRPr>
          </a:p>
          <a:p>
            <a:pPr>
              <a:buClr>
                <a:srgbClr val="CC6600"/>
              </a:buClr>
              <a:buFont typeface="Wingdings" panose="05000000000000000000" pitchFamily="2" charset="2"/>
              <a:buChar char="v"/>
            </a:pPr>
            <a:r>
              <a:rPr lang="it-IT" sz="2400" dirty="0">
                <a:latin typeface="Calibri" panose="020F0502020204030204" pitchFamily="34" charset="0"/>
              </a:rPr>
              <a:t>The First Geneva Convention (1864)</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5592" y="3140968"/>
            <a:ext cx="2057231" cy="107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764704"/>
            <a:ext cx="1317930" cy="165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468" y="4869160"/>
            <a:ext cx="1972185" cy="160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19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58018"/>
          </a:xfrm>
        </p:spPr>
        <p:txBody>
          <a:bodyPr>
            <a:normAutofit fontScale="90000"/>
          </a:bodyPr>
          <a:lstStyle/>
          <a:p>
            <a:endParaRPr lang="it-IT" dirty="0"/>
          </a:p>
        </p:txBody>
      </p:sp>
      <p:sp>
        <p:nvSpPr>
          <p:cNvPr id="3" name="Segnaposto contenuto 2"/>
          <p:cNvSpPr>
            <a:spLocks noGrp="1"/>
          </p:cNvSpPr>
          <p:nvPr>
            <p:ph idx="1"/>
          </p:nvPr>
        </p:nvSpPr>
        <p:spPr>
          <a:xfrm>
            <a:off x="1435608" y="548680"/>
            <a:ext cx="7498080" cy="5699720"/>
          </a:xfrm>
        </p:spPr>
        <p:txBody>
          <a:bodyPr>
            <a:normAutofit/>
          </a:bodyPr>
          <a:lstStyle/>
          <a:p>
            <a:pPr>
              <a:buClr>
                <a:srgbClr val="CC6600"/>
              </a:buClr>
              <a:buFont typeface="Wingdings" panose="05000000000000000000" pitchFamily="2" charset="2"/>
              <a:buChar char="v"/>
            </a:pPr>
            <a:endParaRPr lang="en-US" sz="2800" dirty="0">
              <a:latin typeface="Calibri" panose="020F0502020204030204" pitchFamily="34" charset="0"/>
            </a:endParaRPr>
          </a:p>
          <a:p>
            <a:pPr>
              <a:buClr>
                <a:srgbClr val="CC6600"/>
              </a:buClr>
              <a:buFont typeface="Wingdings" panose="05000000000000000000" pitchFamily="2" charset="2"/>
              <a:buChar char="v"/>
            </a:pPr>
            <a:r>
              <a:rPr lang="en-US" sz="2400" dirty="0">
                <a:latin typeface="Calibri" panose="020F0502020204030204" pitchFamily="34" charset="0"/>
              </a:rPr>
              <a:t>The Declaration of the Rights of </a:t>
            </a:r>
          </a:p>
          <a:p>
            <a:pPr marL="82296" indent="0">
              <a:buClr>
                <a:srgbClr val="CC6600"/>
              </a:buClr>
              <a:buNone/>
            </a:pPr>
            <a:r>
              <a:rPr lang="en-US" sz="2400" dirty="0">
                <a:latin typeface="Calibri" panose="020F0502020204030204" pitchFamily="34" charset="0"/>
              </a:rPr>
              <a:t>   Man and of the Citizen (1789)</a:t>
            </a:r>
          </a:p>
          <a:p>
            <a:pPr marL="82296" indent="0">
              <a:buClr>
                <a:srgbClr val="CC6600"/>
              </a:buClr>
              <a:buNone/>
            </a:pPr>
            <a:endParaRPr lang="en-US" sz="2400" dirty="0">
              <a:latin typeface="Calibri" panose="020F0502020204030204" pitchFamily="34" charset="0"/>
            </a:endParaRPr>
          </a:p>
          <a:p>
            <a:pPr marL="82296" indent="0">
              <a:buClr>
                <a:srgbClr val="CC6600"/>
              </a:buClr>
              <a:buNone/>
            </a:pPr>
            <a:endParaRPr lang="en-US" sz="2400" dirty="0">
              <a:latin typeface="Calibri" panose="020F0502020204030204" pitchFamily="34" charset="0"/>
            </a:endParaRPr>
          </a:p>
          <a:p>
            <a:pPr>
              <a:buClr>
                <a:srgbClr val="CC6600"/>
              </a:buClr>
              <a:buFont typeface="Wingdings" panose="05000000000000000000" pitchFamily="2" charset="2"/>
              <a:buChar char="v"/>
            </a:pPr>
            <a:r>
              <a:rPr lang="en-US" sz="2400" dirty="0">
                <a:latin typeface="Calibri" panose="020F0502020204030204" pitchFamily="34" charset="0"/>
              </a:rPr>
              <a:t>The United Nations (1945)</a:t>
            </a:r>
          </a:p>
          <a:p>
            <a:pPr marL="82296" indent="0">
              <a:buClr>
                <a:srgbClr val="CC6600"/>
              </a:buClr>
              <a:buNone/>
            </a:pPr>
            <a:endParaRPr lang="en-US" sz="2400" dirty="0">
              <a:latin typeface="Calibri" panose="020F0502020204030204" pitchFamily="34" charset="0"/>
            </a:endParaRPr>
          </a:p>
          <a:p>
            <a:pPr marL="82296" indent="0">
              <a:buClr>
                <a:srgbClr val="CC6600"/>
              </a:buClr>
              <a:buNone/>
            </a:pPr>
            <a:r>
              <a:rPr lang="en-US" sz="2400" dirty="0">
                <a:latin typeface="Calibri" panose="020F0502020204030204" pitchFamily="34" charset="0"/>
              </a:rPr>
              <a:t> </a:t>
            </a:r>
          </a:p>
          <a:p>
            <a:pPr>
              <a:buClr>
                <a:srgbClr val="CC6600"/>
              </a:buClr>
              <a:buFont typeface="Wingdings" panose="05000000000000000000" pitchFamily="2" charset="2"/>
              <a:buChar char="v"/>
            </a:pPr>
            <a:r>
              <a:rPr lang="en-US" sz="2400" dirty="0">
                <a:latin typeface="Calibri" panose="020F0502020204030204" pitchFamily="34" charset="0"/>
              </a:rPr>
              <a:t>The Universal Declaration of Human Rights</a:t>
            </a:r>
          </a:p>
          <a:p>
            <a:pPr marL="82296" indent="0">
              <a:buClr>
                <a:srgbClr val="CC6600"/>
              </a:buClr>
              <a:buNone/>
            </a:pPr>
            <a:r>
              <a:rPr lang="en-US" sz="2400" dirty="0">
                <a:latin typeface="Calibri" panose="020F0502020204030204" pitchFamily="34" charset="0"/>
              </a:rPr>
              <a:t>   (1948)</a:t>
            </a:r>
            <a:endParaRPr lang="it-IT" sz="2400" dirty="0">
              <a:latin typeface="Calibri" panose="020F050202020403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20688"/>
            <a:ext cx="1879600" cy="183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693" y="4653136"/>
            <a:ext cx="183714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451596"/>
            <a:ext cx="1690243" cy="162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68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850106"/>
          </a:xfrm>
        </p:spPr>
        <p:txBody>
          <a:bodyPr>
            <a:normAutofit/>
          </a:bodyPr>
          <a:lstStyle/>
          <a:p>
            <a:r>
              <a:rPr lang="it-IT" sz="3600" dirty="0">
                <a:latin typeface="Calibri" panose="020F0502020204030204" pitchFamily="34" charset="0"/>
              </a:rPr>
              <a:t>RIGHT TO EDUCATION</a:t>
            </a:r>
          </a:p>
        </p:txBody>
      </p:sp>
      <p:sp>
        <p:nvSpPr>
          <p:cNvPr id="3" name="Segnaposto contenuto 2"/>
          <p:cNvSpPr>
            <a:spLocks noGrp="1"/>
          </p:cNvSpPr>
          <p:nvPr>
            <p:ph idx="1"/>
          </p:nvPr>
        </p:nvSpPr>
        <p:spPr>
          <a:xfrm>
            <a:off x="1435608" y="1196752"/>
            <a:ext cx="7498080" cy="5472608"/>
          </a:xfrm>
        </p:spPr>
        <p:txBody>
          <a:bodyPr>
            <a:normAutofit/>
          </a:bodyPr>
          <a:lstStyle/>
          <a:p>
            <a:pPr>
              <a:buClr>
                <a:srgbClr val="CC6600"/>
              </a:buClr>
              <a:buFont typeface="Wingdings" panose="05000000000000000000" pitchFamily="2" charset="2"/>
              <a:buChar char="§"/>
            </a:pPr>
            <a:r>
              <a:rPr lang="en-US" sz="2400" dirty="0">
                <a:latin typeface="Calibri" panose="020F0502020204030204" pitchFamily="34" charset="0"/>
              </a:rPr>
              <a:t>The right to education is a fundamental human right. Every individual, irrespective of race, gender, nationality, ethnic or social origin, religion or political preference, age or disability, is entitled to a free elementary education.</a:t>
            </a:r>
          </a:p>
          <a:p>
            <a:pPr marL="82296" indent="0">
              <a:buClr>
                <a:srgbClr val="CC6600"/>
              </a:buClr>
              <a:buNone/>
            </a:pPr>
            <a:endParaRPr lang="en-US" sz="240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12976"/>
            <a:ext cx="4013176" cy="309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56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lvl="0">
              <a:buClr>
                <a:srgbClr val="CC6600"/>
              </a:buClr>
              <a:buFont typeface="Wingdings" panose="05000000000000000000" pitchFamily="2" charset="2"/>
              <a:buChar char="§"/>
            </a:pPr>
            <a:r>
              <a:rPr lang="en-US" sz="2400" dirty="0">
                <a:solidFill>
                  <a:prstClr val="black"/>
                </a:solidFill>
                <a:latin typeface="Calibri" panose="020F0502020204030204" pitchFamily="34" charset="0"/>
              </a:rPr>
              <a:t>This right has been universally </a:t>
            </a:r>
            <a:r>
              <a:rPr lang="en-US" sz="2400" dirty="0" err="1">
                <a:solidFill>
                  <a:prstClr val="black"/>
                </a:solidFill>
                <a:latin typeface="Calibri" panose="020F0502020204030204" pitchFamily="34" charset="0"/>
              </a:rPr>
              <a:t>recognised</a:t>
            </a:r>
            <a:r>
              <a:rPr lang="en-US" sz="2400" dirty="0">
                <a:solidFill>
                  <a:prstClr val="black"/>
                </a:solidFill>
                <a:latin typeface="Calibri" panose="020F0502020204030204" pitchFamily="34" charset="0"/>
              </a:rPr>
              <a:t> since </a:t>
            </a:r>
            <a:r>
              <a:rPr lang="en-US" sz="2400" i="1" dirty="0">
                <a:solidFill>
                  <a:prstClr val="black"/>
                </a:solidFill>
                <a:latin typeface="Calibri" panose="020F0502020204030204" pitchFamily="34" charset="0"/>
              </a:rPr>
              <a:t>the Universal Declaration of Human Rights</a:t>
            </a:r>
            <a:r>
              <a:rPr lang="en-US" sz="2400" dirty="0">
                <a:solidFill>
                  <a:prstClr val="black"/>
                </a:solidFill>
                <a:latin typeface="Calibri" panose="020F0502020204030204" pitchFamily="34" charset="0"/>
              </a:rPr>
              <a:t> in 1948</a:t>
            </a:r>
          </a:p>
          <a:p>
            <a:pPr marL="82296" lvl="0" indent="0">
              <a:buClr>
                <a:srgbClr val="CC6600"/>
              </a:buClr>
              <a:buNone/>
            </a:pPr>
            <a:r>
              <a:rPr lang="en-US" sz="2000" dirty="0">
                <a:solidFill>
                  <a:prstClr val="black"/>
                </a:solidFill>
                <a:latin typeface="Calibri" panose="020F0502020204030204" pitchFamily="34" charset="0"/>
              </a:rPr>
              <a:t>Article 26.:</a:t>
            </a:r>
          </a:p>
          <a:p>
            <a:pPr marL="82296" lvl="0" indent="0">
              <a:buClr>
                <a:srgbClr val="CC6600"/>
              </a:buClr>
              <a:buNone/>
            </a:pPr>
            <a:r>
              <a:rPr lang="en-US" sz="2400" dirty="0">
                <a:solidFill>
                  <a:prstClr val="black"/>
                </a:solidFill>
                <a:latin typeface="Calibri" panose="020F0502020204030204" pitchFamily="34" charset="0"/>
              </a:rPr>
              <a:t> </a:t>
            </a:r>
            <a:r>
              <a:rPr lang="en-US" sz="1400" i="1" dirty="0">
                <a:solidFill>
                  <a:prstClr val="black"/>
                </a:solidFill>
                <a:latin typeface="Calibri" panose="020F0502020204030204" pitchFamily="34" charset="0"/>
              </a:rPr>
              <a:t>(1)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a:t>
            </a:r>
          </a:p>
          <a:p>
            <a:pPr marL="82296" lvl="0" indent="0">
              <a:buClr>
                <a:srgbClr val="CC6600"/>
              </a:buClr>
              <a:buNone/>
            </a:pPr>
            <a:r>
              <a:rPr lang="en-US" sz="1400" i="1" dirty="0">
                <a:solidFill>
                  <a:prstClr val="black"/>
                </a:solidFill>
                <a:latin typeface="Calibri" panose="020F0502020204030204" pitchFamily="34" charset="0"/>
              </a:rPr>
              <a:t>(2) 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a:t>
            </a:r>
          </a:p>
          <a:p>
            <a:pPr marL="82296" lvl="0" indent="0">
              <a:buClr>
                <a:srgbClr val="CC6600"/>
              </a:buClr>
              <a:buNone/>
            </a:pPr>
            <a:r>
              <a:rPr lang="en-US" sz="1400" i="1" dirty="0">
                <a:solidFill>
                  <a:prstClr val="black"/>
                </a:solidFill>
                <a:latin typeface="Calibri" panose="020F0502020204030204" pitchFamily="34" charset="0"/>
              </a:rPr>
              <a:t>(3) Parents have a prior right to choose the kind of education that shall be given to their children.</a:t>
            </a:r>
            <a:endParaRPr lang="it-IT" sz="14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4115278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302</TotalTime>
  <Words>1011</Words>
  <Application>Microsoft Office PowerPoint</Application>
  <PresentationFormat>Presentazione su schermo (4:3)</PresentationFormat>
  <Paragraphs>111</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Courier New</vt:lpstr>
      <vt:lpstr>Gill Sans MT</vt:lpstr>
      <vt:lpstr>Verdana</vt:lpstr>
      <vt:lpstr>Wingdings</vt:lpstr>
      <vt:lpstr>Wingdings 2</vt:lpstr>
      <vt:lpstr>Solstizio</vt:lpstr>
      <vt:lpstr> </vt:lpstr>
      <vt:lpstr>TABLE OF CONTENTS</vt:lpstr>
      <vt:lpstr>AIM</vt:lpstr>
      <vt:lpstr> </vt:lpstr>
      <vt:lpstr>THE BACKGROUND OF HUMAN RIGHTS</vt:lpstr>
      <vt:lpstr>Presentazione standard di PowerPoint</vt:lpstr>
      <vt:lpstr>Presentazione standard di PowerPoint</vt:lpstr>
      <vt:lpstr>RIGHT TO EDUCATION</vt:lpstr>
      <vt:lpstr>Presentazione standard di PowerPoint</vt:lpstr>
      <vt:lpstr> RIGHT TO EDUCATION ITALIAN CONSTITUTION </vt:lpstr>
      <vt:lpstr>ITALIAN CONSTITUTION</vt:lpstr>
      <vt:lpstr>CONVENTION OF THE RIGHT OF THE CHILD</vt:lpstr>
      <vt:lpstr>RIGHT EDUCATION’S VIOLETION</vt:lpstr>
      <vt:lpstr>      CONNECTION WITH TEXTS</vt:lpstr>
      <vt:lpstr>Article 32</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Utente</dc:creator>
  <cp:lastModifiedBy>Lara Sabot</cp:lastModifiedBy>
  <cp:revision>27</cp:revision>
  <dcterms:created xsi:type="dcterms:W3CDTF">2019-04-09T15:07:36Z</dcterms:created>
  <dcterms:modified xsi:type="dcterms:W3CDTF">2019-04-15T16:22:41Z</dcterms:modified>
</cp:coreProperties>
</file>