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036F9-53BC-4A37-9BB6-FB0B72FA8FE6}" type="datetimeFigureOut">
              <a:rPr lang="it-IT" smtClean="0"/>
              <a:t>29/03/2019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E7563-C211-4A5C-88ED-E84BE62503C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9478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7563-C211-4A5C-88ED-E84BE62503C8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778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6625-A12E-4BF2-ACD1-64F7ADFF418F}" type="datetimeFigureOut">
              <a:rPr lang="it-IT" smtClean="0"/>
              <a:t>29/03/2019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5D38-99CF-42D5-929A-455A391C1BB7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6625-A12E-4BF2-ACD1-64F7ADFF418F}" type="datetimeFigureOut">
              <a:rPr lang="it-IT" smtClean="0"/>
              <a:t>29/03/2019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5D38-99CF-42D5-929A-455A391C1BB7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6625-A12E-4BF2-ACD1-64F7ADFF418F}" type="datetimeFigureOut">
              <a:rPr lang="it-IT" smtClean="0"/>
              <a:t>29/03/2019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5D38-99CF-42D5-929A-455A391C1BB7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6625-A12E-4BF2-ACD1-64F7ADFF418F}" type="datetimeFigureOut">
              <a:rPr lang="it-IT" smtClean="0"/>
              <a:t>29/03/2019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5D38-99CF-42D5-929A-455A391C1BB7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6625-A12E-4BF2-ACD1-64F7ADFF418F}" type="datetimeFigureOut">
              <a:rPr lang="it-IT" smtClean="0"/>
              <a:t>29/03/2019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5D38-99CF-42D5-929A-455A391C1BB7}" type="slidenum">
              <a:rPr lang="it-IT" smtClean="0"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6625-A12E-4BF2-ACD1-64F7ADFF418F}" type="datetimeFigureOut">
              <a:rPr lang="it-IT" smtClean="0"/>
              <a:t>29/03/2019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5D38-99CF-42D5-929A-455A391C1BB7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6625-A12E-4BF2-ACD1-64F7ADFF418F}" type="datetimeFigureOut">
              <a:rPr lang="it-IT" smtClean="0"/>
              <a:t>29/03/2019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5D38-99CF-42D5-929A-455A391C1BB7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6625-A12E-4BF2-ACD1-64F7ADFF418F}" type="datetimeFigureOut">
              <a:rPr lang="it-IT" smtClean="0"/>
              <a:t>29/03/2019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5D38-99CF-42D5-929A-455A391C1BB7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6625-A12E-4BF2-ACD1-64F7ADFF418F}" type="datetimeFigureOut">
              <a:rPr lang="it-IT" smtClean="0"/>
              <a:t>29/03/2019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5D38-99CF-42D5-929A-455A391C1BB7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6625-A12E-4BF2-ACD1-64F7ADFF418F}" type="datetimeFigureOut">
              <a:rPr lang="it-IT" smtClean="0"/>
              <a:t>29/03/2019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5D38-99CF-42D5-929A-455A391C1BB7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Rectangle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Rectangle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it-IT" dirty="0" smtClean="0"/>
              <a:t>Fare clic sull'icona per inserire un'immagine</a:t>
            </a:r>
            <a:endParaRPr kumimoji="0" lang="en-US" dirty="0"/>
          </a:p>
        </p:txBody>
      </p:sp>
      <p:sp useBgFill="1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6625-A12E-4BF2-ACD1-64F7ADFF418F}" type="datetimeFigureOut">
              <a:rPr lang="it-IT" smtClean="0"/>
              <a:t>29/03/2019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5D38-99CF-42D5-929A-455A391C1BB7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66625-A12E-4BF2-ACD1-64F7ADFF418F}" type="datetimeFigureOut">
              <a:rPr lang="it-IT" smtClean="0"/>
              <a:t>29/03/2019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75D38-99CF-42D5-929A-455A391C1BB7}" type="slidenum">
              <a:rPr lang="it-IT" smtClean="0"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labour.it/" TargetMode="External"/><Relationship Id="rId2" Type="http://schemas.openxmlformats.org/officeDocument/2006/relationships/hyperlink" Target="http://www.skuola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pubblica.i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51" b="100000" l="0" r="98000">
                        <a14:foregroundMark x1="2000" y1="17015" x2="2000" y2="17015"/>
                        <a14:foregroundMark x1="8667" y1="40000" x2="8667" y2="40000"/>
                        <a14:foregroundMark x1="4667" y1="39104" x2="4667" y2="39104"/>
                        <a14:foregroundMark x1="6500" y1="37015" x2="6500" y2="37015"/>
                        <a14:foregroundMark x1="38833" y1="16418" x2="38833" y2="16418"/>
                        <a14:foregroundMark x1="38833" y1="42090" x2="38833" y2="42090"/>
                        <a14:foregroundMark x1="42000" y1="38806" x2="42000" y2="38806"/>
                        <a14:foregroundMark x1="44833" y1="33134" x2="44833" y2="33134"/>
                        <a14:foregroundMark x1="45500" y1="36119" x2="45500" y2="36119"/>
                        <a14:foregroundMark x1="47667" y1="37313" x2="47667" y2="37313"/>
                        <a14:foregroundMark x1="25500" y1="25970" x2="25500" y2="25970"/>
                        <a14:foregroundMark x1="26833" y1="13433" x2="26833" y2="13433"/>
                        <a14:foregroundMark x1="84833" y1="21791" x2="84833" y2="21791"/>
                        <a14:foregroundMark x1="37500" y1="67463" x2="37500" y2="67463"/>
                        <a14:foregroundMark x1="37167" y1="82388" x2="37167" y2="82388"/>
                        <a14:foregroundMark x1="20833" y1="71045" x2="20833" y2="71045"/>
                        <a14:foregroundMark x1="58667" y1="65672" x2="58667" y2="65672"/>
                        <a14:foregroundMark x1="57667" y1="91642" x2="57667" y2="91642"/>
                        <a14:foregroundMark x1="81667" y1="72537" x2="81667" y2="72537"/>
                        <a14:foregroundMark x1="80500" y1="62985" x2="80500" y2="62985"/>
                        <a14:foregroundMark x1="80000" y1="90448" x2="80000" y2="90448"/>
                        <a14:foregroundMark x1="85167" y1="94030" x2="85167" y2="94030"/>
                        <a14:foregroundMark x1="48000" y1="38507" x2="48000" y2="38507"/>
                        <a14:foregroundMark x1="45167" y1="40299" x2="45167" y2="40299"/>
                        <a14:foregroundMark x1="41833" y1="41791" x2="41833" y2="41791"/>
                        <a14:foregroundMark x1="40000" y1="40000" x2="40000" y2="40000"/>
                        <a14:foregroundMark x1="38000" y1="39403" x2="38000" y2="39403"/>
                        <a14:foregroundMark x1="37167" y1="41194" x2="37167" y2="41194"/>
                        <a14:foregroundMark x1="36333" y1="43582" x2="36333" y2="43582"/>
                        <a14:foregroundMark x1="49500" y1="42985" x2="49500" y2="42985"/>
                        <a14:foregroundMark x1="51000" y1="42388" x2="51000" y2="42388"/>
                        <a14:foregroundMark x1="52833" y1="36119" x2="52833" y2="36119"/>
                        <a14:foregroundMark x1="53167" y1="26567" x2="53167" y2="26567"/>
                        <a14:foregroundMark x1="2667" y1="41493" x2="2667" y2="41493"/>
                        <a14:foregroundMark x1="2667" y1="39403" x2="2667" y2="39403"/>
                        <a14:foregroundMark x1="2667" y1="37612" x2="2667" y2="37612"/>
                        <a14:foregroundMark x1="5167" y1="43284" x2="5167" y2="43284"/>
                        <a14:foregroundMark x1="1500" y1="40896" x2="1500" y2="40896"/>
                        <a14:foregroundMark x1="1667" y1="43881" x2="1667" y2="43881"/>
                        <a14:foregroundMark x1="6500" y1="43881" x2="6500" y2="43881"/>
                        <a14:foregroundMark x1="10833" y1="40000" x2="10833" y2="40000"/>
                        <a14:foregroundMark x1="12500" y1="40000" x2="12500" y2="40000"/>
                        <a14:foregroundMark x1="15000" y1="39701" x2="15000" y2="39701"/>
                        <a14:foregroundMark x1="14000" y1="37015" x2="14000" y2="37015"/>
                        <a14:foregroundMark x1="15500" y1="42090" x2="15500" y2="42090"/>
                        <a14:foregroundMark x1="12167" y1="42985" x2="12167" y2="42985"/>
                        <a14:foregroundMark x1="11167" y1="42985" x2="11167" y2="42985"/>
                        <a14:foregroundMark x1="17000" y1="43881" x2="17000" y2="43881"/>
                        <a14:foregroundMark x1="16000" y1="42687" x2="16000" y2="42687"/>
                        <a14:foregroundMark x1="58667" y1="17313" x2="58667" y2="17313"/>
                        <a14:foregroundMark x1="78333" y1="89552" x2="78333" y2="89552"/>
                        <a14:foregroundMark x1="89667" y1="94627" x2="89667" y2="94627"/>
                        <a14:foregroundMark x1="86000" y1="91940" x2="86000" y2="91940"/>
                        <a14:foregroundMark x1="80500" y1="98507" x2="80500" y2="98507"/>
                        <a14:foregroundMark x1="82167" y1="91045" x2="82167" y2="91045"/>
                        <a14:foregroundMark x1="91500" y1="85075" x2="91500" y2="85075"/>
                        <a14:foregroundMark x1="56833" y1="68358" x2="56833" y2="68358"/>
                        <a14:foregroundMark x1="12500" y1="73134" x2="12500" y2="73134"/>
                        <a14:foregroundMark x1="15333" y1="66269" x2="15333" y2="66269"/>
                        <a14:foregroundMark x1="12167" y1="63881" x2="12167" y2="63881"/>
                        <a14:foregroundMark x1="10333" y1="62687" x2="10333" y2="62687"/>
                        <a14:foregroundMark x1="16333" y1="84478" x2="16333" y2="84478"/>
                        <a14:foregroundMark x1="14167" y1="73433" x2="14167" y2="73433"/>
                        <a14:foregroundMark x1="19167" y1="74328" x2="19167" y2="74328"/>
                        <a14:foregroundMark x1="7667" y1="61493" x2="7667" y2="61493"/>
                        <a14:foregroundMark x1="69500" y1="82388" x2="69500" y2="82388"/>
                        <a14:foregroundMark x1="69500" y1="82388" x2="69500" y2="82388"/>
                        <a14:foregroundMark x1="69667" y1="86866" x2="69667" y2="86866"/>
                        <a14:foregroundMark x1="69000" y1="77910" x2="69000" y2="77910"/>
                        <a14:foregroundMark x1="76167" y1="67463" x2="76167" y2="67463"/>
                        <a14:foregroundMark x1="46000" y1="83881" x2="46000" y2="83881"/>
                        <a14:foregroundMark x1="46333" y1="88955" x2="46333" y2="88955"/>
                        <a14:foregroundMark x1="45167" y1="76418" x2="45167" y2="76418"/>
                        <a14:foregroundMark x1="52667" y1="32239" x2="52667" y2="32239"/>
                        <a14:backgroundMark x1="12667" y1="48955" x2="12667" y2="48955"/>
                        <a14:backgroundMark x1="29500" y1="52836" x2="29500" y2="52836"/>
                        <a14:backgroundMark x1="500" y1="38806" x2="500" y2="38806"/>
                        <a14:backgroundMark x1="500" y1="42090" x2="500" y2="42090"/>
                        <a14:backgroundMark x1="72333" y1="90448" x2="72333" y2="90448"/>
                        <a14:backgroundMark x1="76333" y1="99104" x2="76333" y2="99104"/>
                        <a14:backgroundMark x1="84667" y1="99104" x2="84667" y2="99104"/>
                        <a14:backgroundMark x1="78500" y1="98507" x2="78500" y2="98507"/>
                        <a14:backgroundMark x1="83000" y1="99104" x2="83000" y2="99104"/>
                        <a14:backgroundMark x1="88833" y1="90149" x2="88833" y2="9014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797" y="2924944"/>
            <a:ext cx="4539263" cy="2534422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7504" y="6309320"/>
            <a:ext cx="4784576" cy="453636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Rebecca Ardessi 5NLSU      a.s. 2018/2019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11560" y="1268760"/>
            <a:ext cx="6192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 smtClean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 WORKERS</a:t>
            </a:r>
            <a:endParaRPr lang="it-IT" sz="6000" b="1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What</a:t>
            </a:r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can </a:t>
            </a:r>
            <a:r>
              <a:rPr lang="it-IT" sz="4400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we</a:t>
            </a:r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do?</a:t>
            </a:r>
            <a:endParaRPr lang="it-IT" sz="4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1683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/>
              <a:t>Prevention </a:t>
            </a:r>
            <a:r>
              <a:rPr lang="en-US" sz="2800" dirty="0"/>
              <a:t>in the </a:t>
            </a:r>
            <a:r>
              <a:rPr lang="en-US" sz="2800" dirty="0" smtClean="0"/>
              <a:t>school.</a:t>
            </a:r>
            <a:endParaRPr lang="it-IT" sz="2800" dirty="0"/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There </a:t>
            </a:r>
            <a:r>
              <a:rPr lang="en-US" sz="2800" dirty="0"/>
              <a:t>are many associations worldwide that deal with discrimination against women at work. One of those operating in Italy is the </a:t>
            </a:r>
            <a:r>
              <a:rPr lang="en-US" sz="2800" i="1" dirty="0" smtClean="0"/>
              <a:t>“Donne </a:t>
            </a:r>
            <a:r>
              <a:rPr lang="en-US" sz="2800" i="1" dirty="0"/>
              <a:t>A </a:t>
            </a:r>
            <a:r>
              <a:rPr lang="en-US" sz="2800" i="1" dirty="0" err="1" smtClean="0"/>
              <a:t>Lavoro</a:t>
            </a:r>
            <a:r>
              <a:rPr lang="en-US" sz="2800" i="1" dirty="0" smtClean="0"/>
              <a:t>”: </a:t>
            </a:r>
            <a:r>
              <a:rPr lang="en-US" sz="2800" dirty="0" smtClean="0"/>
              <a:t>a </a:t>
            </a:r>
            <a:r>
              <a:rPr lang="en-US" sz="2800" dirty="0"/>
              <a:t>non-profit </a:t>
            </a:r>
            <a:r>
              <a:rPr lang="en-US" sz="2800" dirty="0" smtClean="0"/>
              <a:t>association.</a:t>
            </a:r>
          </a:p>
        </p:txBody>
      </p:sp>
    </p:spTree>
    <p:extLst>
      <p:ext uri="{BB962C8B-B14F-4D97-AF65-F5344CB8AC3E}">
        <p14:creationId xmlns:p14="http://schemas.microsoft.com/office/powerpoint/2010/main" val="206708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Sources</a:t>
            </a:r>
            <a:r>
              <a:rPr lang="it-IT" sz="4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endParaRPr lang="it-IT" sz="48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2"/>
              </a:rPr>
              <a:t>www.skuola.net</a:t>
            </a:r>
            <a:r>
              <a:rPr lang="it-IT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3"/>
              </a:rPr>
              <a:t>www.insidemarketing.it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3"/>
              </a:rPr>
              <a:t>www.180gradi.org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3"/>
              </a:rPr>
              <a:t>www.doc.studenti.it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3"/>
              </a:rPr>
              <a:t>www.brocardi.it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3"/>
              </a:rPr>
              <a:t>www.donnealavoro.it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3"/>
              </a:rPr>
              <a:t>www.wikilabour.it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hlinkClick r:id="rId4"/>
              </a:rPr>
              <a:t>www.repubblica.it</a:t>
            </a:r>
            <a:r>
              <a:rPr lang="it-IT" dirty="0" smtClean="0"/>
              <a:t>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460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TABLE OF CONTENTS </a:t>
            </a:r>
            <a:endParaRPr lang="it-IT" sz="4800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t-IT" dirty="0" err="1"/>
              <a:t>Purpose</a:t>
            </a:r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it-IT" dirty="0" err="1" smtClean="0"/>
              <a:t>Introduction</a:t>
            </a:r>
            <a:r>
              <a:rPr lang="it-IT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constitution</a:t>
            </a:r>
            <a:r>
              <a:rPr lang="it-IT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it-IT" dirty="0" err="1"/>
              <a:t>H</a:t>
            </a:r>
            <a:r>
              <a:rPr lang="it-IT" dirty="0" err="1" smtClean="0"/>
              <a:t>istory</a:t>
            </a:r>
            <a:r>
              <a:rPr lang="it-IT" dirty="0" smtClean="0"/>
              <a:t> of </a:t>
            </a:r>
            <a:r>
              <a:rPr lang="it-IT" dirty="0" err="1" smtClean="0"/>
              <a:t>female</a:t>
            </a:r>
            <a:r>
              <a:rPr lang="it-IT" dirty="0" smtClean="0"/>
              <a:t> work in </a:t>
            </a:r>
            <a:r>
              <a:rPr lang="it-IT" dirty="0" err="1" smtClean="0"/>
              <a:t>Italy</a:t>
            </a:r>
            <a:endParaRPr lang="it-IT" dirty="0" smtClean="0"/>
          </a:p>
          <a:p>
            <a:pPr>
              <a:buFont typeface="Wingdings" pitchFamily="2" charset="2"/>
              <a:buChar char="Ø"/>
            </a:pP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 of </a:t>
            </a:r>
            <a:r>
              <a:rPr lang="it-IT" dirty="0" err="1" smtClean="0"/>
              <a:t>discrimination</a:t>
            </a:r>
            <a:endParaRPr lang="it-IT" dirty="0" smtClean="0"/>
          </a:p>
          <a:p>
            <a:pPr>
              <a:buFont typeface="Wingdings" pitchFamily="2" charset="2"/>
              <a:buChar char="Ø"/>
            </a:pPr>
            <a:r>
              <a:rPr lang="it-IT" dirty="0" err="1" smtClean="0"/>
              <a:t>What</a:t>
            </a:r>
            <a:r>
              <a:rPr lang="it-IT" dirty="0" smtClean="0"/>
              <a:t> can </a:t>
            </a:r>
            <a:r>
              <a:rPr lang="it-IT" dirty="0" err="1" smtClean="0"/>
              <a:t>we</a:t>
            </a:r>
            <a:r>
              <a:rPr lang="it-IT" dirty="0" smtClean="0"/>
              <a:t> do?</a:t>
            </a:r>
          </a:p>
          <a:p>
            <a:pPr>
              <a:buFont typeface="Wingdings" pitchFamily="2" charset="2"/>
              <a:buChar char="Ø"/>
            </a:pPr>
            <a:r>
              <a:rPr lang="it-IT" dirty="0" err="1" smtClean="0"/>
              <a:t>Sources</a:t>
            </a:r>
            <a:r>
              <a:rPr lang="it-IT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759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it-IT" sz="5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PURPOSE</a:t>
            </a:r>
            <a:endParaRPr lang="it-IT" sz="5400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15616" y="2780928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With this power point presentation I want to analyze the problem of female discrimination in the workplace</a:t>
            </a:r>
          </a:p>
        </p:txBody>
      </p:sp>
    </p:spTree>
    <p:extLst>
      <p:ext uri="{BB962C8B-B14F-4D97-AF65-F5344CB8AC3E}">
        <p14:creationId xmlns:p14="http://schemas.microsoft.com/office/powerpoint/2010/main" val="39056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introduction</a:t>
            </a:r>
            <a:endParaRPr lang="it-IT" sz="4400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2800" dirty="0" smtClean="0"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en-GB" sz="2800" dirty="0">
                <a:ea typeface="Calibri"/>
                <a:cs typeface="Times New Roman"/>
              </a:rPr>
              <a:t>W</a:t>
            </a:r>
            <a:r>
              <a:rPr lang="en-GB" sz="2800" dirty="0" smtClean="0">
                <a:ea typeface="Calibri"/>
                <a:cs typeface="Times New Roman"/>
              </a:rPr>
              <a:t>ork for woman is a </a:t>
            </a:r>
            <a:r>
              <a:rPr lang="en-GB" sz="2800" dirty="0">
                <a:ea typeface="Calibri"/>
                <a:cs typeface="Times New Roman"/>
              </a:rPr>
              <a:t>fundamental activity, important for personal identity, as a manifestation of independence and social </a:t>
            </a:r>
            <a:r>
              <a:rPr lang="en-GB" sz="2800" dirty="0" smtClean="0">
                <a:ea typeface="Calibri"/>
                <a:cs typeface="Times New Roman"/>
              </a:rPr>
              <a:t>recognition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/>
              <a:t>T</a:t>
            </a:r>
            <a:r>
              <a:rPr lang="en-US" sz="2800" dirty="0" smtClean="0"/>
              <a:t>here </a:t>
            </a:r>
            <a:r>
              <a:rPr lang="en-US" sz="2800" dirty="0"/>
              <a:t>is a strong discrimination of women in </a:t>
            </a:r>
            <a:r>
              <a:rPr lang="en-US" sz="2800" dirty="0" smtClean="0"/>
              <a:t>work, </a:t>
            </a:r>
            <a:r>
              <a:rPr lang="en-GB" sz="2800" dirty="0" smtClean="0">
                <a:ea typeface="Calibri"/>
                <a:cs typeface="Times New Roman"/>
              </a:rPr>
              <a:t>represented </a:t>
            </a:r>
            <a:r>
              <a:rPr lang="en-GB" sz="2800" dirty="0">
                <a:ea typeface="Calibri"/>
                <a:cs typeface="Times New Roman"/>
              </a:rPr>
              <a:t>by the low </a:t>
            </a:r>
            <a:r>
              <a:rPr lang="en-GB" sz="2800" dirty="0" smtClean="0">
                <a:ea typeface="Calibri"/>
                <a:cs typeface="Times New Roman"/>
              </a:rPr>
              <a:t>presence of </a:t>
            </a:r>
            <a:r>
              <a:rPr lang="en-GB" sz="2800" dirty="0">
                <a:ea typeface="Calibri"/>
                <a:cs typeface="Times New Roman"/>
              </a:rPr>
              <a:t>women in the highest job </a:t>
            </a:r>
            <a:r>
              <a:rPr lang="en-GB" sz="2800" dirty="0" smtClean="0">
                <a:ea typeface="Calibri"/>
                <a:cs typeface="Times New Roman"/>
              </a:rPr>
              <a:t>positions and different wages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28196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it-IT" sz="4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ITALIAN CONSTITUTION</a:t>
            </a:r>
            <a:endParaRPr lang="it-IT" sz="4400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484984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Art 37. </a:t>
            </a:r>
            <a:r>
              <a:rPr lang="en-US" i="1" dirty="0" smtClean="0">
                <a:sym typeface="Wingdings" pitchFamily="2" charset="2"/>
              </a:rPr>
              <a:t> </a:t>
            </a:r>
            <a:r>
              <a:rPr lang="en-US" i="1" dirty="0" smtClean="0"/>
              <a:t>"The </a:t>
            </a:r>
            <a:r>
              <a:rPr lang="en-US" i="1" dirty="0"/>
              <a:t>working woman has the same rights and the same </a:t>
            </a:r>
            <a:r>
              <a:rPr lang="en-US" i="1" dirty="0" smtClean="0"/>
              <a:t>wage as </a:t>
            </a:r>
            <a:r>
              <a:rPr lang="en-US" i="1" dirty="0"/>
              <a:t>the man worker. The working conditions must allow the fulfillment of her essential family function and ensure the mother and the child a special </a:t>
            </a:r>
            <a:r>
              <a:rPr lang="en-US" i="1" dirty="0" smtClean="0"/>
              <a:t>and adequate </a:t>
            </a:r>
            <a:r>
              <a:rPr lang="en-US" i="1" dirty="0"/>
              <a:t>protection."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76123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HISTORY OF FEMALE WORK IN ITALY</a:t>
            </a:r>
            <a:endParaRPr lang="it-IT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sz="2800" dirty="0" smtClean="0"/>
              <a:t> 1948 </a:t>
            </a:r>
            <a:r>
              <a:rPr lang="it-IT" sz="2800" dirty="0" smtClean="0">
                <a:sym typeface="Wingdings" pitchFamily="2" charset="2"/>
              </a:rPr>
              <a:t> woman can access </a:t>
            </a:r>
            <a:r>
              <a:rPr lang="it-IT" sz="2800" dirty="0">
                <a:sym typeface="Wingdings" pitchFamily="2" charset="2"/>
              </a:rPr>
              <a:t>to all public </a:t>
            </a:r>
            <a:r>
              <a:rPr lang="it-IT" sz="2800" dirty="0" smtClean="0">
                <a:sym typeface="Wingdings" pitchFamily="2" charset="2"/>
              </a:rPr>
              <a:t>offices</a:t>
            </a:r>
          </a:p>
          <a:p>
            <a:pPr marL="0" indent="0">
              <a:buNone/>
            </a:pPr>
            <a:endParaRPr lang="it-IT" sz="2800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/>
              <a:t> </a:t>
            </a:r>
            <a:r>
              <a:rPr lang="en-US" sz="2800" dirty="0" smtClean="0"/>
              <a:t>50s </a:t>
            </a:r>
            <a:r>
              <a:rPr lang="en-US" sz="2800" dirty="0"/>
              <a:t>and </a:t>
            </a:r>
            <a:r>
              <a:rPr lang="en-US" sz="2800" dirty="0" smtClean="0"/>
              <a:t>60s </a:t>
            </a:r>
            <a:r>
              <a:rPr lang="en-US" sz="2800" dirty="0">
                <a:sym typeface="Wingdings" pitchFamily="2" charset="2"/>
              </a:rPr>
              <a:t> development of rules about the protection of working </a:t>
            </a:r>
            <a:r>
              <a:rPr lang="en-US" sz="2800" dirty="0" smtClean="0">
                <a:sym typeface="Wingdings" pitchFamily="2" charset="2"/>
              </a:rPr>
              <a:t>mothers</a:t>
            </a:r>
          </a:p>
          <a:p>
            <a:pPr marL="0" indent="0">
              <a:buNone/>
            </a:pPr>
            <a:endParaRPr lang="it-IT" sz="2800" dirty="0">
              <a:sym typeface="Wingdings" pitchFamily="2" charset="2"/>
            </a:endParaRPr>
          </a:p>
          <a:p>
            <a:pPr>
              <a:buFont typeface="Wingdings" pitchFamily="2" charset="2"/>
              <a:buChar char="v"/>
            </a:pPr>
            <a:r>
              <a:rPr lang="it-IT" sz="2800" dirty="0" smtClean="0">
                <a:sym typeface="Wingdings" pitchFamily="2" charset="2"/>
              </a:rPr>
              <a:t> 1960  diplomatic career</a:t>
            </a:r>
          </a:p>
          <a:p>
            <a:pPr marL="0" indent="0">
              <a:buNone/>
            </a:pPr>
            <a:endParaRPr lang="it-IT" sz="2800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v"/>
            </a:pPr>
            <a:r>
              <a:rPr lang="it-IT" sz="2800" dirty="0">
                <a:sym typeface="Wingdings" pitchFamily="2" charset="2"/>
              </a:rPr>
              <a:t> </a:t>
            </a:r>
            <a:r>
              <a:rPr lang="it-IT" sz="2800" dirty="0" smtClean="0">
                <a:sym typeface="Wingdings" pitchFamily="2" charset="2"/>
              </a:rPr>
              <a:t>1999  </a:t>
            </a:r>
            <a:r>
              <a:rPr lang="en-US" sz="2800" dirty="0">
                <a:sym typeface="Wingdings" pitchFamily="2" charset="2"/>
              </a:rPr>
              <a:t>women were able to join the army </a:t>
            </a:r>
            <a:endParaRPr lang="en-US" sz="28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9115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most important</a:t>
            </a: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 </a:t>
            </a:r>
            <a:r>
              <a:rPr lang="it-IT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PROBLEMs of DISCRIMINATION</a:t>
            </a:r>
            <a:endParaRPr lang="it-IT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724400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it-IT" sz="2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Retribution</a:t>
            </a:r>
            <a:r>
              <a:rPr lang="it-IT" sz="2400" dirty="0" smtClean="0"/>
              <a:t>: </a:t>
            </a:r>
            <a:r>
              <a:rPr lang="en-US" sz="2400" dirty="0"/>
              <a:t>the </a:t>
            </a:r>
            <a:r>
              <a:rPr lang="en-US" sz="2400" dirty="0" smtClean="0"/>
              <a:t>wage of woman </a:t>
            </a:r>
            <a:r>
              <a:rPr lang="en-US" sz="2400" dirty="0"/>
              <a:t>is </a:t>
            </a:r>
            <a:r>
              <a:rPr lang="en-US" sz="2400" dirty="0" smtClean="0"/>
              <a:t>23% lower </a:t>
            </a:r>
            <a:r>
              <a:rPr lang="en-US" sz="2400" dirty="0"/>
              <a:t>than that of a man of equal </a:t>
            </a:r>
            <a:r>
              <a:rPr lang="en-US" sz="2400" dirty="0" smtClean="0"/>
              <a:t>grade</a:t>
            </a:r>
            <a:r>
              <a:rPr lang="en-US" sz="2400" dirty="0"/>
              <a:t>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i="1" dirty="0">
                <a:sym typeface="Wingdings" pitchFamily="2" charset="2"/>
              </a:rPr>
              <a:t>"gender pay </a:t>
            </a:r>
            <a:r>
              <a:rPr lang="en-US" sz="2400" i="1" dirty="0" smtClean="0">
                <a:sym typeface="Wingdings" pitchFamily="2" charset="2"/>
              </a:rPr>
              <a:t>gap“ </a:t>
            </a:r>
            <a:r>
              <a:rPr lang="en-US" sz="2400" dirty="0" smtClean="0">
                <a:sym typeface="Wingdings" pitchFamily="2" charset="2"/>
              </a:rPr>
              <a:t>phenomenon. </a:t>
            </a:r>
            <a:r>
              <a:rPr lang="it-IT" sz="2400" dirty="0" smtClean="0">
                <a:ea typeface="Calibri"/>
                <a:cs typeface="Times New Roman"/>
              </a:rPr>
              <a:t>There </a:t>
            </a:r>
            <a:r>
              <a:rPr lang="it-IT" sz="2400" dirty="0">
                <a:ea typeface="Calibri"/>
                <a:cs typeface="Times New Roman"/>
              </a:rPr>
              <a:t>are no distinctions of areas, sectors, ages or </a:t>
            </a:r>
            <a:r>
              <a:rPr lang="it-IT" sz="2400" dirty="0" smtClean="0">
                <a:ea typeface="Calibri"/>
                <a:cs typeface="Times New Roman"/>
              </a:rPr>
              <a:t>qualifications. </a:t>
            </a:r>
          </a:p>
          <a:p>
            <a:pPr marL="514350" indent="-514350" algn="ctr">
              <a:buFont typeface="+mj-lt"/>
              <a:buAutoNum type="arabicPeriod"/>
            </a:pPr>
            <a:endPara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    </a:t>
            </a:r>
          </a:p>
          <a:p>
            <a:pPr marL="0" indent="0" algn="ctr">
              <a:buNone/>
            </a:pP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  CAUSES </a:t>
            </a:r>
            <a:r>
              <a:rPr lang="it-IT" sz="2400" dirty="0" smtClean="0">
                <a:ea typeface="Calibri"/>
                <a:cs typeface="Times New Roman"/>
                <a:sym typeface="Wingdings" pitchFamily="2" charset="2"/>
              </a:rPr>
              <a:t> </a:t>
            </a:r>
            <a:r>
              <a:rPr lang="it-IT" sz="2400" dirty="0">
                <a:ea typeface="Calibri"/>
                <a:cs typeface="Times New Roman"/>
              </a:rPr>
              <a:t>underestimation of women's </a:t>
            </a:r>
            <a:r>
              <a:rPr lang="it-IT" sz="2400" dirty="0" smtClean="0">
                <a:ea typeface="Calibri"/>
                <a:cs typeface="Times New Roman"/>
              </a:rPr>
              <a:t>work, lower                 participation </a:t>
            </a:r>
            <a:r>
              <a:rPr lang="it-IT" sz="2400" dirty="0">
                <a:ea typeface="Calibri"/>
                <a:cs typeface="Times New Roman"/>
              </a:rPr>
              <a:t>in the labor </a:t>
            </a:r>
            <a:r>
              <a:rPr lang="it-IT" sz="2400" dirty="0" smtClean="0">
                <a:ea typeface="Calibri"/>
                <a:cs typeface="Times New Roman"/>
              </a:rPr>
              <a:t>market, lack </a:t>
            </a:r>
            <a:r>
              <a:rPr lang="it-IT" sz="2400" dirty="0">
                <a:ea typeface="Calibri"/>
                <a:cs typeface="Times New Roman"/>
              </a:rPr>
              <a:t>of remuneration for domestic </a:t>
            </a:r>
            <a:r>
              <a:rPr lang="it-IT" sz="2400" dirty="0" smtClean="0">
                <a:ea typeface="Calibri"/>
                <a:cs typeface="Times New Roman"/>
              </a:rPr>
              <a:t>work.</a:t>
            </a:r>
          </a:p>
          <a:p>
            <a:pPr marL="0" indent="0">
              <a:buNone/>
            </a:pPr>
            <a:r>
              <a:rPr lang="it-IT" sz="2400" dirty="0" smtClean="0">
                <a:cs typeface="Times New Roman"/>
              </a:rPr>
              <a:t>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8278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2- 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woman, family and motherhood</a:t>
            </a:r>
            <a:r>
              <a:rPr lang="en-US" sz="2800" dirty="0"/>
              <a:t>: </a:t>
            </a:r>
            <a:r>
              <a:rPr lang="en-US" sz="2800" dirty="0" smtClean="0"/>
              <a:t>the </a:t>
            </a:r>
            <a:r>
              <a:rPr lang="en-US" sz="2800" dirty="0"/>
              <a:t>situation of women's work in Italy </a:t>
            </a:r>
            <a:r>
              <a:rPr lang="en-US" sz="2800" dirty="0" smtClean="0"/>
              <a:t>is </a:t>
            </a:r>
            <a:r>
              <a:rPr lang="en-US" sz="2800" dirty="0"/>
              <a:t>still strongly connected to the family one. 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Hour dedicate to domestic work:</a:t>
            </a:r>
            <a:endParaRPr lang="it-IT" sz="28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032075"/>
              </p:ext>
            </p:extLst>
          </p:nvPr>
        </p:nvGraphicFramePr>
        <p:xfrm>
          <a:off x="1259632" y="2996952"/>
          <a:ext cx="6840760" cy="9361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20380"/>
                <a:gridCol w="3420380"/>
              </a:tblGrid>
              <a:tr h="504056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                    WOMAN</a:t>
                      </a:r>
                      <a:endParaRPr lang="it-IT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                        MAN</a:t>
                      </a:r>
                      <a:endParaRPr lang="it-IT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   3 hours and 25 minutes a day </a:t>
                      </a:r>
                      <a:endParaRPr lang="it-IT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1 </a:t>
                      </a:r>
                      <a:r>
                        <a:rPr lang="it-IT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hour and 22 minutes a day</a:t>
                      </a:r>
                      <a:endParaRPr lang="it-IT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835696" y="4365104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ea typeface="Calibri"/>
                <a:cs typeface="Times New Roman"/>
              </a:rPr>
              <a:t>Hour dedicate for </a:t>
            </a:r>
            <a:r>
              <a:rPr lang="it-IT" sz="2800" dirty="0">
                <a:ea typeface="Calibri"/>
                <a:cs typeface="Times New Roman"/>
              </a:rPr>
              <a:t>the care of </a:t>
            </a:r>
            <a:r>
              <a:rPr lang="it-IT" sz="2800" dirty="0" smtClean="0">
                <a:ea typeface="Calibri"/>
                <a:cs typeface="Times New Roman"/>
              </a:rPr>
              <a:t>children: </a:t>
            </a:r>
            <a:endParaRPr lang="it-IT" sz="2800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646890"/>
              </p:ext>
            </p:extLst>
          </p:nvPr>
        </p:nvGraphicFramePr>
        <p:xfrm>
          <a:off x="1305700" y="5157192"/>
          <a:ext cx="6794692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0316"/>
                <a:gridCol w="3384376"/>
              </a:tblGrid>
              <a:tr h="36576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                   WOMAN</a:t>
                      </a:r>
                      <a:endParaRPr lang="it-IT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                        MAN</a:t>
                      </a:r>
                      <a:endParaRPr lang="it-IT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6328">
                <a:tc>
                  <a:txBody>
                    <a:bodyPr/>
                    <a:lstStyle/>
                    <a:p>
                      <a:r>
                        <a:rPr lang="en-US" dirty="0" smtClean="0"/>
                        <a:t>     2 hours and 16 minutes a day </a:t>
                      </a:r>
                      <a:endParaRPr lang="it-IT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 29 minutes a</a:t>
                      </a:r>
                      <a:r>
                        <a:rPr lang="it-IT" baseline="0" dirty="0" smtClean="0"/>
                        <a:t> day</a:t>
                      </a:r>
                      <a:endParaRPr lang="it-IT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39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Paternity leave and maternity leave</a:t>
            </a:r>
            <a:endParaRPr lang="it-IT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800" i="1" dirty="0"/>
              <a:t>"maternity leave is the period of compulsory leave from work recognized to employees during pregnancy and months after </a:t>
            </a:r>
            <a:r>
              <a:rPr lang="en-US" sz="2800" i="1" dirty="0" smtClean="0"/>
              <a:t>childbirth”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PERIOD:</a:t>
            </a:r>
          </a:p>
          <a:p>
            <a:pPr marL="0" indent="0">
              <a:buNone/>
            </a:pPr>
            <a:r>
              <a:rPr lang="en-US" sz="2800" b="1" dirty="0" smtClean="0"/>
              <a:t>Woman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5 months.</a:t>
            </a:r>
          </a:p>
          <a:p>
            <a:pPr marL="0" indent="0">
              <a:buNone/>
            </a:pPr>
            <a:r>
              <a:rPr lang="en-US" sz="2800" b="1" dirty="0">
                <a:sym typeface="Wingdings" pitchFamily="2" charset="2"/>
              </a:rPr>
              <a:t>Man</a:t>
            </a:r>
            <a:r>
              <a:rPr lang="en-US" sz="2800" dirty="0">
                <a:sym typeface="Wingdings" pitchFamily="2" charset="2"/>
              </a:rPr>
              <a:t>  </a:t>
            </a:r>
            <a:r>
              <a:rPr lang="en-US" sz="2800" dirty="0" smtClean="0">
                <a:sym typeface="Wingdings" pitchFamily="2" charset="2"/>
              </a:rPr>
              <a:t> ONLY 4-day </a:t>
            </a:r>
            <a:r>
              <a:rPr lang="en-US" sz="2800" dirty="0">
                <a:sym typeface="Wingdings" pitchFamily="2" charset="2"/>
              </a:rPr>
              <a:t>period of abstention from work, to be used within the fifth month of the child's </a:t>
            </a:r>
            <a:r>
              <a:rPr lang="en-US" sz="2800" dirty="0" smtClean="0">
                <a:sym typeface="Wingdings" pitchFamily="2" charset="2"/>
              </a:rPr>
              <a:t>life.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u="sng" dirty="0" smtClean="0"/>
              <a:t>Consequences</a:t>
            </a:r>
            <a:r>
              <a:rPr lang="en-US" sz="2800" dirty="0" smtClean="0"/>
              <a:t>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dirty="0" smtClean="0">
                <a:sym typeface="Wingdings" pitchFamily="2" charset="2"/>
              </a:rPr>
              <a:t>woman are </a:t>
            </a:r>
            <a:r>
              <a:rPr lang="en-US" sz="2800" dirty="0">
                <a:sym typeface="Wingdings" pitchFamily="2" charset="2"/>
              </a:rPr>
              <a:t>forced to take on many more responsibilities than those of their husband or </a:t>
            </a:r>
            <a:r>
              <a:rPr lang="en-US" sz="2800" dirty="0" smtClean="0">
                <a:sym typeface="Wingdings" pitchFamily="2" charset="2"/>
              </a:rPr>
              <a:t>partner.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487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lligrafia">
  <a:themeElements>
    <a:clrScheme name="Calligrafia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Calligrafia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lligrafia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TF00001201</Template>
  <TotalTime>151</TotalTime>
  <Words>458</Words>
  <Application>Microsoft Office PowerPoint</Application>
  <PresentationFormat>Presentazione su schermo (4:3)</PresentationFormat>
  <Paragraphs>66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Calligrafia</vt:lpstr>
      <vt:lpstr>Presentazione standard di PowerPoint</vt:lpstr>
      <vt:lpstr>TABLE OF CONTENTS </vt:lpstr>
      <vt:lpstr>PURPOSE</vt:lpstr>
      <vt:lpstr>introduction</vt:lpstr>
      <vt:lpstr>ITALIAN CONSTITUTION</vt:lpstr>
      <vt:lpstr>HISTORY OF FEMALE WORK IN ITALY</vt:lpstr>
      <vt:lpstr>most important PROBLEMs of DISCRIMINATION</vt:lpstr>
      <vt:lpstr>Presentazione standard di PowerPoint</vt:lpstr>
      <vt:lpstr>Paternity leave and maternity leave</vt:lpstr>
      <vt:lpstr>What can we do?</vt:lpstr>
      <vt:lpstr>Sources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FEMALE WORKERS</dc:title>
  <dc:creator>reby0</dc:creator>
  <cp:lastModifiedBy>reby0</cp:lastModifiedBy>
  <cp:revision>15</cp:revision>
  <dcterms:created xsi:type="dcterms:W3CDTF">2019-03-28T16:31:04Z</dcterms:created>
  <dcterms:modified xsi:type="dcterms:W3CDTF">2019-03-29T14:03:16Z</dcterms:modified>
</cp:coreProperties>
</file>