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11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07/03/2019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07/03/2019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07/03/2019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07/03/2019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07/03/2019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pPr/>
              <a:t>07/03/2019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pPr/>
              <a:t>07/03/2019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pPr/>
              <a:t>07/03/2019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07/03/2019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07/03/2019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07/03/2019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66">
            <a:alpha val="66667"/>
          </a:srgbClr>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07/03/2019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it/url?sa=i&amp;rct=j&amp;q=&amp;esrc=s&amp;source=images&amp;cd=&amp;cad=rja&amp;uact=8&amp;ved=2ahUKEwiGyMLszujgAhUMz4UKHUtRB64QjRx6BAgBEAU&amp;url=https://www.giornalecittadinopress.it/umani-per-costituzione-a-ballaro-letture-per-la-tutela-dei-diritti-umani/&amp;psig=AOvVaw0BfvuohbTD1aaS-wBPaU0f&amp;ust=1551792680833576"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google.it/url?sa=i&amp;rct=j&amp;q=&amp;esrc=s&amp;source=images&amp;cd=&amp;cad=rja&amp;uact=8&amp;ved=2ahUKEwjR3qac-ujgAhVbBWMBHe-9CSAQjRx6BAgBEAU&amp;url=https://it.wikipedia.org/wiki/Organizzazione_delle_Nazioni_Unite&amp;psig=AOvVaw3YPmx25Bac_RCXrJ5cLJ7Y&amp;ust=155180498367412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google.it/url?sa=i&amp;rct=j&amp;q=&amp;esrc=s&amp;source=images&amp;cd=&amp;cad=rja&amp;uact=8&amp;ved=2ahUKEwi13q-ogengAhW8DmMBHYBuAooQjRx6BAgBEAU&amp;url=https://en.wikipedia.org/wiki/Universal_Declaration_of_Human_Rights&amp;psig=AOvVaw23Fj2rW0QGZkfAZYYy3-ws&amp;ust=1551806894451938"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it/url?sa=i&amp;rct=j&amp;q=&amp;esrc=s&amp;source=images&amp;cd=&amp;cad=rja&amp;uact=8&amp;ved=2ahUKEwj2wZSvg-ngAhXO2OAKHZ9SCBMQjRx6BAgBEAU&amp;url=http://www.mufoco.org/2-giugno-1946-2016/&amp;psig=AOvVaw3v5VCezJe670V6RFB11JM0&amp;ust=1551807434591151" TargetMode="Externa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www.google.it/url?sa=i&amp;rct=j&amp;q=&amp;esrc=s&amp;source=images&amp;cd=&amp;cad=rja&amp;uact=8&amp;ved=2ahUKEwjDnorFg-ngAhXN2OAKHW8CD2YQjRx6BAgBEAU&amp;url=http://senato.archivioluce.it/senato-luce/scheda/foto/IL3000010964/12/Ideputati-dellAssemblea-Costituente-seduti-ai-loro-banchi-durante-il-discorso-dinsediamento-del-presidente-Saragat.html&amp;psig=AOvVaw2VrOYd1dtSKftDPfSpjLde&amp;ust=155180748858964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it/url?sa=i&amp;rct=j&amp;q=&amp;esrc=s&amp;source=images&amp;cd=&amp;cad=rja&amp;uact=8&amp;ved=2ahUKEwjHs8HlhengAhUwBGMBHdWJBtUQjRx6BAgBEAU&amp;url=https://www.quirinale.it/page/costituzione&amp;psig=AOvVaw3gPpOqBAwOO_0BUL7bhlKH&amp;ust=1551808019292394" TargetMode="External"/><Relationship Id="rId2" Type="http://schemas.openxmlformats.org/officeDocument/2006/relationships/hyperlink" Target="http://www.google.it/url?sa=i&amp;rct=j&amp;q=&amp;esrc=s&amp;source=images&amp;cd=&amp;cad=rja&amp;uact=8&amp;ved=2ahUKEwiRt5jBhengAhXqDWMBHYi8AbsQjRx6BAgBEAQ&amp;url=/url?sa=i&amp;rct=j&amp;q=&amp;esrc=s&amp;source=images&amp;cd=&amp;ved=&amp;url=https%3A%2F%2Farchivio.camera.it%2Fresources%2Fpu01%2Fallegati%2FCostituzione_copia_anastatica.pdf&amp;psig=AOvVaw3gPpOqBAwOO_0BUL7bhlKH&amp;ust=1551808019292394&amp;psig=AOvVaw3gPpOqBAwOO_0BUL7bhlKH&amp;ust=1551808019292394" TargetMode="Externa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s://www.google.it/url?sa=i&amp;rct=j&amp;q=&amp;esrc=s&amp;source=images&amp;cd=&amp;cad=rja&amp;uact=8&amp;ved=2ahUKEwicsduBhungAhWlA2MBHTn5AWwQjRx6BAgBEAU&amp;url=https://www.tuttitalia.it/media/docs/costituzione-italiana-1947/&amp;psig=AOvVaw3gPpOqBAwOO_0BUL7bhlKH&amp;ust=1551808019292394" TargetMode="Externa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it/url?sa=i&amp;rct=j&amp;q=&amp;esrc=s&amp;source=images&amp;cd=&amp;cad=rja&amp;uact=8&amp;ved=2ahUKEwiWtbvrjOngAhXw2OAKHdi0BIUQjRx6BAgBEAU&amp;url=http://www.comuni-italiani.it/stemmi/&amp;psig=AOvVaw248SUY1DTKpn8dRrRBPL3o&amp;ust=1551809984959908"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it/url?sa=i&amp;rct=j&amp;q=&amp;esrc=s&amp;source=images&amp;cd=&amp;cad=rja&amp;uact=8&amp;ved=2ahUKEwiZ8LK15ejgAhWk3OAKHbRXCK4QjRx6BAgBEAU&amp;url=http://www.google.it/url?sa=i&amp;rct=j&amp;q=&amp;esrc=s&amp;source=images&amp;cd=&amp;ved=2ahUKEwisq5G05ejgAhWWA2MBHfQtCpEQjRx6BAgBEAU&amp;url=http%3A%2F%2Fwww.google.it%2Furl%3Fsa%3Di%26rct%3Dj%26q%3D%26esrc%3Ds%26source%3Dimages%26cd%3D%26ved%3D2ahUKEwirwcSx5ejgAhWpAGMBHWHjBHIQjRx6BAgBEAU%26url%3D%252Furl%253Fsa%253Di%2526rct%253Dj%2526q%253D%2526esrc%253Ds%2526source%253Dimages%2526cd%253D%2526ved%253D%2526url%253Dhttps%25253A%25252F%25252Fit.wikipedia.org%25252Fwiki%25252FPetition_of_Right%2526psig%253DAOvVaw3z3d4Ah1R-QWWctwtiX08V%2526ust%253D1551799365580525%26psig%3DAOvVaw3z3d4Ah1R-QWWctwtiX08V%26ust%3D1551799365580525&amp;psig=AOvVaw3z3d4Ah1R-QWWctwtiX08V&amp;ust=1551799365580525&amp;psig=AOvVaw3z3d4Ah1R-QWWctwtiX08V&amp;ust=1551799365580525"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it/url?sa=i&amp;rct=j&amp;q=&amp;esrc=s&amp;source=images&amp;cd=&amp;cad=rja&amp;uact=8&amp;ved=2ahUKEwj31obg6-jgAhWj1-AKHQ1pDakQjRx6BAgBEAU&amp;url=https://en.wikipedia.org/wiki/United_States_Declaration_of_Independence&amp;psig=AOvVaw1IMTJIxlcEyKlkWP55n6m6&amp;ust=1551801104956614"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it/url?sa=i&amp;rct=j&amp;q=&amp;esrc=s&amp;source=images&amp;cd=&amp;cad=rja&amp;uact=8&amp;ved=2ahUKEwitmuKU7ujgAhXu1-AKHfKwB4cQjRx6BAgBEAU&amp;url=https://www.bu.edu/today/2017/us-constitution-five-odd-clauses/&amp;psig=AOvVaw2WFDiea11U-Btwd9R4zb0b&amp;ust=1551801747868106"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51520" y="476672"/>
            <a:ext cx="8568952" cy="369332"/>
          </a:xfrm>
          <a:prstGeom prst="rect">
            <a:avLst/>
          </a:prstGeom>
          <a:noFill/>
        </p:spPr>
        <p:txBody>
          <a:bodyPr wrap="square" rtlCol="0">
            <a:spAutoFit/>
          </a:bodyPr>
          <a:lstStyle/>
          <a:p>
            <a:r>
              <a:rPr lang="it-IT" dirty="0" smtClean="0">
                <a:latin typeface="Times New Roman" pitchFamily="18" charset="0"/>
                <a:cs typeface="Times New Roman" pitchFamily="18" charset="0"/>
              </a:rPr>
              <a:t>Liceo “A. Einstein”                                                                                  </a:t>
            </a:r>
            <a:r>
              <a:rPr lang="en-GB" dirty="0" smtClean="0">
                <a:latin typeface="Times New Roman" pitchFamily="18" charset="0"/>
                <a:cs typeface="Times New Roman" pitchFamily="18" charset="0"/>
              </a:rPr>
              <a:t>school-year</a:t>
            </a:r>
            <a:r>
              <a:rPr lang="it-IT" dirty="0" smtClean="0">
                <a:latin typeface="Times New Roman" pitchFamily="18" charset="0"/>
                <a:cs typeface="Times New Roman" pitchFamily="18" charset="0"/>
              </a:rPr>
              <a:t> 2018-19</a:t>
            </a:r>
            <a:endParaRPr lang="it-IT" dirty="0">
              <a:latin typeface="Times New Roman" pitchFamily="18" charset="0"/>
              <a:cs typeface="Times New Roman" pitchFamily="18" charset="0"/>
            </a:endParaRPr>
          </a:p>
        </p:txBody>
      </p:sp>
      <p:sp>
        <p:nvSpPr>
          <p:cNvPr id="5" name="CasellaDiTesto 4"/>
          <p:cNvSpPr txBox="1"/>
          <p:nvPr/>
        </p:nvSpPr>
        <p:spPr>
          <a:xfrm>
            <a:off x="323528" y="6165304"/>
            <a:ext cx="8496944" cy="369332"/>
          </a:xfrm>
          <a:prstGeom prst="rect">
            <a:avLst/>
          </a:prstGeom>
          <a:noFill/>
        </p:spPr>
        <p:txBody>
          <a:bodyPr wrap="square" rtlCol="0">
            <a:spAutoFit/>
          </a:bodyPr>
          <a:lstStyle/>
          <a:p>
            <a:r>
              <a:rPr lang="it-IT" dirty="0" smtClean="0">
                <a:latin typeface="Times New Roman" pitchFamily="18" charset="0"/>
                <a:cs typeface="Times New Roman" pitchFamily="18" charset="0"/>
              </a:rPr>
              <a:t>Emanuele </a:t>
            </a:r>
            <a:r>
              <a:rPr lang="it-IT" dirty="0" err="1" smtClean="0">
                <a:latin typeface="Times New Roman" pitchFamily="18" charset="0"/>
                <a:cs typeface="Times New Roman" pitchFamily="18" charset="0"/>
              </a:rPr>
              <a:t>Concettini</a:t>
            </a:r>
            <a:r>
              <a:rPr lang="it-IT" dirty="0" smtClean="0">
                <a:latin typeface="Times New Roman" pitchFamily="18" charset="0"/>
                <a:cs typeface="Times New Roman" pitchFamily="18" charset="0"/>
              </a:rPr>
              <a:t>                                                                                                V QLSC</a:t>
            </a:r>
            <a:endParaRPr lang="it-IT" dirty="0">
              <a:latin typeface="Times New Roman" pitchFamily="18" charset="0"/>
              <a:cs typeface="Times New Roman" pitchFamily="18" charset="0"/>
            </a:endParaRPr>
          </a:p>
        </p:txBody>
      </p:sp>
      <p:sp>
        <p:nvSpPr>
          <p:cNvPr id="6" name="CasellaDiTesto 5"/>
          <p:cNvSpPr txBox="1"/>
          <p:nvPr/>
        </p:nvSpPr>
        <p:spPr>
          <a:xfrm>
            <a:off x="683568" y="1628800"/>
            <a:ext cx="2736304" cy="3416320"/>
          </a:xfrm>
          <a:prstGeom prst="rect">
            <a:avLst/>
          </a:prstGeom>
          <a:noFill/>
        </p:spPr>
        <p:txBody>
          <a:bodyPr wrap="square" rtlCol="0">
            <a:spAutoFit/>
          </a:bodyPr>
          <a:lstStyle/>
          <a:p>
            <a:r>
              <a:rPr lang="en-GB" sz="3600" dirty="0" smtClean="0">
                <a:solidFill>
                  <a:srgbClr val="FF0000"/>
                </a:solidFill>
                <a:latin typeface="Times New Roman" pitchFamily="18" charset="0"/>
                <a:cs typeface="Times New Roman" pitchFamily="18" charset="0"/>
              </a:rPr>
              <a:t>Human Rights in the Italian Constitution and in Literature</a:t>
            </a:r>
            <a:endParaRPr lang="en-GB" sz="3600" dirty="0">
              <a:solidFill>
                <a:srgbClr val="FF0000"/>
              </a:solidFill>
              <a:latin typeface="Times New Roman" pitchFamily="18" charset="0"/>
              <a:cs typeface="Times New Roman" pitchFamily="18" charset="0"/>
            </a:endParaRPr>
          </a:p>
        </p:txBody>
      </p:sp>
      <p:pic>
        <p:nvPicPr>
          <p:cNvPr id="1026" name="Picture 2" descr="Risultati immagini per diritti umani">
            <a:hlinkClick r:id="rId2"/>
          </p:cNvPr>
          <p:cNvPicPr>
            <a:picLocks noChangeAspect="1" noChangeArrowheads="1"/>
          </p:cNvPicPr>
          <p:nvPr/>
        </p:nvPicPr>
        <p:blipFill>
          <a:blip r:embed="rId3" cstate="print"/>
          <a:srcRect/>
          <a:stretch>
            <a:fillRect/>
          </a:stretch>
        </p:blipFill>
        <p:spPr bwMode="auto">
          <a:xfrm>
            <a:off x="3779912" y="1772816"/>
            <a:ext cx="4863366" cy="309634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60648"/>
            <a:ext cx="8229600" cy="6408712"/>
          </a:xfrm>
        </p:spPr>
        <p:txBody>
          <a:bodyPr>
            <a:normAutofit/>
          </a:bodyPr>
          <a:lstStyle/>
          <a:p>
            <a:r>
              <a:rPr lang="en-US" sz="2400" b="1" dirty="0" smtClean="0">
                <a:latin typeface="Times New Roman" pitchFamily="18" charset="0"/>
                <a:cs typeface="Times New Roman" pitchFamily="18" charset="0"/>
              </a:rPr>
              <a:t>Declaration of the Rights of Man and of the Citizen (1789)</a:t>
            </a:r>
            <a:r>
              <a:rPr lang="en-US" sz="2400" dirty="0" smtClean="0">
                <a:latin typeface="Times New Roman" pitchFamily="18" charset="0"/>
                <a:cs typeface="Times New Roman" pitchFamily="18" charset="0"/>
              </a:rPr>
              <a:t>: following the French Revolution it granted specific freedoms from oppression as </a:t>
            </a:r>
            <a:r>
              <a:rPr lang="en-US" sz="2400" i="1" dirty="0" smtClean="0">
                <a:latin typeface="Times New Roman" pitchFamily="18" charset="0"/>
                <a:cs typeface="Times New Roman" pitchFamily="18" charset="0"/>
              </a:rPr>
              <a:t>“an expression of the general will”</a:t>
            </a:r>
            <a:r>
              <a:rPr lang="en-US" sz="2400" dirty="0" smtClean="0"/>
              <a:t> </a:t>
            </a:r>
            <a:r>
              <a:rPr lang="en-US" sz="2400" dirty="0" smtClean="0">
                <a:latin typeface="Times New Roman" pitchFamily="18" charset="0"/>
                <a:cs typeface="Times New Roman" pitchFamily="18" charset="0"/>
              </a:rPr>
              <a:t>intended to promote this equality of rights and to forbid “only actions harmful to the society” </a:t>
            </a:r>
            <a:r>
              <a:rPr lang="en-US" sz="2400"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The Declaration proclaims that all citizens are to be guaranteed the rights of “liberty, property, security, and resistance to oppression.” </a:t>
            </a:r>
            <a:endParaRPr lang="en-US" sz="2400" i="1" dirty="0" smtClean="0">
              <a:latin typeface="Times New Roman" pitchFamily="18" charset="0"/>
              <a:cs typeface="Times New Roman" pitchFamily="18" charset="0"/>
            </a:endParaRPr>
          </a:p>
        </p:txBody>
      </p:sp>
      <p:pic>
        <p:nvPicPr>
          <p:cNvPr id="22530" name="Picture 2"/>
          <p:cNvPicPr>
            <a:picLocks noChangeAspect="1" noChangeArrowheads="1"/>
          </p:cNvPicPr>
          <p:nvPr/>
        </p:nvPicPr>
        <p:blipFill>
          <a:blip r:embed="rId2" cstate="print"/>
          <a:srcRect/>
          <a:stretch>
            <a:fillRect/>
          </a:stretch>
        </p:blipFill>
        <p:spPr bwMode="auto">
          <a:xfrm>
            <a:off x="2843808" y="2996952"/>
            <a:ext cx="2575984" cy="3456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60648"/>
            <a:ext cx="8229600" cy="6336704"/>
          </a:xfrm>
        </p:spPr>
        <p:txBody>
          <a:bodyPr>
            <a:normAutofit/>
          </a:bodyPr>
          <a:lstStyle/>
          <a:p>
            <a:r>
              <a:rPr lang="en-US" sz="2400" dirty="0" smtClean="0">
                <a:latin typeface="Times New Roman" pitchFamily="18" charset="0"/>
                <a:cs typeface="Times New Roman" pitchFamily="18" charset="0"/>
              </a:rPr>
              <a:t>The</a:t>
            </a:r>
            <a:r>
              <a:rPr lang="en-US" sz="2400" b="1" dirty="0" smtClean="0">
                <a:latin typeface="Times New Roman" pitchFamily="18" charset="0"/>
                <a:cs typeface="Times New Roman" pitchFamily="18" charset="0"/>
              </a:rPr>
              <a:t> First Geneva Convention (1864)</a:t>
            </a:r>
            <a:r>
              <a:rPr lang="en-US" sz="2400" b="1" dirty="0" smtClean="0"/>
              <a:t> </a:t>
            </a:r>
            <a:r>
              <a:rPr lang="en-US" sz="2400" dirty="0" smtClean="0"/>
              <a:t>: </a:t>
            </a:r>
            <a:r>
              <a:rPr lang="en-US" sz="2400" dirty="0" smtClean="0">
                <a:latin typeface="Times New Roman" pitchFamily="18" charset="0"/>
                <a:cs typeface="Times New Roman" pitchFamily="18" charset="0"/>
              </a:rPr>
              <a:t>it </a:t>
            </a:r>
            <a:r>
              <a:rPr lang="en-US" sz="2400" i="1" dirty="0" smtClean="0">
                <a:latin typeface="Times New Roman" pitchFamily="18" charset="0"/>
                <a:cs typeface="Times New Roman" pitchFamily="18" charset="0"/>
              </a:rPr>
              <a:t>provided for care to wounded soldiers</a:t>
            </a:r>
            <a:r>
              <a:rPr lang="en-US" sz="2400" dirty="0" smtClean="0">
                <a:latin typeface="Times New Roman" pitchFamily="18" charset="0"/>
                <a:cs typeface="Times New Roman" pitchFamily="18" charset="0"/>
              </a:rPr>
              <a:t>. It provided for the obligation to extend care without discrimination to wounded and sick military personnel and respect for and marking of medical personnel transports and equipment with the distinctive sign of the red cross on a white background .</a:t>
            </a: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The first Geneva Convention, 1864</a:t>
            </a:r>
          </a:p>
          <a:p>
            <a:endParaRPr lang="it-IT" sz="2400" dirty="0">
              <a:latin typeface="Times New Roman" pitchFamily="18" charset="0"/>
              <a:cs typeface="Times New Roman" pitchFamily="18" charset="0"/>
            </a:endParaRPr>
          </a:p>
        </p:txBody>
      </p:sp>
      <p:pic>
        <p:nvPicPr>
          <p:cNvPr id="23554" name="Picture 2"/>
          <p:cNvPicPr>
            <a:picLocks noChangeAspect="1" noChangeArrowheads="1"/>
          </p:cNvPicPr>
          <p:nvPr/>
        </p:nvPicPr>
        <p:blipFill>
          <a:blip r:embed="rId2" cstate="print"/>
          <a:srcRect/>
          <a:stretch>
            <a:fillRect/>
          </a:stretch>
        </p:blipFill>
        <p:spPr bwMode="auto">
          <a:xfrm>
            <a:off x="683568" y="2708920"/>
            <a:ext cx="4118245" cy="3024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332656"/>
            <a:ext cx="8229600" cy="6264696"/>
          </a:xfrm>
        </p:spPr>
        <p:txBody>
          <a:bodyPr>
            <a:normAutofit/>
          </a:bodyPr>
          <a:lstStyle/>
          <a:p>
            <a:r>
              <a:rPr lang="en-US" sz="2400" dirty="0" smtClean="0">
                <a:latin typeface="Times New Roman" pitchFamily="18" charset="0"/>
                <a:cs typeface="Times New Roman" pitchFamily="18" charset="0"/>
              </a:rPr>
              <a:t>In 1945 50 nations met in San Francisco and formed the </a:t>
            </a:r>
            <a:r>
              <a:rPr lang="en-US" sz="2400" b="1" dirty="0" smtClean="0">
                <a:latin typeface="Times New Roman" pitchFamily="18" charset="0"/>
                <a:cs typeface="Times New Roman" pitchFamily="18" charset="0"/>
              </a:rPr>
              <a:t>United Nations </a:t>
            </a:r>
            <a:r>
              <a:rPr lang="en-US" sz="2400" dirty="0" smtClean="0">
                <a:latin typeface="Times New Roman" pitchFamily="18" charset="0"/>
                <a:cs typeface="Times New Roman" pitchFamily="18" charset="0"/>
              </a:rPr>
              <a:t>to protect and promote peace in the world. It is an international body created to promote peace and prevent wars. It was born at the end of the Second World War, which  caused death, starvation and violence throughout the world</a:t>
            </a:r>
            <a:r>
              <a:rPr lang="it-IT" sz="2400" dirty="0" smtClean="0">
                <a:latin typeface="Times New Roman" pitchFamily="18" charset="0"/>
                <a:cs typeface="Times New Roman" pitchFamily="18" charset="0"/>
              </a:rPr>
              <a:t>. </a:t>
            </a:r>
          </a:p>
          <a:p>
            <a:endParaRPr lang="it-IT" sz="2400" dirty="0" smtClean="0">
              <a:latin typeface="Times New Roman" pitchFamily="18" charset="0"/>
              <a:cs typeface="Times New Roman" pitchFamily="18" charset="0"/>
            </a:endParaRPr>
          </a:p>
          <a:p>
            <a:endParaRPr lang="it-IT" sz="2400" dirty="0" smtClean="0">
              <a:latin typeface="Times New Roman" pitchFamily="18" charset="0"/>
              <a:cs typeface="Times New Roman" pitchFamily="18" charset="0"/>
            </a:endParaRPr>
          </a:p>
          <a:p>
            <a:endParaRPr lang="it-IT" sz="2400" dirty="0" smtClean="0">
              <a:latin typeface="Times New Roman" pitchFamily="18" charset="0"/>
              <a:cs typeface="Times New Roman" pitchFamily="18" charset="0"/>
            </a:endParaRPr>
          </a:p>
          <a:p>
            <a:endParaRPr lang="it-IT" sz="2400" dirty="0" smtClean="0">
              <a:latin typeface="Times New Roman" pitchFamily="18" charset="0"/>
              <a:cs typeface="Times New Roman" pitchFamily="18" charset="0"/>
            </a:endParaRPr>
          </a:p>
          <a:p>
            <a:endParaRPr lang="it-IT" sz="2400" dirty="0" smtClean="0">
              <a:latin typeface="Times New Roman" pitchFamily="18" charset="0"/>
              <a:cs typeface="Times New Roman" pitchFamily="18" charset="0"/>
            </a:endParaRPr>
          </a:p>
          <a:p>
            <a:endParaRPr lang="it-IT" sz="2400" dirty="0" smtClean="0">
              <a:latin typeface="Times New Roman" pitchFamily="18" charset="0"/>
              <a:cs typeface="Times New Roman" pitchFamily="18" charset="0"/>
            </a:endParaRPr>
          </a:p>
          <a:p>
            <a:endParaRPr lang="it-IT" sz="2400" dirty="0" smtClean="0">
              <a:latin typeface="Times New Roman" pitchFamily="18" charset="0"/>
              <a:cs typeface="Times New Roman" pitchFamily="18" charset="0"/>
            </a:endParaRPr>
          </a:p>
          <a:p>
            <a:endParaRPr lang="it-IT"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The Flag of The United Nations</a:t>
            </a:r>
          </a:p>
          <a:p>
            <a:pPr>
              <a:buNone/>
            </a:pPr>
            <a:endParaRPr lang="it-IT" sz="2400" dirty="0" smtClean="0">
              <a:latin typeface="Times New Roman" pitchFamily="18" charset="0"/>
              <a:cs typeface="Times New Roman" pitchFamily="18" charset="0"/>
            </a:endParaRPr>
          </a:p>
          <a:p>
            <a:pPr>
              <a:buNone/>
            </a:pPr>
            <a:endParaRPr lang="it-IT" sz="2400" dirty="0" smtClean="0">
              <a:latin typeface="Times New Roman" pitchFamily="18" charset="0"/>
              <a:cs typeface="Times New Roman" pitchFamily="18" charset="0"/>
            </a:endParaRPr>
          </a:p>
          <a:p>
            <a:pPr>
              <a:buNone/>
            </a:pPr>
            <a:endParaRPr lang="it-IT" sz="2400" dirty="0" smtClean="0">
              <a:latin typeface="Times New Roman" pitchFamily="18" charset="0"/>
              <a:cs typeface="Times New Roman" pitchFamily="18" charset="0"/>
            </a:endParaRPr>
          </a:p>
          <a:p>
            <a:pPr>
              <a:buNone/>
            </a:pPr>
            <a:endParaRPr lang="it-IT" sz="2400" dirty="0" smtClean="0">
              <a:latin typeface="Times New Roman" pitchFamily="18" charset="0"/>
              <a:cs typeface="Times New Roman" pitchFamily="18" charset="0"/>
            </a:endParaRPr>
          </a:p>
          <a:p>
            <a:pPr>
              <a:buNone/>
            </a:pPr>
            <a:endParaRPr lang="it-IT" sz="2400" dirty="0" smtClean="0">
              <a:latin typeface="Times New Roman" pitchFamily="18" charset="0"/>
              <a:cs typeface="Times New Roman" pitchFamily="18" charset="0"/>
            </a:endParaRPr>
          </a:p>
          <a:p>
            <a:pPr>
              <a:buNone/>
            </a:pPr>
            <a:endParaRPr lang="it-IT" sz="2400" dirty="0" smtClean="0">
              <a:latin typeface="Times New Roman" pitchFamily="18" charset="0"/>
              <a:cs typeface="Times New Roman" pitchFamily="18" charset="0"/>
            </a:endParaRPr>
          </a:p>
          <a:p>
            <a:pPr>
              <a:buNone/>
            </a:pPr>
            <a:endParaRPr lang="it-IT" sz="2400" dirty="0" smtClean="0">
              <a:latin typeface="Times New Roman" pitchFamily="18" charset="0"/>
              <a:cs typeface="Times New Roman" pitchFamily="18" charset="0"/>
            </a:endParaRPr>
          </a:p>
          <a:p>
            <a:pPr>
              <a:buNone/>
            </a:pPr>
            <a:endParaRPr lang="it-IT" sz="2400" dirty="0" smtClean="0">
              <a:latin typeface="Times New Roman" pitchFamily="18" charset="0"/>
              <a:cs typeface="Times New Roman" pitchFamily="18" charset="0"/>
            </a:endParaRPr>
          </a:p>
          <a:p>
            <a:pPr>
              <a:buNone/>
            </a:pPr>
            <a:endParaRPr lang="it-IT" sz="2400" dirty="0" smtClean="0">
              <a:latin typeface="Times New Roman" pitchFamily="18" charset="0"/>
              <a:cs typeface="Times New Roman" pitchFamily="18" charset="0"/>
            </a:endParaRPr>
          </a:p>
          <a:p>
            <a:pPr>
              <a:buNone/>
            </a:pPr>
            <a:endParaRPr lang="it-IT" sz="2400" dirty="0">
              <a:latin typeface="Times New Roman" pitchFamily="18" charset="0"/>
              <a:cs typeface="Times New Roman" pitchFamily="18" charset="0"/>
            </a:endParaRPr>
          </a:p>
        </p:txBody>
      </p:sp>
      <p:pic>
        <p:nvPicPr>
          <p:cNvPr id="24578" name="Picture 2" descr="Risultati immagini per onu">
            <a:hlinkClick r:id="rId2"/>
          </p:cNvPr>
          <p:cNvPicPr>
            <a:picLocks noChangeAspect="1" noChangeArrowheads="1"/>
          </p:cNvPicPr>
          <p:nvPr/>
        </p:nvPicPr>
        <p:blipFill>
          <a:blip r:embed="rId3" cstate="print"/>
          <a:srcRect/>
          <a:stretch>
            <a:fillRect/>
          </a:stretch>
        </p:blipFill>
        <p:spPr bwMode="auto">
          <a:xfrm>
            <a:off x="1331640" y="2348880"/>
            <a:ext cx="4758620" cy="316835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60648"/>
            <a:ext cx="8229600" cy="4104456"/>
          </a:xfrm>
        </p:spPr>
        <p:txBody>
          <a:bodyPr>
            <a:normAutofit/>
          </a:bodyPr>
          <a:lstStyle/>
          <a:p>
            <a:r>
              <a:rPr lang="en-US" sz="2400" b="1" dirty="0" smtClean="0">
                <a:solidFill>
                  <a:srgbClr val="FF0000"/>
                </a:solidFill>
                <a:latin typeface="Times New Roman" pitchFamily="18" charset="0"/>
                <a:cs typeface="Times New Roman" pitchFamily="18" charset="0"/>
              </a:rPr>
              <a:t>The Universal Declaration of Human Rights (1948) </a:t>
            </a:r>
            <a:r>
              <a:rPr lang="en-US" sz="2400" dirty="0" smtClean="0">
                <a:latin typeface="Times New Roman" pitchFamily="18" charset="0"/>
                <a:cs typeface="Times New Roman" pitchFamily="18" charset="0"/>
              </a:rPr>
              <a:t>: under the chairmanship of Eleanor Roosevelt, the Declaration was</a:t>
            </a:r>
            <a:r>
              <a:rPr lang="en-US" sz="2400" dirty="0" smtClean="0"/>
              <a:t> </a:t>
            </a:r>
            <a:r>
              <a:rPr lang="en-US" sz="2400" dirty="0" smtClean="0">
                <a:latin typeface="Times New Roman" pitchFamily="18" charset="0"/>
                <a:cs typeface="Times New Roman" pitchFamily="18" charset="0"/>
              </a:rPr>
              <a:t>adopted by the United Nations on December 10, 1948</a:t>
            </a:r>
            <a:r>
              <a:rPr lang="en-US" sz="2400" dirty="0" smtClean="0"/>
              <a:t>.  </a:t>
            </a:r>
            <a:r>
              <a:rPr lang="en-US" sz="2400" dirty="0" smtClean="0">
                <a:latin typeface="Times New Roman" pitchFamily="18" charset="0"/>
                <a:cs typeface="Times New Roman" pitchFamily="18" charset="0"/>
              </a:rPr>
              <a:t>In the preamble and in the  Article 1, the Declaration proclaims the rights of all human beings. </a:t>
            </a:r>
          </a:p>
          <a:p>
            <a:pPr>
              <a:buNone/>
            </a:pPr>
            <a:r>
              <a:rPr lang="en-US" sz="2400" dirty="0" smtClean="0">
                <a:latin typeface="Times New Roman" pitchFamily="18" charset="0"/>
                <a:cs typeface="Times New Roman" pitchFamily="18" charset="0"/>
              </a:rPr>
              <a:t> </a:t>
            </a:r>
            <a:r>
              <a:rPr lang="en-US" sz="2000" u="sng" dirty="0" smtClean="0">
                <a:latin typeface="Times New Roman" pitchFamily="18" charset="0"/>
                <a:cs typeface="Times New Roman" pitchFamily="18" charset="0"/>
              </a:rPr>
              <a:t>“</a:t>
            </a:r>
            <a:r>
              <a:rPr lang="en-US" sz="2000" i="1" u="sng" dirty="0" smtClean="0">
                <a:latin typeface="Times New Roman" pitchFamily="18" charset="0"/>
                <a:cs typeface="Times New Roman" pitchFamily="18" charset="0"/>
              </a:rPr>
              <a:t>All human beings are born free and equal in dignity and rights”. </a:t>
            </a:r>
            <a:endParaRPr lang="en-US" sz="2400" i="1" u="sng" dirty="0" smtClean="0">
              <a:latin typeface="Times New Roman" pitchFamily="18" charset="0"/>
              <a:cs typeface="Times New Roman" pitchFamily="18" charset="0"/>
            </a:endParaRPr>
          </a:p>
          <a:p>
            <a:pPr>
              <a:buNone/>
            </a:pPr>
            <a:r>
              <a:rPr lang="en-US" sz="2400"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This is the first part of the Article 1 of the Declaration.</a:t>
            </a:r>
          </a:p>
          <a:p>
            <a:pPr>
              <a:buNone/>
            </a:pPr>
            <a:r>
              <a:rPr lang="en-US" sz="1800" dirty="0" smtClean="0">
                <a:latin typeface="Times New Roman" pitchFamily="18" charset="0"/>
                <a:cs typeface="Times New Roman" pitchFamily="18" charset="0"/>
              </a:rPr>
              <a:t>The Member States of the United Nations  worked together to promote the thirty Articles of human rights that, for the first time in history, had been assembled and codified into a single document. In consequence, many of these rights, in various forms, are today part of the constitutional laws of democratic nations. </a:t>
            </a:r>
            <a:endParaRPr lang="it-IT" sz="1800" dirty="0">
              <a:latin typeface="Times New Roman" pitchFamily="18" charset="0"/>
              <a:cs typeface="Times New Roman" pitchFamily="18" charset="0"/>
            </a:endParaRPr>
          </a:p>
        </p:txBody>
      </p:sp>
      <p:pic>
        <p:nvPicPr>
          <p:cNvPr id="25602" name="Picture 2" descr="Risultati immagini per human rights universal declaration">
            <a:hlinkClick r:id="rId2"/>
          </p:cNvPr>
          <p:cNvPicPr>
            <a:picLocks noChangeAspect="1" noChangeArrowheads="1"/>
          </p:cNvPicPr>
          <p:nvPr/>
        </p:nvPicPr>
        <p:blipFill>
          <a:blip r:embed="rId3" cstate="print"/>
          <a:srcRect/>
          <a:stretch>
            <a:fillRect/>
          </a:stretch>
        </p:blipFill>
        <p:spPr bwMode="auto">
          <a:xfrm>
            <a:off x="971600" y="4221088"/>
            <a:ext cx="2823292" cy="2232248"/>
          </a:xfrm>
          <a:prstGeom prst="rect">
            <a:avLst/>
          </a:prstGeom>
          <a:noFill/>
        </p:spPr>
      </p:pic>
      <p:sp>
        <p:nvSpPr>
          <p:cNvPr id="5" name="CasellaDiTesto 4"/>
          <p:cNvSpPr txBox="1"/>
          <p:nvPr/>
        </p:nvSpPr>
        <p:spPr>
          <a:xfrm>
            <a:off x="4139952" y="5661248"/>
            <a:ext cx="4176464" cy="923330"/>
          </a:xfrm>
          <a:prstGeom prst="rect">
            <a:avLst/>
          </a:prstGeom>
          <a:noFill/>
        </p:spPr>
        <p:txBody>
          <a:bodyPr wrap="square" rtlCol="0">
            <a:spAutoFit/>
          </a:bodyPr>
          <a:lstStyle/>
          <a:p>
            <a:r>
              <a:rPr lang="en-US" dirty="0" smtClean="0">
                <a:latin typeface="Times New Roman" pitchFamily="18" charset="0"/>
                <a:cs typeface="Times New Roman" pitchFamily="18" charset="0"/>
              </a:rPr>
              <a:t>Eleanor Roosevelt with the Spanish Version of the Universal Declaration of Human Rights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solidFill>
                  <a:srgbClr val="FF0000"/>
                </a:solidFill>
                <a:latin typeface="Times New Roman" pitchFamily="18" charset="0"/>
                <a:cs typeface="Times New Roman" pitchFamily="18" charset="0"/>
              </a:rPr>
              <a:t>The Italian Constitution </a:t>
            </a:r>
            <a:endParaRPr lang="en-US" dirty="0">
              <a:solidFill>
                <a:srgbClr val="FF0000"/>
              </a:solidFill>
              <a:latin typeface="Times New Roman" pitchFamily="18" charset="0"/>
              <a:cs typeface="Times New Roman" pitchFamily="18" charset="0"/>
            </a:endParaRPr>
          </a:p>
        </p:txBody>
      </p:sp>
      <p:sp>
        <p:nvSpPr>
          <p:cNvPr id="3" name="Segnaposto contenuto 2"/>
          <p:cNvSpPr>
            <a:spLocks noGrp="1"/>
          </p:cNvSpPr>
          <p:nvPr>
            <p:ph idx="1"/>
          </p:nvPr>
        </p:nvSpPr>
        <p:spPr>
          <a:xfrm>
            <a:off x="457200" y="1340768"/>
            <a:ext cx="8229600" cy="5112568"/>
          </a:xfrm>
        </p:spPr>
        <p:txBody>
          <a:bodyPr>
            <a:normAutofit/>
          </a:bodyPr>
          <a:lstStyle/>
          <a:p>
            <a:r>
              <a:rPr lang="en-US" sz="2400" dirty="0" smtClean="0">
                <a:latin typeface="Times New Roman" pitchFamily="18" charset="0"/>
                <a:cs typeface="Times New Roman" pitchFamily="18" charset="0"/>
              </a:rPr>
              <a:t>It is the fundamental law of Italian Republic. It was enacted by the Constituent Assembly on 22 December 1947. The Constitution came into force on 1 January 1948, one century after the “</a:t>
            </a:r>
            <a:r>
              <a:rPr lang="it-IT" sz="2400" dirty="0" smtClean="0">
                <a:latin typeface="Times New Roman" pitchFamily="18" charset="0"/>
                <a:cs typeface="Times New Roman" pitchFamily="18" charset="0"/>
              </a:rPr>
              <a:t>Statuto Albertino</a:t>
            </a:r>
            <a:r>
              <a:rPr lang="en-US" sz="2400" dirty="0" smtClean="0">
                <a:latin typeface="Times New Roman" pitchFamily="18" charset="0"/>
                <a:cs typeface="Times New Roman" pitchFamily="18" charset="0"/>
              </a:rPr>
              <a:t>” had been enacted. The Constituent Assembly was elected by universal suffrage on 2 June 1946, at the same time as a referendum on the abolition of the monarchy.</a:t>
            </a:r>
            <a:endParaRPr lang="en-US" sz="2400" dirty="0">
              <a:latin typeface="Times New Roman" pitchFamily="18" charset="0"/>
              <a:cs typeface="Times New Roman" pitchFamily="18" charset="0"/>
            </a:endParaRPr>
          </a:p>
        </p:txBody>
      </p:sp>
      <p:pic>
        <p:nvPicPr>
          <p:cNvPr id="26626" name="Picture 2" descr="Risultati immagini per 2 giugno 46">
            <a:hlinkClick r:id="rId2"/>
          </p:cNvPr>
          <p:cNvPicPr>
            <a:picLocks noChangeAspect="1" noChangeArrowheads="1"/>
          </p:cNvPicPr>
          <p:nvPr/>
        </p:nvPicPr>
        <p:blipFill>
          <a:blip r:embed="rId3" cstate="print"/>
          <a:srcRect/>
          <a:stretch>
            <a:fillRect/>
          </a:stretch>
        </p:blipFill>
        <p:spPr bwMode="auto">
          <a:xfrm>
            <a:off x="6012160" y="3861048"/>
            <a:ext cx="1899626" cy="2736304"/>
          </a:xfrm>
          <a:prstGeom prst="rect">
            <a:avLst/>
          </a:prstGeom>
          <a:noFill/>
        </p:spPr>
      </p:pic>
      <p:pic>
        <p:nvPicPr>
          <p:cNvPr id="26628" name="Picture 4" descr="Risultati immagini per assemblea costituente">
            <a:hlinkClick r:id="rId4"/>
          </p:cNvPr>
          <p:cNvPicPr>
            <a:picLocks noChangeAspect="1" noChangeArrowheads="1"/>
          </p:cNvPicPr>
          <p:nvPr/>
        </p:nvPicPr>
        <p:blipFill>
          <a:blip r:embed="rId5" cstate="print"/>
          <a:srcRect/>
          <a:stretch>
            <a:fillRect/>
          </a:stretch>
        </p:blipFill>
        <p:spPr bwMode="auto">
          <a:xfrm>
            <a:off x="1043608" y="3933056"/>
            <a:ext cx="3662437" cy="273630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28" y="188640"/>
            <a:ext cx="8229600" cy="2880320"/>
          </a:xfrm>
        </p:spPr>
        <p:txBody>
          <a:bodyPr>
            <a:normAutofit/>
          </a:bodyPr>
          <a:lstStyle/>
          <a:p>
            <a:pPr>
              <a:buNone/>
            </a:pPr>
            <a:r>
              <a:rPr lang="en-US" sz="2400" b="1" dirty="0" smtClean="0">
                <a:latin typeface="Times New Roman" pitchFamily="18" charset="0"/>
                <a:cs typeface="Times New Roman" pitchFamily="18" charset="0"/>
              </a:rPr>
              <a:t>Italian Constitution </a:t>
            </a:r>
            <a:r>
              <a:rPr lang="en-US" sz="2400" dirty="0" smtClean="0">
                <a:latin typeface="Times New Roman" pitchFamily="18" charset="0"/>
                <a:cs typeface="Times New Roman" pitchFamily="18" charset="0"/>
              </a:rPr>
              <a:t>can be divided into five sections:</a:t>
            </a:r>
          </a:p>
          <a:p>
            <a:r>
              <a:rPr lang="en-US" sz="2400" dirty="0" smtClean="0">
                <a:latin typeface="Times New Roman" pitchFamily="18" charset="0"/>
                <a:cs typeface="Times New Roman" pitchFamily="18" charset="0"/>
              </a:rPr>
              <a:t>The preamble: an introductory and enacting formula;</a:t>
            </a:r>
          </a:p>
          <a:p>
            <a:r>
              <a:rPr lang="en-US" sz="2400" dirty="0" smtClean="0">
                <a:latin typeface="Times New Roman" pitchFamily="18" charset="0"/>
                <a:cs typeface="Times New Roman" pitchFamily="18" charset="0"/>
              </a:rPr>
              <a:t>The Fundamental Principles (articles 1-12);</a:t>
            </a:r>
          </a:p>
          <a:p>
            <a:r>
              <a:rPr lang="en-US" sz="2400" dirty="0" smtClean="0">
                <a:latin typeface="Times New Roman" pitchFamily="18" charset="0"/>
                <a:cs typeface="Times New Roman" pitchFamily="18" charset="0"/>
              </a:rPr>
              <a:t>The Rights and the Duties of Citizens(articles 13-54);</a:t>
            </a:r>
          </a:p>
          <a:p>
            <a:r>
              <a:rPr lang="en-US" sz="2400" dirty="0" smtClean="0">
                <a:latin typeface="Times New Roman" pitchFamily="18" charset="0"/>
                <a:cs typeface="Times New Roman" pitchFamily="18" charset="0"/>
              </a:rPr>
              <a:t>The </a:t>
            </a:r>
            <a:r>
              <a:rPr lang="en-GB" sz="2400" dirty="0" smtClean="0">
                <a:latin typeface="Times New Roman" pitchFamily="18" charset="0"/>
                <a:cs typeface="Times New Roman" pitchFamily="18" charset="0"/>
              </a:rPr>
              <a:t>Organisation</a:t>
            </a:r>
            <a:r>
              <a:rPr lang="en-US" sz="2400" dirty="0" smtClean="0">
                <a:latin typeface="Times New Roman" pitchFamily="18" charset="0"/>
                <a:cs typeface="Times New Roman" pitchFamily="18" charset="0"/>
              </a:rPr>
              <a:t> of the Republic (articles 55-139);</a:t>
            </a:r>
          </a:p>
          <a:p>
            <a:r>
              <a:rPr lang="en-US" sz="2400" dirty="0" smtClean="0">
                <a:latin typeface="Times New Roman" pitchFamily="18" charset="0"/>
                <a:cs typeface="Times New Roman" pitchFamily="18" charset="0"/>
              </a:rPr>
              <a:t>The Transitory and Final Provisions (provisions I- XVIII).</a:t>
            </a:r>
          </a:p>
          <a:p>
            <a:endParaRPr lang="en-US" sz="2400" dirty="0">
              <a:latin typeface="Times New Roman" pitchFamily="18" charset="0"/>
              <a:cs typeface="Times New Roman" pitchFamily="18" charset="0"/>
            </a:endParaRPr>
          </a:p>
        </p:txBody>
      </p:sp>
      <p:sp>
        <p:nvSpPr>
          <p:cNvPr id="27650" name="AutoShape 2" descr="Risultati immagini per costituzione italiana originale">
            <a:hlinkClick r:id="rId2"/>
          </p:cNvPr>
          <p:cNvSpPr>
            <a:spLocks noChangeAspect="1" noChangeArrowheads="1"/>
          </p:cNvSpPr>
          <p:nvPr/>
        </p:nvSpPr>
        <p:spPr bwMode="auto">
          <a:xfrm>
            <a:off x="114300" y="-1219200"/>
            <a:ext cx="1800225" cy="2543175"/>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7652" name="AutoShape 4" descr="Risultati immagini per costituzione italiana originale">
            <a:hlinkClick r:id="rId2"/>
          </p:cNvPr>
          <p:cNvSpPr>
            <a:spLocks noChangeAspect="1" noChangeArrowheads="1"/>
          </p:cNvSpPr>
          <p:nvPr/>
        </p:nvSpPr>
        <p:spPr bwMode="auto">
          <a:xfrm>
            <a:off x="114300" y="-1219200"/>
            <a:ext cx="1800225" cy="2543175"/>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7654" name="AutoShape 6" descr="Risultati immagini per costituzione italiana originale">
            <a:hlinkClick r:id="rId2"/>
          </p:cNvPr>
          <p:cNvSpPr>
            <a:spLocks noChangeAspect="1" noChangeArrowheads="1"/>
          </p:cNvSpPr>
          <p:nvPr/>
        </p:nvSpPr>
        <p:spPr bwMode="auto">
          <a:xfrm flipH="1">
            <a:off x="-1086149" y="-1219199"/>
            <a:ext cx="1200449" cy="1695872"/>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7658" name="Picture 10" descr="Risultati immagini per costituzione italiana originale">
            <a:hlinkClick r:id="rId3"/>
          </p:cNvPr>
          <p:cNvPicPr>
            <a:picLocks noChangeAspect="1" noChangeArrowheads="1"/>
          </p:cNvPicPr>
          <p:nvPr/>
        </p:nvPicPr>
        <p:blipFill>
          <a:blip r:embed="rId4" cstate="print"/>
          <a:srcRect/>
          <a:stretch>
            <a:fillRect/>
          </a:stretch>
        </p:blipFill>
        <p:spPr bwMode="auto">
          <a:xfrm>
            <a:off x="3995936" y="2996952"/>
            <a:ext cx="4572000" cy="2952751"/>
          </a:xfrm>
          <a:prstGeom prst="rect">
            <a:avLst/>
          </a:prstGeom>
          <a:noFill/>
        </p:spPr>
      </p:pic>
      <p:pic>
        <p:nvPicPr>
          <p:cNvPr id="27664" name="Picture 16" descr="Risultati immagini per costituzione italiana originale">
            <a:hlinkClick r:id="rId5"/>
          </p:cNvPr>
          <p:cNvPicPr>
            <a:picLocks noChangeAspect="1" noChangeArrowheads="1"/>
          </p:cNvPicPr>
          <p:nvPr/>
        </p:nvPicPr>
        <p:blipFill>
          <a:blip r:embed="rId6" cstate="print"/>
          <a:srcRect/>
          <a:stretch>
            <a:fillRect/>
          </a:stretch>
        </p:blipFill>
        <p:spPr bwMode="auto">
          <a:xfrm>
            <a:off x="899592" y="2996952"/>
            <a:ext cx="1960417" cy="280831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78098"/>
          </a:xfrm>
        </p:spPr>
        <p:txBody>
          <a:bodyPr>
            <a:normAutofit fontScale="90000"/>
          </a:bodyPr>
          <a:lstStyle/>
          <a:p>
            <a:r>
              <a:rPr lang="en-US" dirty="0" smtClean="0">
                <a:solidFill>
                  <a:srgbClr val="FF0000"/>
                </a:solidFill>
                <a:latin typeface="Times New Roman" pitchFamily="18" charset="0"/>
                <a:cs typeface="Times New Roman" pitchFamily="18" charset="0"/>
              </a:rPr>
              <a:t>Human Rights in Italian Constitution</a:t>
            </a:r>
            <a:endParaRPr lang="en-US" dirty="0">
              <a:solidFill>
                <a:srgbClr val="FF0000"/>
              </a:solidFill>
              <a:latin typeface="Times New Roman" pitchFamily="18" charset="0"/>
              <a:cs typeface="Times New Roman" pitchFamily="18" charset="0"/>
            </a:endParaRPr>
          </a:p>
        </p:txBody>
      </p:sp>
      <p:sp>
        <p:nvSpPr>
          <p:cNvPr id="3" name="Segnaposto contenuto 2"/>
          <p:cNvSpPr>
            <a:spLocks noGrp="1"/>
          </p:cNvSpPr>
          <p:nvPr>
            <p:ph idx="1"/>
          </p:nvPr>
        </p:nvSpPr>
        <p:spPr>
          <a:xfrm>
            <a:off x="457200" y="1124744"/>
            <a:ext cx="8229600" cy="4104456"/>
          </a:xfrm>
        </p:spPr>
        <p:txBody>
          <a:bodyPr>
            <a:normAutofit/>
          </a:bodyPr>
          <a:lstStyle/>
          <a:p>
            <a:r>
              <a:rPr lang="en-US" sz="2400" dirty="0" smtClean="0">
                <a:latin typeface="Times New Roman" pitchFamily="18" charset="0"/>
                <a:cs typeface="Times New Roman" pitchFamily="18" charset="0"/>
              </a:rPr>
              <a:t>In the second and third part of the Constitution, a lot of rights proclaimed in the Universal Declaration of Human Rights are present.</a:t>
            </a:r>
          </a:p>
          <a:p>
            <a:r>
              <a:rPr lang="en-US" sz="2400" dirty="0" smtClean="0">
                <a:latin typeface="Times New Roman" pitchFamily="18" charset="0"/>
                <a:cs typeface="Times New Roman" pitchFamily="18" charset="0"/>
              </a:rPr>
              <a:t>The articles 1-3 promote an Italy found on work and present human rights. In article 3 it is said that in Italy all people have the same dignity before the law without any kind of discrimination.</a:t>
            </a:r>
          </a:p>
          <a:p>
            <a:r>
              <a:rPr lang="en-US" sz="2400" dirty="0" smtClean="0">
                <a:latin typeface="Times New Roman" pitchFamily="18" charset="0"/>
                <a:cs typeface="Times New Roman" pitchFamily="18" charset="0"/>
              </a:rPr>
              <a:t>In the third section the Constitution guarantees civil rights, political rights, economic rights and social rights. Moreover it regulates the relationship between the citizens and the State.    </a:t>
            </a:r>
            <a:endParaRPr lang="en-US" sz="2400" dirty="0">
              <a:latin typeface="Times New Roman" pitchFamily="18" charset="0"/>
              <a:cs typeface="Times New Roman" pitchFamily="18" charset="0"/>
            </a:endParaRPr>
          </a:p>
        </p:txBody>
      </p:sp>
      <p:pic>
        <p:nvPicPr>
          <p:cNvPr id="29698" name="Picture 2" descr="Risultati immagini per italia stemma">
            <a:hlinkClick r:id="rId2"/>
          </p:cNvPr>
          <p:cNvPicPr>
            <a:picLocks noChangeAspect="1" noChangeArrowheads="1"/>
          </p:cNvPicPr>
          <p:nvPr/>
        </p:nvPicPr>
        <p:blipFill>
          <a:blip r:embed="rId3" cstate="print"/>
          <a:srcRect/>
          <a:stretch>
            <a:fillRect/>
          </a:stretch>
        </p:blipFill>
        <p:spPr bwMode="auto">
          <a:xfrm>
            <a:off x="1619672" y="5013176"/>
            <a:ext cx="1512168" cy="1718373"/>
          </a:xfrm>
          <a:prstGeom prst="rect">
            <a:avLst/>
          </a:prstGeom>
          <a:noFill/>
        </p:spPr>
      </p:pic>
      <p:sp>
        <p:nvSpPr>
          <p:cNvPr id="5" name="CasellaDiTesto 4"/>
          <p:cNvSpPr txBox="1"/>
          <p:nvPr/>
        </p:nvSpPr>
        <p:spPr>
          <a:xfrm>
            <a:off x="3779912" y="5733256"/>
            <a:ext cx="3816424" cy="369332"/>
          </a:xfrm>
          <a:prstGeom prst="rect">
            <a:avLst/>
          </a:prstGeom>
          <a:noFill/>
        </p:spPr>
        <p:txBody>
          <a:bodyPr wrap="square" rtlCol="0">
            <a:spAutoFit/>
          </a:bodyPr>
          <a:lstStyle/>
          <a:p>
            <a:r>
              <a:rPr lang="en-US" dirty="0" smtClean="0">
                <a:latin typeface="Times New Roman" pitchFamily="18" charset="0"/>
                <a:cs typeface="Times New Roman" pitchFamily="18" charset="0"/>
              </a:rPr>
              <a:t>The Emblem of the Italian Republic</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50106"/>
          </a:xfrm>
        </p:spPr>
        <p:txBody>
          <a:bodyPr>
            <a:noAutofit/>
          </a:bodyPr>
          <a:lstStyle/>
          <a:p>
            <a:r>
              <a:rPr lang="en-US" sz="3600" dirty="0" smtClean="0">
                <a:solidFill>
                  <a:srgbClr val="FF0000"/>
                </a:solidFill>
                <a:latin typeface="Times New Roman" pitchFamily="18" charset="0"/>
                <a:cs typeface="Times New Roman" pitchFamily="18" charset="0"/>
              </a:rPr>
              <a:t>Human Rights in Italian Constitution and in contemporary Literature</a:t>
            </a:r>
            <a:endParaRPr lang="en-US" sz="3600" dirty="0">
              <a:solidFill>
                <a:srgbClr val="FF0000"/>
              </a:solidFill>
              <a:latin typeface="Times New Roman" pitchFamily="18" charset="0"/>
              <a:cs typeface="Times New Roman" pitchFamily="18" charset="0"/>
            </a:endParaRPr>
          </a:p>
        </p:txBody>
      </p:sp>
      <p:sp>
        <p:nvSpPr>
          <p:cNvPr id="3" name="Segnaposto contenuto 2"/>
          <p:cNvSpPr>
            <a:spLocks noGrp="1"/>
          </p:cNvSpPr>
          <p:nvPr>
            <p:ph idx="1"/>
          </p:nvPr>
        </p:nvSpPr>
        <p:spPr>
          <a:xfrm>
            <a:off x="457200" y="1268760"/>
            <a:ext cx="8229600" cy="5112568"/>
          </a:xfrm>
        </p:spPr>
        <p:txBody>
          <a:bodyPr>
            <a:normAutofit/>
          </a:bodyPr>
          <a:lstStyle/>
          <a:p>
            <a:r>
              <a:rPr lang="en-GB" sz="2400" dirty="0" smtClean="0">
                <a:latin typeface="Times New Roman" pitchFamily="18" charset="0"/>
                <a:cs typeface="Times New Roman" pitchFamily="18" charset="0"/>
              </a:rPr>
              <a:t>Some articles particularly interesting are Articles 1,3, 19,35, 36, 37.</a:t>
            </a:r>
          </a:p>
          <a:p>
            <a:r>
              <a:rPr lang="en-GB" sz="2400" dirty="0" smtClean="0">
                <a:latin typeface="Times New Roman" pitchFamily="18" charset="0"/>
                <a:cs typeface="Times New Roman" pitchFamily="18" charset="0"/>
              </a:rPr>
              <a:t>The Article 1 states Italy is a democratic Republic founded on labour. It shows how labour is considered important in Italy as well as in other Western countries, which are influenced by Christian morality, especially by Puritan culture.</a:t>
            </a:r>
          </a:p>
          <a:p>
            <a:pPr>
              <a:buFont typeface="Wingdings" pitchFamily="2" charset="2"/>
              <a:buChar char="v"/>
            </a:pPr>
            <a:r>
              <a:rPr lang="en-GB" sz="2400" dirty="0" smtClean="0">
                <a:latin typeface="Times New Roman" pitchFamily="18" charset="0"/>
                <a:cs typeface="Times New Roman" pitchFamily="18" charset="0"/>
              </a:rPr>
              <a:t>References to this article may be found in  “The Puritan culture </a:t>
            </a:r>
            <a:r>
              <a:rPr lang="en-GB" sz="2400" dirty="0" smtClean="0">
                <a:latin typeface="Times New Roman" pitchFamily="18" charset="0"/>
                <a:cs typeface="Times New Roman" pitchFamily="18" charset="0"/>
              </a:rPr>
              <a:t>” extract </a:t>
            </a:r>
            <a:r>
              <a:rPr lang="en-GB" sz="2400" dirty="0" smtClean="0">
                <a:latin typeface="Times New Roman" pitchFamily="18" charset="0"/>
                <a:cs typeface="Times New Roman" pitchFamily="18" charset="0"/>
              </a:rPr>
              <a:t>and in the novel “the Reluctant Fundamentalist”, where it is shown how working has a strong role in American society, which represents all the Western societies. Moreover references to the theme of work is present in “Growing up” and in quite all the novel of Charles Dickens.</a:t>
            </a:r>
            <a:endParaRPr lang="en-GB"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88640"/>
            <a:ext cx="8229600" cy="5937523"/>
          </a:xfrm>
        </p:spPr>
        <p:txBody>
          <a:bodyPr>
            <a:normAutofit/>
          </a:bodyPr>
          <a:lstStyle/>
          <a:p>
            <a:r>
              <a:rPr lang="en-GB" sz="2400" dirty="0" smtClean="0">
                <a:latin typeface="Times New Roman" pitchFamily="18" charset="0"/>
                <a:cs typeface="Times New Roman" pitchFamily="18" charset="0"/>
              </a:rPr>
              <a:t>The Article 3 is one of the most important of the whole Constitution. It says that all citizens have equal social dignity and are equal before the law, without distinction as to sex, race, language, religion, political opinions, or personal or social condition.  This article presents some human rights stated in the Universal Declaration of Human Rights of 1948. </a:t>
            </a:r>
          </a:p>
          <a:p>
            <a:pPr>
              <a:buFont typeface="Wingdings" pitchFamily="2" charset="2"/>
              <a:buChar char="v"/>
            </a:pPr>
            <a:r>
              <a:rPr lang="en-GB" sz="2400" dirty="0" smtClean="0">
                <a:latin typeface="Times New Roman" pitchFamily="18" charset="0"/>
                <a:cs typeface="Times New Roman" pitchFamily="18" charset="0"/>
              </a:rPr>
              <a:t>Linked with the theme of the article are some texts such as “Growing up”, where girls are discriminated and are not given the same opportunities of  boys;  “</a:t>
            </a:r>
            <a:r>
              <a:rPr lang="en-GB" sz="2400" dirty="0" err="1" smtClean="0">
                <a:latin typeface="Times New Roman" pitchFamily="18" charset="0"/>
                <a:cs typeface="Times New Roman" pitchFamily="18" charset="0"/>
              </a:rPr>
              <a:t>Lispeth</a:t>
            </a:r>
            <a:r>
              <a:rPr lang="en-GB" sz="2400" dirty="0" smtClean="0">
                <a:latin typeface="Times New Roman" pitchFamily="18" charset="0"/>
                <a:cs typeface="Times New Roman" pitchFamily="18" charset="0"/>
              </a:rPr>
              <a:t>” where the protagonist is treated different from British girl, because she came from an Indian family and “The Reluctant Fundamentalist” where </a:t>
            </a:r>
            <a:r>
              <a:rPr lang="en-GB" sz="2400" dirty="0" err="1" smtClean="0">
                <a:latin typeface="Times New Roman" pitchFamily="18" charset="0"/>
                <a:cs typeface="Times New Roman" pitchFamily="18" charset="0"/>
              </a:rPr>
              <a:t>Changez</a:t>
            </a:r>
            <a:r>
              <a:rPr lang="en-GB" sz="2400" dirty="0" smtClean="0">
                <a:latin typeface="Times New Roman" pitchFamily="18" charset="0"/>
                <a:cs typeface="Times New Roman" pitchFamily="18" charset="0"/>
              </a:rPr>
              <a:t>, at the end of the narration, is considered dangerous for the society, because he is Muslim and he is a Pakistani man. </a:t>
            </a:r>
          </a:p>
          <a:p>
            <a:pPr>
              <a:buFont typeface="Wingdings" pitchFamily="2" charset="2"/>
              <a:buChar char="v"/>
            </a:pPr>
            <a:endParaRPr lang="en-GB"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60648"/>
            <a:ext cx="8229600" cy="6192688"/>
          </a:xfrm>
        </p:spPr>
        <p:txBody>
          <a:bodyPr>
            <a:normAutofit/>
          </a:bodyPr>
          <a:lstStyle/>
          <a:p>
            <a:r>
              <a:rPr lang="en-US" sz="2400" dirty="0" smtClean="0">
                <a:latin typeface="Times New Roman" pitchFamily="18" charset="0"/>
                <a:cs typeface="Times New Roman" pitchFamily="18" charset="0"/>
              </a:rPr>
              <a:t>The Article 19 deals with religious faith. It states  that all have the right to profess freely their own religious faith in whatever form, individual or collective, to propagate it and to exercise it in a private or public cult, provided that the rites are not contrary to public morals.</a:t>
            </a:r>
          </a:p>
          <a:p>
            <a:endParaRPr lang="en-US" sz="2400" dirty="0" smtClean="0">
              <a:latin typeface="Times New Roman" pitchFamily="18" charset="0"/>
              <a:cs typeface="Times New Roman" pitchFamily="18" charset="0"/>
            </a:endParaRPr>
          </a:p>
          <a:p>
            <a:pPr>
              <a:buFont typeface="Wingdings" pitchFamily="2" charset="2"/>
              <a:buChar char="v"/>
            </a:pPr>
            <a:r>
              <a:rPr lang="en-US" sz="2400" dirty="0" smtClean="0">
                <a:latin typeface="Times New Roman" pitchFamily="18" charset="0"/>
                <a:cs typeface="Times New Roman" pitchFamily="18" charset="0"/>
              </a:rPr>
              <a:t>References to the article can be found in the text “Is America still Puritan?”, when it is presented the typical Puritan culture and the description of the Puritans. They were a group of Christian people, who wanted to purify the religion. For this reason they were persecuted by the King of England and they were forced to go </a:t>
            </a:r>
            <a:r>
              <a:rPr lang="en-US" sz="2400" dirty="0" smtClean="0">
                <a:latin typeface="Times New Roman" pitchFamily="18" charset="0"/>
                <a:cs typeface="Times New Roman" pitchFamily="18" charset="0"/>
              </a:rPr>
              <a:t>to the </a:t>
            </a:r>
            <a:r>
              <a:rPr lang="en-US" sz="2400" dirty="0" smtClean="0">
                <a:latin typeface="Times New Roman" pitchFamily="18" charset="0"/>
                <a:cs typeface="Times New Roman" pitchFamily="18" charset="0"/>
              </a:rPr>
              <a:t>American coast with the “Mayflower” in 1620.  There they established and founded a nation, whose characteristics are based on Puritan culture and mentality.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solidFill>
                  <a:srgbClr val="FF0000"/>
                </a:solidFill>
                <a:latin typeface="Times New Roman" pitchFamily="18" charset="0"/>
                <a:cs typeface="Times New Roman" pitchFamily="18" charset="0"/>
              </a:rPr>
              <a:t>Index</a:t>
            </a:r>
            <a:endParaRPr lang="en-US" dirty="0">
              <a:solidFill>
                <a:srgbClr val="FF0000"/>
              </a:solidFill>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a:bodyPr>
          <a:lstStyle/>
          <a:p>
            <a:r>
              <a:rPr lang="en-US" sz="2000" dirty="0" smtClean="0">
                <a:latin typeface="Times New Roman" pitchFamily="18" charset="0"/>
                <a:cs typeface="Times New Roman" pitchFamily="18" charset="0"/>
              </a:rPr>
              <a:t>What are Human Rights?</a:t>
            </a:r>
          </a:p>
          <a:p>
            <a:r>
              <a:rPr lang="en-US" sz="2000" dirty="0" smtClean="0">
                <a:latin typeface="Times New Roman" pitchFamily="18" charset="0"/>
                <a:cs typeface="Times New Roman" pitchFamily="18" charset="0"/>
              </a:rPr>
              <a:t>The history of Human Rights.</a:t>
            </a:r>
          </a:p>
          <a:p>
            <a:r>
              <a:rPr lang="en-US" sz="2000" dirty="0" smtClean="0">
                <a:latin typeface="Times New Roman" pitchFamily="18" charset="0"/>
                <a:cs typeface="Times New Roman" pitchFamily="18" charset="0"/>
              </a:rPr>
              <a:t>The Universal declaration of Human Rights</a:t>
            </a:r>
          </a:p>
          <a:p>
            <a:r>
              <a:rPr lang="en-US" sz="2000" dirty="0" smtClean="0">
                <a:latin typeface="Times New Roman" pitchFamily="18" charset="0"/>
                <a:cs typeface="Times New Roman" pitchFamily="18" charset="0"/>
              </a:rPr>
              <a:t>Italian Constitution</a:t>
            </a:r>
          </a:p>
          <a:p>
            <a:r>
              <a:rPr lang="en-US" sz="2000" dirty="0" smtClean="0">
                <a:latin typeface="Times New Roman" pitchFamily="18" charset="0"/>
                <a:cs typeface="Times New Roman" pitchFamily="18" charset="0"/>
              </a:rPr>
              <a:t>Human Rights in Italian Constitution</a:t>
            </a:r>
          </a:p>
          <a:p>
            <a:r>
              <a:rPr lang="en-US" sz="2000" dirty="0" smtClean="0">
                <a:latin typeface="Times New Roman" pitchFamily="18" charset="0"/>
                <a:cs typeface="Times New Roman" pitchFamily="18" charset="0"/>
              </a:rPr>
              <a:t>Human Rights in Literature</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60648"/>
            <a:ext cx="8229600" cy="6264696"/>
          </a:xfrm>
        </p:spPr>
        <p:txBody>
          <a:bodyPr/>
          <a:lstStyle/>
          <a:p>
            <a:r>
              <a:rPr lang="en-GB" sz="2400" dirty="0" smtClean="0">
                <a:latin typeface="Times New Roman" pitchFamily="18" charset="0"/>
                <a:cs typeface="Times New Roman" pitchFamily="18" charset="0"/>
              </a:rPr>
              <a:t>The Article 35 deals with labour, the protection of Italian labour and the freedom to emigrate in order to labour</a:t>
            </a:r>
            <a:r>
              <a:rPr lang="it-IT" sz="2400" dirty="0" smtClean="0">
                <a:latin typeface="Times New Roman" pitchFamily="18" charset="0"/>
                <a:cs typeface="Times New Roman" pitchFamily="18" charset="0"/>
              </a:rPr>
              <a:t>. </a:t>
            </a:r>
            <a:r>
              <a:rPr lang="en-GB" sz="2400" dirty="0" smtClean="0">
                <a:latin typeface="Times New Roman" pitchFamily="18" charset="0"/>
                <a:cs typeface="Times New Roman" pitchFamily="18" charset="0"/>
              </a:rPr>
              <a:t>Moreover it presents the importance of improvement of workers. </a:t>
            </a:r>
          </a:p>
          <a:p>
            <a:pPr>
              <a:buFont typeface="Wingdings" pitchFamily="2" charset="2"/>
              <a:buChar char="v"/>
            </a:pPr>
            <a:r>
              <a:rPr lang="en-GB" sz="2400" dirty="0" smtClean="0">
                <a:latin typeface="Times New Roman" pitchFamily="18" charset="0"/>
                <a:cs typeface="Times New Roman" pitchFamily="18" charset="0"/>
              </a:rPr>
              <a:t>References to this article can be found in all the text dealing with Puritan mentality and culture, because for them achievement and progress on social and work ladder are fundamental; in the text “The chief of the Industrial Revolution”, because a lot of farmers in the 18 century were forced to leave the land in order to settle in the city to work as workers in the industries; and in “The Reluctant Fundamentalist” , where the protagonist left his birth-country to go to study and work in the USA.</a:t>
            </a:r>
            <a:endParaRPr lang="en-GB"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332656"/>
            <a:ext cx="8229600" cy="5793507"/>
          </a:xfrm>
        </p:spPr>
        <p:txBody>
          <a:bodyPr/>
          <a:lstStyle/>
          <a:p>
            <a:r>
              <a:rPr lang="en-US" sz="2400" dirty="0" smtClean="0">
                <a:latin typeface="Times New Roman" pitchFamily="18" charset="0"/>
                <a:cs typeface="Times New Roman" pitchFamily="18" charset="0"/>
              </a:rPr>
              <a:t>The Article 36 deals with the rights of workers. It states: “</a:t>
            </a:r>
            <a:r>
              <a:rPr lang="en-US" sz="2000" i="1" dirty="0" smtClean="0">
                <a:latin typeface="Times New Roman" pitchFamily="18" charset="0"/>
                <a:cs typeface="Times New Roman" pitchFamily="18" charset="0"/>
              </a:rPr>
              <a:t>Workers have the right to wages in proportion to the quantity and quality of their work and in all cases sufficient to ensure them and their families a free and dignified existence. The maximum working day is fixed by law. Workers have a right to a weekly rest day and paid annual holidays. They cannot waive this right.”</a:t>
            </a:r>
          </a:p>
          <a:p>
            <a:pPr>
              <a:buFont typeface="Wingdings" pitchFamily="2" charset="2"/>
              <a:buChar char="v"/>
            </a:pPr>
            <a:r>
              <a:rPr lang="en-US" sz="2000" dirty="0" smtClean="0">
                <a:latin typeface="Times New Roman" pitchFamily="18" charset="0"/>
                <a:cs typeface="Times New Roman" pitchFamily="18" charset="0"/>
              </a:rPr>
              <a:t>The theme of the worker’s rights is developed in the text “The Chief features of the Industrial Revolution”</a:t>
            </a:r>
            <a:r>
              <a:rPr lang="en-US" sz="2000" i="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and in the article “Revealed: Industrial Revolution was powered by child slaves.”, published on The Independent in 2010. Both deals with the work condition of workers in 18 century. As regards fiction this theme is the focus of some of Charles Dickens’ Novels, such as “Oliver Twist” and “Hard Times”. There the novelist described the terrible conditions in which children were forced to work during the Victorian age.</a:t>
            </a:r>
            <a:endParaRPr lang="en-US" sz="14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88640"/>
            <a:ext cx="8229600" cy="5937523"/>
          </a:xfrm>
        </p:spPr>
        <p:txBody>
          <a:bodyPr>
            <a:normAutofit/>
          </a:bodyPr>
          <a:lstStyle/>
          <a:p>
            <a:r>
              <a:rPr lang="en-GB" sz="2400" dirty="0" smtClean="0">
                <a:latin typeface="Times New Roman" pitchFamily="18" charset="0"/>
                <a:cs typeface="Times New Roman" pitchFamily="18" charset="0"/>
              </a:rPr>
              <a:t>The Article 37 deals with women’s work and minors’ work. It states:  “</a:t>
            </a:r>
            <a:r>
              <a:rPr lang="en-GB" sz="1800" i="1" dirty="0" smtClean="0">
                <a:latin typeface="Times New Roman" pitchFamily="18" charset="0"/>
                <a:cs typeface="Times New Roman" pitchFamily="18" charset="0"/>
              </a:rPr>
              <a:t>Working women have the same rights and, for equal work, the same wages as working men. Working conditions must allow women to carry out their essential role in the family and ensure particular and adequate protection for the mother and the child. The law establishes the minimum age for paid labour. The Republic protects the work of minors by means of special provisions and, for equal work, guarantees them the right to equal pay.”</a:t>
            </a:r>
          </a:p>
          <a:p>
            <a:endParaRPr lang="en-GB" sz="1800" i="1" dirty="0" smtClean="0">
              <a:latin typeface="Times New Roman" pitchFamily="18" charset="0"/>
              <a:cs typeface="Times New Roman" pitchFamily="18" charset="0"/>
            </a:endParaRPr>
          </a:p>
          <a:p>
            <a:pPr>
              <a:buFont typeface="Wingdings" pitchFamily="2" charset="2"/>
              <a:buChar char="v"/>
            </a:pPr>
            <a:r>
              <a:rPr lang="en-GB" sz="2000" dirty="0" smtClean="0">
                <a:latin typeface="Times New Roman" pitchFamily="18" charset="0"/>
                <a:cs typeface="Times New Roman" pitchFamily="18" charset="0"/>
              </a:rPr>
              <a:t>References to this Article can be found in “Growing up”, where the girls were not given the same opportunities of the boys. It is a discrimination of women.  The second part of the article deals with the theme focused by Dickens’ novel “Oliver Twist”, which is set in an historical period in which it was considered normal to send children of 8 years to work as chimneysweepers. It shows that in 1800 there was not a minimum age for paid labour. Moreover a lot of </a:t>
            </a:r>
            <a:r>
              <a:rPr lang="en-GB" sz="2000" dirty="0" smtClean="0">
                <a:latin typeface="Times New Roman" pitchFamily="18" charset="0"/>
                <a:cs typeface="Times New Roman" pitchFamily="18" charset="0"/>
              </a:rPr>
              <a:t>young workers </a:t>
            </a:r>
            <a:r>
              <a:rPr lang="en-GB" sz="2000" dirty="0" smtClean="0">
                <a:latin typeface="Times New Roman" pitchFamily="18" charset="0"/>
                <a:cs typeface="Times New Roman" pitchFamily="18" charset="0"/>
              </a:rPr>
              <a:t>were not paid, but they received a little food and a place to sleep in the workhouses.  </a:t>
            </a:r>
            <a:endParaRPr lang="en-GB" sz="20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solidFill>
                  <a:srgbClr val="FF0000"/>
                </a:solidFill>
                <a:latin typeface="Times New Roman" pitchFamily="18" charset="0"/>
                <a:cs typeface="Times New Roman" pitchFamily="18" charset="0"/>
              </a:rPr>
              <a:t>What are Human Rights?</a:t>
            </a:r>
            <a:endParaRPr lang="en-US" dirty="0">
              <a:solidFill>
                <a:srgbClr val="FF0000"/>
              </a:solidFill>
              <a:latin typeface="Times New Roman" pitchFamily="18" charset="0"/>
              <a:cs typeface="Times New Roman" pitchFamily="18" charset="0"/>
            </a:endParaRPr>
          </a:p>
        </p:txBody>
      </p:sp>
      <p:sp>
        <p:nvSpPr>
          <p:cNvPr id="3" name="Segnaposto contenuto 2"/>
          <p:cNvSpPr>
            <a:spLocks noGrp="1"/>
          </p:cNvSpPr>
          <p:nvPr>
            <p:ph idx="1"/>
          </p:nvPr>
        </p:nvSpPr>
        <p:spPr>
          <a:xfrm>
            <a:off x="457200" y="1268760"/>
            <a:ext cx="8229600" cy="5400600"/>
          </a:xfrm>
        </p:spPr>
        <p:txBody>
          <a:bodyPr/>
          <a:lstStyle/>
          <a:p>
            <a:pPr>
              <a:buNone/>
            </a:pPr>
            <a:r>
              <a:rPr lang="en-US" sz="2400" i="1" dirty="0" smtClean="0">
                <a:latin typeface="Times New Roman" pitchFamily="18" charset="0"/>
                <a:cs typeface="Times New Roman" pitchFamily="18" charset="0"/>
              </a:rPr>
              <a:t>They are the basic rights and freedoms to which all humans are entitled</a:t>
            </a:r>
            <a:r>
              <a:rPr lang="it-IT" dirty="0" smtClean="0">
                <a:latin typeface="Times New Roman" pitchFamily="18" charset="0"/>
                <a:cs typeface="Times New Roman" pitchFamily="18" charset="0"/>
              </a:rPr>
              <a:t>. </a:t>
            </a:r>
          </a:p>
          <a:p>
            <a:pPr>
              <a:buNone/>
            </a:pPr>
            <a:r>
              <a:rPr lang="en-US" sz="2000" dirty="0" smtClean="0">
                <a:latin typeface="Times New Roman" pitchFamily="18" charset="0"/>
                <a:cs typeface="Times New Roman" pitchFamily="18" charset="0"/>
              </a:rPr>
              <a:t>Human rights often includes a lot of civil and political rights.</a:t>
            </a:r>
          </a:p>
          <a:p>
            <a:pPr>
              <a:buNone/>
            </a:pPr>
            <a:r>
              <a:rPr lang="en-US" sz="2000" dirty="0" smtClean="0">
                <a:latin typeface="Times New Roman" pitchFamily="18" charset="0"/>
                <a:cs typeface="Times New Roman" pitchFamily="18" charset="0"/>
              </a:rPr>
              <a:t>Some examples of these rights are the rights to:</a:t>
            </a:r>
          </a:p>
          <a:p>
            <a:r>
              <a:rPr lang="en-US" sz="2000" b="1" dirty="0" smtClean="0">
                <a:latin typeface="Times New Roman" pitchFamily="18" charset="0"/>
                <a:cs typeface="Times New Roman" pitchFamily="18" charset="0"/>
              </a:rPr>
              <a:t>life</a:t>
            </a:r>
            <a:r>
              <a:rPr lang="en-US" sz="2000" dirty="0" smtClean="0">
                <a:latin typeface="Times New Roman" pitchFamily="18" charset="0"/>
                <a:cs typeface="Times New Roman" pitchFamily="18" charset="0"/>
              </a:rPr>
              <a:t>, </a:t>
            </a:r>
          </a:p>
          <a:p>
            <a:r>
              <a:rPr lang="en-US" sz="2000" dirty="0" smtClean="0">
                <a:latin typeface="Times New Roman" pitchFamily="18" charset="0"/>
                <a:cs typeface="Times New Roman" pitchFamily="18" charset="0"/>
              </a:rPr>
              <a:t>property, </a:t>
            </a:r>
          </a:p>
          <a:p>
            <a:r>
              <a:rPr lang="en-US" sz="2000" b="1" dirty="0" smtClean="0">
                <a:latin typeface="Times New Roman" pitchFamily="18" charset="0"/>
                <a:cs typeface="Times New Roman" pitchFamily="18" charset="0"/>
              </a:rPr>
              <a:t>freedom of expression</a:t>
            </a:r>
            <a:r>
              <a:rPr lang="en-US" sz="2000" dirty="0" smtClean="0">
                <a:latin typeface="Times New Roman" pitchFamily="18" charset="0"/>
                <a:cs typeface="Times New Roman" pitchFamily="18" charset="0"/>
              </a:rPr>
              <a:t>, </a:t>
            </a:r>
          </a:p>
          <a:p>
            <a:r>
              <a:rPr lang="en-US" sz="2000" b="1" dirty="0" smtClean="0">
                <a:latin typeface="Times New Roman" pitchFamily="18" charset="0"/>
                <a:cs typeface="Times New Roman" pitchFamily="18" charset="0"/>
              </a:rPr>
              <a:t>liberty</a:t>
            </a:r>
            <a:r>
              <a:rPr lang="en-US" sz="2000" dirty="0" smtClean="0">
                <a:latin typeface="Times New Roman" pitchFamily="18" charset="0"/>
                <a:cs typeface="Times New Roman" pitchFamily="18" charset="0"/>
              </a:rPr>
              <a:t>, </a:t>
            </a:r>
          </a:p>
          <a:p>
            <a:r>
              <a:rPr lang="en-US" sz="2000" dirty="0" smtClean="0">
                <a:latin typeface="Times New Roman" pitchFamily="18" charset="0"/>
                <a:cs typeface="Times New Roman" pitchFamily="18" charset="0"/>
              </a:rPr>
              <a:t>pursuit of happiness, </a:t>
            </a:r>
          </a:p>
          <a:p>
            <a:r>
              <a:rPr lang="en-US" sz="2000" b="1" dirty="0" smtClean="0">
                <a:latin typeface="Times New Roman" pitchFamily="18" charset="0"/>
                <a:cs typeface="Times New Roman" pitchFamily="18" charset="0"/>
              </a:rPr>
              <a:t>the equality before the law</a:t>
            </a:r>
            <a:r>
              <a:rPr lang="en-US" sz="2000" dirty="0" smtClean="0">
                <a:latin typeface="Times New Roman" pitchFamily="18" charset="0"/>
                <a:cs typeface="Times New Roman" pitchFamily="18" charset="0"/>
              </a:rPr>
              <a:t>.</a:t>
            </a:r>
          </a:p>
          <a:p>
            <a:pPr>
              <a:buNone/>
            </a:pPr>
            <a:r>
              <a:rPr lang="en-US" sz="2000" dirty="0" smtClean="0">
                <a:latin typeface="Times New Roman" pitchFamily="18" charset="0"/>
                <a:cs typeface="Times New Roman" pitchFamily="18" charset="0"/>
              </a:rPr>
              <a:t>Human rights includes also social, cultural and economic rights such as the rights to </a:t>
            </a:r>
            <a:r>
              <a:rPr lang="en-US" sz="2000" b="1" dirty="0" smtClean="0">
                <a:latin typeface="Times New Roman" pitchFamily="18" charset="0"/>
                <a:cs typeface="Times New Roman" pitchFamily="18" charset="0"/>
              </a:rPr>
              <a:t>participate in science and culture</a:t>
            </a:r>
            <a:r>
              <a:rPr lang="en-US" sz="2000" dirty="0" smtClean="0">
                <a:latin typeface="Times New Roman" pitchFamily="18" charset="0"/>
                <a:cs typeface="Times New Roman" pitchFamily="18" charset="0"/>
              </a:rPr>
              <a:t>, to </a:t>
            </a:r>
            <a:r>
              <a:rPr lang="en-US" sz="2000" b="1" dirty="0" smtClean="0">
                <a:latin typeface="Times New Roman" pitchFamily="18" charset="0"/>
                <a:cs typeface="Times New Roman" pitchFamily="18" charset="0"/>
              </a:rPr>
              <a:t>work</a:t>
            </a:r>
            <a:r>
              <a:rPr lang="en-US" sz="2000" dirty="0" smtClean="0">
                <a:latin typeface="Times New Roman" pitchFamily="18" charset="0"/>
                <a:cs typeface="Times New Roman" pitchFamily="18" charset="0"/>
              </a:rPr>
              <a:t> and to </a:t>
            </a:r>
            <a:r>
              <a:rPr lang="en-US" sz="2000" b="1" dirty="0" smtClean="0">
                <a:latin typeface="Times New Roman" pitchFamily="18" charset="0"/>
                <a:cs typeface="Times New Roman" pitchFamily="18" charset="0"/>
              </a:rPr>
              <a:t>education</a:t>
            </a:r>
            <a:r>
              <a:rPr lang="en-US" sz="2000" dirty="0" smtClean="0">
                <a:latin typeface="Times New Roman" pitchFamily="18" charset="0"/>
                <a:cs typeface="Times New Roman" pitchFamily="18" charset="0"/>
              </a:rPr>
              <a:t>. </a:t>
            </a:r>
          </a:p>
          <a:p>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solidFill>
                  <a:srgbClr val="FF0000"/>
                </a:solidFill>
                <a:latin typeface="Times New Roman" pitchFamily="18" charset="0"/>
                <a:cs typeface="Times New Roman" pitchFamily="18" charset="0"/>
              </a:rPr>
              <a:t>The History of Human Rights</a:t>
            </a:r>
            <a:endParaRPr lang="en-US" dirty="0">
              <a:solidFill>
                <a:srgbClr val="FF0000"/>
              </a:solidFill>
              <a:latin typeface="Times New Roman" pitchFamily="18" charset="0"/>
              <a:cs typeface="Times New Roman" pitchFamily="18" charset="0"/>
            </a:endParaRPr>
          </a:p>
        </p:txBody>
      </p:sp>
      <p:sp>
        <p:nvSpPr>
          <p:cNvPr id="3" name="Segnaposto contenuto 2"/>
          <p:cNvSpPr>
            <a:spLocks noGrp="1"/>
          </p:cNvSpPr>
          <p:nvPr>
            <p:ph idx="1"/>
          </p:nvPr>
        </p:nvSpPr>
        <p:spPr>
          <a:xfrm>
            <a:off x="457200" y="1124744"/>
            <a:ext cx="8229600" cy="5544616"/>
          </a:xfrm>
        </p:spPr>
        <p:txBody>
          <a:bodyPr>
            <a:normAutofit/>
          </a:bodyPr>
          <a:lstStyle/>
          <a:p>
            <a:r>
              <a:rPr lang="en-US" sz="2400" dirty="0" smtClean="0">
                <a:latin typeface="Times New Roman" pitchFamily="18" charset="0"/>
                <a:cs typeface="Times New Roman" pitchFamily="18" charset="0"/>
              </a:rPr>
              <a:t>first notice: </a:t>
            </a:r>
            <a:r>
              <a:rPr lang="en-US" sz="2400" b="1" dirty="0" smtClean="0">
                <a:latin typeface="Times New Roman" pitchFamily="18" charset="0"/>
                <a:cs typeface="Times New Roman" pitchFamily="18" charset="0"/>
              </a:rPr>
              <a:t>Cyrus Cylinder </a:t>
            </a:r>
            <a:r>
              <a:rPr lang="en-US" sz="2400" dirty="0" smtClean="0">
                <a:latin typeface="Times New Roman" pitchFamily="18" charset="0"/>
                <a:cs typeface="Times New Roman" pitchFamily="18" charset="0"/>
              </a:rPr>
              <a:t>(539 B.C.)</a:t>
            </a:r>
          </a:p>
          <a:p>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the king of Persia, Cyrus the Great conquered the city of Babylon </a:t>
            </a:r>
          </a:p>
          <a:p>
            <a:pPr>
              <a:buNone/>
            </a:pPr>
            <a:r>
              <a:rPr lang="en-US" sz="1800" dirty="0" smtClean="0">
                <a:latin typeface="Times New Roman" pitchFamily="18" charset="0"/>
                <a:cs typeface="Times New Roman" pitchFamily="18" charset="0"/>
              </a:rPr>
              <a:t>The king </a:t>
            </a:r>
            <a:r>
              <a:rPr lang="en-US" sz="1800" i="1" dirty="0" smtClean="0">
                <a:latin typeface="Times New Roman" pitchFamily="18" charset="0"/>
                <a:cs typeface="Times New Roman" pitchFamily="18" charset="0"/>
              </a:rPr>
              <a:t>freed the slaves </a:t>
            </a:r>
            <a:r>
              <a:rPr lang="en-US" sz="1800" dirty="0" smtClean="0">
                <a:latin typeface="Times New Roman" pitchFamily="18" charset="0"/>
                <a:cs typeface="Times New Roman" pitchFamily="18" charset="0"/>
              </a:rPr>
              <a:t>and declared that all people had the </a:t>
            </a:r>
            <a:r>
              <a:rPr lang="en-US" sz="1800" i="1" dirty="0" smtClean="0">
                <a:latin typeface="Times New Roman" pitchFamily="18" charset="0"/>
                <a:cs typeface="Times New Roman" pitchFamily="18" charset="0"/>
              </a:rPr>
              <a:t>right to choose </a:t>
            </a:r>
            <a:r>
              <a:rPr lang="en-US" sz="1800" dirty="0" smtClean="0">
                <a:latin typeface="Times New Roman" pitchFamily="18" charset="0"/>
                <a:cs typeface="Times New Roman" pitchFamily="18" charset="0"/>
              </a:rPr>
              <a:t>their own </a:t>
            </a:r>
            <a:r>
              <a:rPr lang="en-US" sz="1800" i="1" dirty="0" smtClean="0">
                <a:latin typeface="Times New Roman" pitchFamily="18" charset="0"/>
                <a:cs typeface="Times New Roman" pitchFamily="18" charset="0"/>
              </a:rPr>
              <a:t>religion</a:t>
            </a:r>
            <a:r>
              <a:rPr lang="en-US" sz="1800" dirty="0" smtClean="0">
                <a:latin typeface="Times New Roman" pitchFamily="18" charset="0"/>
                <a:cs typeface="Times New Roman" pitchFamily="18" charset="0"/>
              </a:rPr>
              <a:t> and established </a:t>
            </a:r>
            <a:r>
              <a:rPr lang="en-US" sz="1800" i="1" dirty="0" smtClean="0">
                <a:latin typeface="Times New Roman" pitchFamily="18" charset="0"/>
                <a:cs typeface="Times New Roman" pitchFamily="18" charset="0"/>
              </a:rPr>
              <a:t>racial equality</a:t>
            </a:r>
            <a:r>
              <a:rPr lang="en-US" sz="1600" dirty="0" smtClean="0">
                <a:latin typeface="Times New Roman" pitchFamily="18" charset="0"/>
                <a:cs typeface="Times New Roman" pitchFamily="18" charset="0"/>
              </a:rPr>
              <a:t>. </a:t>
            </a:r>
          </a:p>
          <a:p>
            <a:pPr>
              <a:buNone/>
            </a:pPr>
            <a:r>
              <a:rPr lang="en-US" sz="1800" dirty="0" smtClean="0">
                <a:latin typeface="Times New Roman" pitchFamily="18" charset="0"/>
                <a:cs typeface="Times New Roman" pitchFamily="18" charset="0"/>
              </a:rPr>
              <a:t>These rights were inscribed in </a:t>
            </a:r>
            <a:r>
              <a:rPr lang="en-US" sz="1800" dirty="0" err="1" smtClean="0">
                <a:latin typeface="Times New Roman" pitchFamily="18" charset="0"/>
                <a:cs typeface="Times New Roman" pitchFamily="18" charset="0"/>
              </a:rPr>
              <a:t>Akkadian</a:t>
            </a:r>
            <a:r>
              <a:rPr lang="en-US" sz="1800" dirty="0" smtClean="0">
                <a:latin typeface="Times New Roman" pitchFamily="18" charset="0"/>
                <a:cs typeface="Times New Roman" pitchFamily="18" charset="0"/>
              </a:rPr>
              <a:t> language on a baked-clay cylinder.  </a:t>
            </a:r>
          </a:p>
          <a:p>
            <a:pPr>
              <a:buNone/>
            </a:pPr>
            <a:endParaRPr lang="en-US" sz="1800" dirty="0" smtClean="0">
              <a:latin typeface="Times New Roman" pitchFamily="18" charset="0"/>
              <a:cs typeface="Times New Roman" pitchFamily="18" charset="0"/>
            </a:endParaRPr>
          </a:p>
          <a:p>
            <a:pPr>
              <a:buNone/>
            </a:pPr>
            <a:endParaRPr lang="en-US" sz="1800" dirty="0" smtClean="0">
              <a:latin typeface="Times New Roman" pitchFamily="18" charset="0"/>
              <a:cs typeface="Times New Roman" pitchFamily="18" charset="0"/>
            </a:endParaRPr>
          </a:p>
          <a:p>
            <a:pPr>
              <a:buNone/>
            </a:pPr>
            <a:endParaRPr lang="en-US" sz="1800" dirty="0" smtClean="0">
              <a:latin typeface="Times New Roman" pitchFamily="18" charset="0"/>
              <a:cs typeface="Times New Roman" pitchFamily="18" charset="0"/>
            </a:endParaRPr>
          </a:p>
          <a:p>
            <a:pPr>
              <a:buNone/>
            </a:pPr>
            <a:endParaRPr lang="en-US" sz="1800" dirty="0" smtClean="0">
              <a:latin typeface="Times New Roman" pitchFamily="18" charset="0"/>
              <a:cs typeface="Times New Roman" pitchFamily="18" charset="0"/>
            </a:endParaRPr>
          </a:p>
          <a:p>
            <a:pPr>
              <a:buNone/>
            </a:pPr>
            <a:endParaRPr lang="en-US" sz="1800" dirty="0" smtClean="0">
              <a:latin typeface="Times New Roman" pitchFamily="18" charset="0"/>
              <a:cs typeface="Times New Roman" pitchFamily="18" charset="0"/>
            </a:endParaRPr>
          </a:p>
          <a:p>
            <a:pPr>
              <a:buNone/>
            </a:pPr>
            <a:endParaRPr lang="en-US" sz="1800" dirty="0" smtClean="0">
              <a:latin typeface="Times New Roman" pitchFamily="18" charset="0"/>
              <a:cs typeface="Times New Roman" pitchFamily="18" charset="0"/>
            </a:endParaRPr>
          </a:p>
          <a:p>
            <a:pPr>
              <a:buNone/>
            </a:pPr>
            <a:endParaRPr lang="en-US" sz="1800" dirty="0" smtClean="0">
              <a:latin typeface="Times New Roman" pitchFamily="18" charset="0"/>
              <a:cs typeface="Times New Roman" pitchFamily="18" charset="0"/>
            </a:endParaRPr>
          </a:p>
          <a:p>
            <a:pPr>
              <a:buNone/>
            </a:pPr>
            <a:endParaRPr lang="en-US" sz="1800" dirty="0" smtClean="0">
              <a:latin typeface="Times New Roman" pitchFamily="18" charset="0"/>
              <a:cs typeface="Times New Roman" pitchFamily="18" charset="0"/>
            </a:endParaRPr>
          </a:p>
          <a:p>
            <a:pPr>
              <a:buNone/>
            </a:pPr>
            <a:r>
              <a:rPr lang="en-US" sz="1800" dirty="0" smtClean="0">
                <a:latin typeface="Times New Roman" pitchFamily="18" charset="0"/>
                <a:cs typeface="Times New Roman" pitchFamily="18" charset="0"/>
              </a:rPr>
              <a:t>Cyrus Cylinder, ca. 31cm x 8cm, British Museum, London</a:t>
            </a:r>
            <a:endParaRPr lang="en-US" sz="1800" dirty="0">
              <a:latin typeface="Times New Roman" pitchFamily="18" charset="0"/>
              <a:cs typeface="Times New Roman" pitchFamily="18" charset="0"/>
            </a:endParaRPr>
          </a:p>
        </p:txBody>
      </p:sp>
      <p:cxnSp>
        <p:nvCxnSpPr>
          <p:cNvPr id="5" name="Connettore 2 4"/>
          <p:cNvCxnSpPr/>
          <p:nvPr/>
        </p:nvCxnSpPr>
        <p:spPr>
          <a:xfrm>
            <a:off x="4788024" y="1556792"/>
            <a:ext cx="0" cy="43204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4338" name="Picture 2"/>
          <p:cNvPicPr>
            <a:picLocks noChangeAspect="1" noChangeArrowheads="1"/>
          </p:cNvPicPr>
          <p:nvPr/>
        </p:nvPicPr>
        <p:blipFill>
          <a:blip r:embed="rId2" cstate="print"/>
          <a:srcRect/>
          <a:stretch>
            <a:fillRect/>
          </a:stretch>
        </p:blipFill>
        <p:spPr bwMode="auto">
          <a:xfrm>
            <a:off x="1979712" y="3573016"/>
            <a:ext cx="4320480" cy="22277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60648"/>
            <a:ext cx="8229600" cy="6264696"/>
          </a:xfrm>
        </p:spPr>
        <p:txBody>
          <a:bodyPr>
            <a:normAutofit/>
          </a:bodyPr>
          <a:lstStyle/>
          <a:p>
            <a:r>
              <a:rPr lang="en-US" sz="2400" dirty="0" smtClean="0">
                <a:latin typeface="Times New Roman" pitchFamily="18" charset="0"/>
                <a:cs typeface="Times New Roman" pitchFamily="18" charset="0"/>
              </a:rPr>
              <a:t>Human Rights: sort of </a:t>
            </a:r>
            <a:r>
              <a:rPr lang="en-US" sz="2400" i="1" dirty="0" smtClean="0">
                <a:latin typeface="Times New Roman" pitchFamily="18" charset="0"/>
                <a:cs typeface="Times New Roman" pitchFamily="18" charset="0"/>
              </a:rPr>
              <a:t>Natural Law </a:t>
            </a:r>
            <a:r>
              <a:rPr lang="en-US" sz="2400" dirty="0" smtClean="0">
                <a:latin typeface="Times New Roman" pitchFamily="18" charset="0"/>
                <a:cs typeface="Times New Roman" pitchFamily="18" charset="0"/>
              </a:rPr>
              <a:t>in India ,Greece and Rome.</a:t>
            </a:r>
          </a:p>
          <a:p>
            <a:r>
              <a:rPr lang="it-IT" sz="2400" dirty="0" smtClean="0">
                <a:latin typeface="Times New Roman" pitchFamily="18" charset="0"/>
                <a:cs typeface="Times New Roman" pitchFamily="18" charset="0"/>
              </a:rPr>
              <a:t> </a:t>
            </a:r>
            <a:r>
              <a:rPr lang="en-GB" sz="2400" b="1" dirty="0" smtClean="0">
                <a:latin typeface="Times New Roman" pitchFamily="18" charset="0"/>
                <a:cs typeface="Times New Roman" pitchFamily="18" charset="0"/>
              </a:rPr>
              <a:t>Magna Charta</a:t>
            </a:r>
            <a:r>
              <a:rPr lang="en-GB" sz="2400" dirty="0" smtClean="0">
                <a:latin typeface="Times New Roman" pitchFamily="18" charset="0"/>
                <a:cs typeface="Times New Roman" pitchFamily="18" charset="0"/>
              </a:rPr>
              <a:t>:  document signed by the King of England in 1215. It represents a turning point in human rights.</a:t>
            </a:r>
          </a:p>
          <a:p>
            <a:pPr>
              <a:buNone/>
            </a:pPr>
            <a:r>
              <a:rPr lang="en-GB" sz="2400" dirty="0" smtClean="0">
                <a:latin typeface="Times New Roman" pitchFamily="18" charset="0"/>
                <a:cs typeface="Times New Roman" pitchFamily="18" charset="0"/>
              </a:rPr>
              <a:t>     It guaranteed a lot of rights that nowadays are considered human ones. It includes:</a:t>
            </a:r>
          </a:p>
          <a:p>
            <a:pPr>
              <a:buFont typeface="Wingdings" pitchFamily="2" charset="2"/>
              <a:buChar char="ü"/>
            </a:pPr>
            <a:r>
              <a:rPr lang="en-GB" sz="24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forbidding bribery </a:t>
            </a:r>
            <a:r>
              <a:rPr lang="en-US" sz="2400" dirty="0" smtClean="0">
                <a:latin typeface="Times New Roman" pitchFamily="18" charset="0"/>
                <a:cs typeface="Times New Roman" pitchFamily="18" charset="0"/>
              </a:rPr>
              <a:t>and official misconduct;</a:t>
            </a:r>
          </a:p>
          <a:p>
            <a:pPr>
              <a:buFont typeface="Wingdings" pitchFamily="2" charset="2"/>
              <a:buChar char="ü"/>
            </a:pPr>
            <a:r>
              <a:rPr lang="en-US" sz="2400" dirty="0" smtClean="0">
                <a:latin typeface="Times New Roman" pitchFamily="18" charset="0"/>
                <a:cs typeface="Times New Roman" pitchFamily="18" charset="0"/>
              </a:rPr>
              <a:t> the rights of all free citizens to </a:t>
            </a:r>
            <a:r>
              <a:rPr lang="en-US" sz="2400" i="1" dirty="0" smtClean="0">
                <a:latin typeface="Times New Roman" pitchFamily="18" charset="0"/>
                <a:cs typeface="Times New Roman" pitchFamily="18" charset="0"/>
              </a:rPr>
              <a:t>own and inherit property </a:t>
            </a:r>
            <a:r>
              <a:rPr lang="en-US" sz="2400" dirty="0" smtClean="0">
                <a:latin typeface="Times New Roman" pitchFamily="18" charset="0"/>
                <a:cs typeface="Times New Roman" pitchFamily="18" charset="0"/>
              </a:rPr>
              <a:t>and to be </a:t>
            </a:r>
            <a:r>
              <a:rPr lang="en-US" sz="2400" i="1" dirty="0" smtClean="0">
                <a:latin typeface="Times New Roman" pitchFamily="18" charset="0"/>
                <a:cs typeface="Times New Roman" pitchFamily="18" charset="0"/>
              </a:rPr>
              <a:t>protected from excessive taxes</a:t>
            </a:r>
            <a:r>
              <a:rPr lang="en-US" sz="2400" dirty="0" smtClean="0">
                <a:latin typeface="Times New Roman" pitchFamily="18" charset="0"/>
                <a:cs typeface="Times New Roman" pitchFamily="18" charset="0"/>
              </a:rPr>
              <a:t>; </a:t>
            </a:r>
          </a:p>
          <a:p>
            <a:pPr>
              <a:buFont typeface="Wingdings" pitchFamily="2" charset="2"/>
              <a:buChar char="ü"/>
            </a:pPr>
            <a:r>
              <a:rPr lang="en-US" sz="2400" dirty="0" smtClean="0">
                <a:latin typeface="Times New Roman" pitchFamily="18" charset="0"/>
                <a:cs typeface="Times New Roman" pitchFamily="18" charset="0"/>
              </a:rPr>
              <a:t> the right of </a:t>
            </a:r>
            <a:r>
              <a:rPr lang="en-US" sz="2400" i="1" dirty="0" smtClean="0">
                <a:latin typeface="Times New Roman" pitchFamily="18" charset="0"/>
                <a:cs typeface="Times New Roman" pitchFamily="18" charset="0"/>
              </a:rPr>
              <a:t>the church to be free </a:t>
            </a:r>
            <a:r>
              <a:rPr lang="en-US" sz="2400" dirty="0" smtClean="0">
                <a:latin typeface="Times New Roman" pitchFamily="18" charset="0"/>
                <a:cs typeface="Times New Roman" pitchFamily="18" charset="0"/>
              </a:rPr>
              <a:t>from governmental interference;</a:t>
            </a:r>
          </a:p>
          <a:p>
            <a:pPr>
              <a:buFont typeface="Wingdings" pitchFamily="2" charset="2"/>
              <a:buChar char="ü"/>
            </a:pPr>
            <a:r>
              <a:rPr lang="en-US" sz="2400" dirty="0" smtClean="0">
                <a:latin typeface="Times New Roman" pitchFamily="18" charset="0"/>
                <a:cs typeface="Times New Roman" pitchFamily="18" charset="0"/>
              </a:rPr>
              <a:t>The  establishment of principles of due process and </a:t>
            </a:r>
            <a:r>
              <a:rPr lang="en-US" sz="2400" i="1" dirty="0" smtClean="0">
                <a:latin typeface="Times New Roman" pitchFamily="18" charset="0"/>
                <a:cs typeface="Times New Roman" pitchFamily="18" charset="0"/>
              </a:rPr>
              <a:t>equality before the law</a:t>
            </a:r>
            <a:r>
              <a:rPr lang="en-US" sz="2400" dirty="0" smtClean="0">
                <a:latin typeface="Times New Roman" pitchFamily="18" charset="0"/>
                <a:cs typeface="Times New Roman" pitchFamily="18" charset="0"/>
              </a:rPr>
              <a:t>;</a:t>
            </a:r>
          </a:p>
          <a:p>
            <a:pPr>
              <a:buFont typeface="Wingdings" pitchFamily="2" charset="2"/>
              <a:buChar char="ü"/>
            </a:pPr>
            <a:r>
              <a:rPr lang="en-US" sz="2400" dirty="0" smtClean="0">
                <a:latin typeface="Times New Roman" pitchFamily="18" charset="0"/>
                <a:cs typeface="Times New Roman" pitchFamily="18" charset="0"/>
              </a:rPr>
              <a:t>The right of widows to choose </a:t>
            </a:r>
            <a:r>
              <a:rPr lang="en-US" sz="2400" i="1" dirty="0" smtClean="0">
                <a:latin typeface="Times New Roman" pitchFamily="18" charset="0"/>
                <a:cs typeface="Times New Roman" pitchFamily="18" charset="0"/>
              </a:rPr>
              <a:t>not to remarry</a:t>
            </a:r>
            <a:r>
              <a:rPr lang="en-US" sz="2400" dirty="0" smtClean="0">
                <a:latin typeface="Times New Roman" pitchFamily="18" charset="0"/>
                <a:cs typeface="Times New Roman" pitchFamily="18" charset="0"/>
              </a:rPr>
              <a:t>.</a:t>
            </a:r>
          </a:p>
          <a:p>
            <a:pPr>
              <a:buFont typeface="Wingdings" pitchFamily="2" charset="2"/>
              <a:buChar char="ü"/>
            </a:pPr>
            <a:endParaRPr lang="en-GB"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upload.wikimedia.org/wikipedia/commons/thumb/c/cd/Article-barons-add-ms-4838.jpg/800px-Article-barons-add-ms-4838.jpg"/>
          <p:cNvPicPr>
            <a:picLocks noChangeAspect="1" noChangeArrowheads="1"/>
          </p:cNvPicPr>
          <p:nvPr/>
        </p:nvPicPr>
        <p:blipFill>
          <a:blip r:embed="rId2" cstate="print"/>
          <a:srcRect/>
          <a:stretch>
            <a:fillRect/>
          </a:stretch>
        </p:blipFill>
        <p:spPr bwMode="auto">
          <a:xfrm>
            <a:off x="755576" y="116632"/>
            <a:ext cx="1979712" cy="3726212"/>
          </a:xfrm>
          <a:prstGeom prst="rect">
            <a:avLst/>
          </a:prstGeom>
          <a:noFill/>
        </p:spPr>
      </p:pic>
      <p:sp>
        <p:nvSpPr>
          <p:cNvPr id="5" name="CasellaDiTesto 4"/>
          <p:cNvSpPr txBox="1"/>
          <p:nvPr/>
        </p:nvSpPr>
        <p:spPr>
          <a:xfrm>
            <a:off x="3131840" y="692696"/>
            <a:ext cx="3888432" cy="646331"/>
          </a:xfrm>
          <a:prstGeom prst="rect">
            <a:avLst/>
          </a:prstGeom>
          <a:noFill/>
        </p:spPr>
        <p:txBody>
          <a:bodyPr wrap="square" rtlCol="0">
            <a:spAutoFit/>
          </a:bodyPr>
          <a:lstStyle/>
          <a:p>
            <a:r>
              <a:rPr lang="en-US" i="1" dirty="0" smtClean="0">
                <a:latin typeface="Times New Roman" pitchFamily="18" charset="0"/>
                <a:cs typeface="Times New Roman" pitchFamily="18" charset="0"/>
              </a:rPr>
              <a:t>Magna Charta </a:t>
            </a:r>
            <a:r>
              <a:rPr lang="en-US" i="1" dirty="0" err="1" smtClean="0">
                <a:latin typeface="Times New Roman" pitchFamily="18" charset="0"/>
                <a:cs typeface="Times New Roman" pitchFamily="18" charset="0"/>
              </a:rPr>
              <a:t>Libertatum</a:t>
            </a:r>
            <a:r>
              <a:rPr lang="en-US" dirty="0" smtClean="0">
                <a:latin typeface="Times New Roman" pitchFamily="18" charset="0"/>
                <a:cs typeface="Times New Roman" pitchFamily="18" charset="0"/>
              </a:rPr>
              <a:t>, 1215, British Library, London</a:t>
            </a:r>
            <a:endParaRPr lang="en-US" dirty="0">
              <a:latin typeface="Times New Roman" pitchFamily="18" charset="0"/>
              <a:cs typeface="Times New Roman" pitchFamily="18" charset="0"/>
            </a:endParaRPr>
          </a:p>
        </p:txBody>
      </p:sp>
      <p:pic>
        <p:nvPicPr>
          <p:cNvPr id="15364" name="Picture 4" descr="British School - King John - Google Art Project.jpg"/>
          <p:cNvPicPr>
            <a:picLocks noChangeAspect="1" noChangeArrowheads="1"/>
          </p:cNvPicPr>
          <p:nvPr/>
        </p:nvPicPr>
        <p:blipFill>
          <a:blip r:embed="rId3" cstate="print"/>
          <a:srcRect/>
          <a:stretch>
            <a:fillRect/>
          </a:stretch>
        </p:blipFill>
        <p:spPr bwMode="auto">
          <a:xfrm>
            <a:off x="4716016" y="2924944"/>
            <a:ext cx="2627784" cy="3598813"/>
          </a:xfrm>
          <a:prstGeom prst="rect">
            <a:avLst/>
          </a:prstGeom>
          <a:noFill/>
        </p:spPr>
      </p:pic>
      <p:sp>
        <p:nvSpPr>
          <p:cNvPr id="8" name="CasellaDiTesto 7"/>
          <p:cNvSpPr txBox="1"/>
          <p:nvPr/>
        </p:nvSpPr>
        <p:spPr>
          <a:xfrm>
            <a:off x="611560" y="4365104"/>
            <a:ext cx="3528392" cy="369332"/>
          </a:xfrm>
          <a:prstGeom prst="rect">
            <a:avLst/>
          </a:prstGeom>
          <a:noFill/>
        </p:spPr>
        <p:txBody>
          <a:bodyPr wrap="square" rtlCol="0">
            <a:spAutoFit/>
          </a:bodyPr>
          <a:lstStyle/>
          <a:p>
            <a:r>
              <a:rPr lang="en-US" dirty="0" smtClean="0">
                <a:latin typeface="Times New Roman" pitchFamily="18" charset="0"/>
                <a:cs typeface="Times New Roman" pitchFamily="18" charset="0"/>
              </a:rPr>
              <a:t>King John of England, 1199-1216</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332657"/>
            <a:ext cx="8229600" cy="2952328"/>
          </a:xfrm>
        </p:spPr>
        <p:txBody>
          <a:bodyPr>
            <a:normAutofit/>
          </a:bodyPr>
          <a:lstStyle/>
          <a:p>
            <a:r>
              <a:rPr lang="en-GB" sz="2400" dirty="0" smtClean="0">
                <a:latin typeface="Times New Roman" pitchFamily="18" charset="0"/>
                <a:cs typeface="Times New Roman" pitchFamily="18" charset="0"/>
              </a:rPr>
              <a:t>The </a:t>
            </a:r>
            <a:r>
              <a:rPr lang="en-GB" sz="2400" b="1" dirty="0" smtClean="0">
                <a:latin typeface="Times New Roman" pitchFamily="18" charset="0"/>
                <a:cs typeface="Times New Roman" pitchFamily="18" charset="0"/>
              </a:rPr>
              <a:t>Petition of Rights</a:t>
            </a:r>
            <a:r>
              <a:rPr lang="en-GB" sz="2400" dirty="0" smtClean="0">
                <a:latin typeface="Times New Roman" pitchFamily="18" charset="0"/>
                <a:cs typeface="Times New Roman" pitchFamily="18" charset="0"/>
              </a:rPr>
              <a:t>: produced in 1628 by the English Parliament and sent to Charles I as a statement of civil liberties.</a:t>
            </a:r>
          </a:p>
          <a:p>
            <a:pPr>
              <a:buNone/>
            </a:pPr>
            <a:r>
              <a:rPr lang="en-GB" sz="1800" dirty="0" smtClean="0">
                <a:latin typeface="Times New Roman" pitchFamily="18" charset="0"/>
                <a:cs typeface="Times New Roman" pitchFamily="18" charset="0"/>
              </a:rPr>
              <a:t>4 principles:</a:t>
            </a:r>
          </a:p>
          <a:p>
            <a:pPr>
              <a:buFont typeface="Wingdings" pitchFamily="2" charset="2"/>
              <a:buChar char="ü"/>
            </a:pPr>
            <a:r>
              <a:rPr lang="en-GB" sz="1800" dirty="0" smtClean="0">
                <a:latin typeface="Times New Roman" pitchFamily="18" charset="0"/>
                <a:cs typeface="Times New Roman" pitchFamily="18" charset="0"/>
              </a:rPr>
              <a:t>No taxes may be levied without consent of Parliament;</a:t>
            </a:r>
          </a:p>
          <a:p>
            <a:pPr>
              <a:buFont typeface="Wingdings" pitchFamily="2" charset="2"/>
              <a:buChar char="ü"/>
            </a:pPr>
            <a:r>
              <a:rPr lang="en-GB" sz="1800" dirty="0" smtClean="0">
                <a:latin typeface="Times New Roman" pitchFamily="18" charset="0"/>
                <a:cs typeface="Times New Roman" pitchFamily="18" charset="0"/>
              </a:rPr>
              <a:t>No subject may be </a:t>
            </a:r>
            <a:r>
              <a:rPr lang="en-US" sz="1800" dirty="0" smtClean="0">
                <a:latin typeface="Times New Roman" pitchFamily="18" charset="0"/>
                <a:cs typeface="Times New Roman" pitchFamily="18" charset="0"/>
              </a:rPr>
              <a:t>imprisoned</a:t>
            </a:r>
            <a:r>
              <a:rPr lang="en-GB" sz="1800" dirty="0" smtClean="0">
                <a:latin typeface="Times New Roman" pitchFamily="18" charset="0"/>
                <a:cs typeface="Times New Roman" pitchFamily="18" charset="0"/>
              </a:rPr>
              <a:t> without cause shown;  </a:t>
            </a:r>
          </a:p>
          <a:p>
            <a:pPr>
              <a:buFont typeface="Wingdings" pitchFamily="2" charset="2"/>
              <a:buChar char="ü"/>
            </a:pPr>
            <a:r>
              <a:rPr lang="en-GB" sz="1800" dirty="0" smtClean="0">
                <a:latin typeface="Times New Roman" pitchFamily="18" charset="0"/>
                <a:cs typeface="Times New Roman" pitchFamily="18" charset="0"/>
              </a:rPr>
              <a:t>No soldiers may be quartered upon the citizenry;</a:t>
            </a:r>
          </a:p>
          <a:p>
            <a:pPr>
              <a:buFont typeface="Wingdings" pitchFamily="2" charset="2"/>
              <a:buChar char="ü"/>
            </a:pPr>
            <a:r>
              <a:rPr lang="en-GB" sz="1800" dirty="0" smtClean="0">
                <a:latin typeface="Times New Roman" pitchFamily="18" charset="0"/>
                <a:cs typeface="Times New Roman" pitchFamily="18" charset="0"/>
              </a:rPr>
              <a:t>Martial law may not be used in peace time.</a:t>
            </a:r>
          </a:p>
          <a:p>
            <a:pPr>
              <a:buNone/>
            </a:pPr>
            <a:endParaRPr lang="en-GB" sz="1800" dirty="0" smtClean="0">
              <a:latin typeface="Times New Roman" pitchFamily="18" charset="0"/>
              <a:cs typeface="Times New Roman" pitchFamily="18" charset="0"/>
            </a:endParaRPr>
          </a:p>
          <a:p>
            <a:pPr>
              <a:buNone/>
            </a:pPr>
            <a:endParaRPr lang="en-GB" sz="1800" dirty="0">
              <a:latin typeface="Times New Roman" pitchFamily="18" charset="0"/>
              <a:cs typeface="Times New Roman" pitchFamily="18" charset="0"/>
            </a:endParaRPr>
          </a:p>
        </p:txBody>
      </p:sp>
      <p:pic>
        <p:nvPicPr>
          <p:cNvPr id="19460" name="Picture 4" descr="Risultati immagini per petition of rights">
            <a:hlinkClick r:id="rId2"/>
          </p:cNvPr>
          <p:cNvPicPr>
            <a:picLocks noChangeAspect="1" noChangeArrowheads="1"/>
          </p:cNvPicPr>
          <p:nvPr/>
        </p:nvPicPr>
        <p:blipFill>
          <a:blip r:embed="rId3" cstate="print"/>
          <a:srcRect/>
          <a:stretch>
            <a:fillRect/>
          </a:stretch>
        </p:blipFill>
        <p:spPr bwMode="auto">
          <a:xfrm>
            <a:off x="539552" y="3573016"/>
            <a:ext cx="4068116" cy="2808312"/>
          </a:xfrm>
          <a:prstGeom prst="rect">
            <a:avLst/>
          </a:prstGeom>
          <a:noFill/>
        </p:spPr>
      </p:pic>
      <p:sp>
        <p:nvSpPr>
          <p:cNvPr id="6" name="CasellaDiTesto 5"/>
          <p:cNvSpPr txBox="1"/>
          <p:nvPr/>
        </p:nvSpPr>
        <p:spPr>
          <a:xfrm>
            <a:off x="5076056" y="4869160"/>
            <a:ext cx="3456384" cy="369332"/>
          </a:xfrm>
          <a:prstGeom prst="rect">
            <a:avLst/>
          </a:prstGeom>
          <a:noFill/>
        </p:spPr>
        <p:txBody>
          <a:bodyPr wrap="square" rtlCol="0">
            <a:spAutoFit/>
          </a:bodyPr>
          <a:lstStyle/>
          <a:p>
            <a:r>
              <a:rPr lang="en-US" dirty="0" smtClean="0">
                <a:latin typeface="Times New Roman" pitchFamily="18" charset="0"/>
                <a:cs typeface="Times New Roman" pitchFamily="18" charset="0"/>
              </a:rPr>
              <a:t>The Petition of Rights, 1628</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60648"/>
            <a:ext cx="8229600" cy="6597352"/>
          </a:xfrm>
        </p:spPr>
        <p:txBody>
          <a:bodyPr>
            <a:normAutofit/>
          </a:bodyPr>
          <a:lstStyle/>
          <a:p>
            <a:r>
              <a:rPr lang="en-US" sz="2400" dirty="0" smtClean="0">
                <a:latin typeface="Times New Roman" pitchFamily="18" charset="0"/>
                <a:cs typeface="Times New Roman" pitchFamily="18" charset="0"/>
              </a:rPr>
              <a:t>The </a:t>
            </a:r>
            <a:r>
              <a:rPr lang="en-US" sz="2400" b="1" dirty="0" smtClean="0">
                <a:latin typeface="Times New Roman" pitchFamily="18" charset="0"/>
                <a:cs typeface="Times New Roman" pitchFamily="18" charset="0"/>
              </a:rPr>
              <a:t>United States Declaration of Independence </a:t>
            </a:r>
            <a:r>
              <a:rPr lang="en-US" sz="2400" dirty="0" smtClean="0">
                <a:latin typeface="Times New Roman" pitchFamily="18" charset="0"/>
                <a:cs typeface="Times New Roman" pitchFamily="18" charset="0"/>
              </a:rPr>
              <a:t>(1776): it is used by the American Congress to declare the Independence of the 13 American colonies from the Great Britain.</a:t>
            </a:r>
          </a:p>
          <a:p>
            <a:pPr>
              <a:buNone/>
            </a:pPr>
            <a:r>
              <a:rPr lang="en-US" sz="2400" dirty="0" smtClean="0">
                <a:latin typeface="Times New Roman" pitchFamily="18" charset="0"/>
                <a:cs typeface="Times New Roman" pitchFamily="18" charset="0"/>
              </a:rPr>
              <a:t>Two principal themes: </a:t>
            </a:r>
            <a:r>
              <a:rPr lang="en-US" sz="2400" i="1" dirty="0" smtClean="0">
                <a:latin typeface="Times New Roman" pitchFamily="18" charset="0"/>
                <a:cs typeface="Times New Roman" pitchFamily="18" charset="0"/>
              </a:rPr>
              <a:t>individual rights </a:t>
            </a:r>
            <a:r>
              <a:rPr lang="en-US" sz="2400" dirty="0" smtClean="0">
                <a:latin typeface="Times New Roman" pitchFamily="18" charset="0"/>
                <a:cs typeface="Times New Roman" pitchFamily="18" charset="0"/>
              </a:rPr>
              <a:t>and the right of </a:t>
            </a:r>
            <a:r>
              <a:rPr lang="en-US" sz="2400" i="1" dirty="0" smtClean="0">
                <a:latin typeface="Times New Roman" pitchFamily="18" charset="0"/>
                <a:cs typeface="Times New Roman" pitchFamily="18" charset="0"/>
              </a:rPr>
              <a:t>revolution</a:t>
            </a:r>
            <a:r>
              <a:rPr lang="en-US" sz="2400" dirty="0" smtClean="0">
                <a:latin typeface="Times New Roman" pitchFamily="18" charset="0"/>
                <a:cs typeface="Times New Roman" pitchFamily="18" charset="0"/>
              </a:rPr>
              <a:t>.</a:t>
            </a: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The Declaration of Independence and Thomas Jefferson. </a:t>
            </a:r>
          </a:p>
        </p:txBody>
      </p:sp>
      <p:pic>
        <p:nvPicPr>
          <p:cNvPr id="20482" name="Picture 2" descr="Risultati immagini per american declaration of independence">
            <a:hlinkClick r:id="rId2"/>
          </p:cNvPr>
          <p:cNvPicPr>
            <a:picLocks noChangeAspect="1" noChangeArrowheads="1"/>
          </p:cNvPicPr>
          <p:nvPr/>
        </p:nvPicPr>
        <p:blipFill>
          <a:blip r:embed="rId3" cstate="print"/>
          <a:srcRect/>
          <a:stretch>
            <a:fillRect/>
          </a:stretch>
        </p:blipFill>
        <p:spPr bwMode="auto">
          <a:xfrm>
            <a:off x="755576" y="2420888"/>
            <a:ext cx="2808312" cy="3331681"/>
          </a:xfrm>
          <a:prstGeom prst="rect">
            <a:avLst/>
          </a:prstGeom>
          <a:noFill/>
        </p:spPr>
      </p:pic>
      <p:pic>
        <p:nvPicPr>
          <p:cNvPr id="20483" name="Picture 3"/>
          <p:cNvPicPr>
            <a:picLocks noChangeAspect="1" noChangeArrowheads="1"/>
          </p:cNvPicPr>
          <p:nvPr/>
        </p:nvPicPr>
        <p:blipFill>
          <a:blip r:embed="rId4" cstate="print"/>
          <a:srcRect/>
          <a:stretch>
            <a:fillRect/>
          </a:stretch>
        </p:blipFill>
        <p:spPr bwMode="auto">
          <a:xfrm>
            <a:off x="4788024" y="2276872"/>
            <a:ext cx="3117163" cy="36724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60648"/>
            <a:ext cx="8229600" cy="6840760"/>
          </a:xfrm>
        </p:spPr>
        <p:txBody>
          <a:bodyPr>
            <a:normAutofit/>
          </a:bodyPr>
          <a:lstStyle/>
          <a:p>
            <a:r>
              <a:rPr lang="en-US" sz="2200" dirty="0" smtClean="0">
                <a:latin typeface="Times New Roman" pitchFamily="18" charset="0"/>
                <a:cs typeface="Times New Roman" pitchFamily="18" charset="0"/>
              </a:rPr>
              <a:t>The </a:t>
            </a:r>
            <a:r>
              <a:rPr lang="en-US" sz="2200" b="1" i="1" dirty="0" smtClean="0">
                <a:latin typeface="Times New Roman" pitchFamily="18" charset="0"/>
                <a:cs typeface="Times New Roman" pitchFamily="18" charset="0"/>
              </a:rPr>
              <a:t>Constitution of the United States of America </a:t>
            </a:r>
            <a:r>
              <a:rPr lang="en-US" sz="2200" dirty="0" smtClean="0">
                <a:latin typeface="Times New Roman" pitchFamily="18" charset="0"/>
                <a:cs typeface="Times New Roman" pitchFamily="18" charset="0"/>
              </a:rPr>
              <a:t>(1787) and </a:t>
            </a:r>
            <a:r>
              <a:rPr lang="en-US" sz="2200" b="1" dirty="0" smtClean="0">
                <a:latin typeface="Times New Roman" pitchFamily="18" charset="0"/>
                <a:cs typeface="Times New Roman" pitchFamily="18" charset="0"/>
              </a:rPr>
              <a:t>Bill of Rights </a:t>
            </a:r>
            <a:r>
              <a:rPr lang="en-US" sz="2200" dirty="0" smtClean="0">
                <a:latin typeface="Times New Roman" pitchFamily="18" charset="0"/>
                <a:cs typeface="Times New Roman" pitchFamily="18" charset="0"/>
              </a:rPr>
              <a:t>(1791): they protect basic freedoms of American citizens. </a:t>
            </a:r>
          </a:p>
          <a:p>
            <a:pPr>
              <a:buNone/>
            </a:pPr>
            <a:r>
              <a:rPr lang="en-US" sz="2200" dirty="0" smtClean="0">
                <a:latin typeface="Times New Roman" pitchFamily="18" charset="0"/>
                <a:cs typeface="Times New Roman" pitchFamily="18" charset="0"/>
              </a:rPr>
              <a:t>The Constitution is the fundamental law of the US federal system of government. It is the oldest constitution in use still today. It defines the rights of the citizens, visitors and residents in American territory. </a:t>
            </a:r>
          </a:p>
          <a:p>
            <a:pPr>
              <a:buNone/>
            </a:pPr>
            <a:r>
              <a:rPr lang="en-US" sz="2200" dirty="0" smtClean="0">
                <a:latin typeface="Times New Roman" pitchFamily="18" charset="0"/>
                <a:cs typeface="Times New Roman" pitchFamily="18" charset="0"/>
              </a:rPr>
              <a:t> The Bill of Rights protects </a:t>
            </a:r>
            <a:r>
              <a:rPr lang="en-US" sz="2200" i="1" dirty="0" smtClean="0">
                <a:latin typeface="Times New Roman" pitchFamily="18" charset="0"/>
                <a:cs typeface="Times New Roman" pitchFamily="18" charset="0"/>
              </a:rPr>
              <a:t>freedom of speech</a:t>
            </a:r>
            <a:r>
              <a:rPr lang="en-US" sz="2200" dirty="0" smtClean="0">
                <a:latin typeface="Times New Roman" pitchFamily="18" charset="0"/>
                <a:cs typeface="Times New Roman" pitchFamily="18" charset="0"/>
              </a:rPr>
              <a:t> </a:t>
            </a:r>
            <a:r>
              <a:rPr lang="en-US" sz="2200" i="1" dirty="0" smtClean="0">
                <a:latin typeface="Times New Roman" pitchFamily="18" charset="0"/>
                <a:cs typeface="Times New Roman" pitchFamily="18" charset="0"/>
              </a:rPr>
              <a:t>and religion</a:t>
            </a:r>
            <a:r>
              <a:rPr lang="en-US" sz="2200" dirty="0" smtClean="0">
                <a:latin typeface="Times New Roman" pitchFamily="18" charset="0"/>
                <a:cs typeface="Times New Roman" pitchFamily="18" charset="0"/>
              </a:rPr>
              <a:t>, the right to </a:t>
            </a:r>
            <a:r>
              <a:rPr lang="en-US" sz="2200" i="1" dirty="0" smtClean="0">
                <a:latin typeface="Times New Roman" pitchFamily="18" charset="0"/>
                <a:cs typeface="Times New Roman" pitchFamily="18" charset="0"/>
              </a:rPr>
              <a:t>keep and bear arms</a:t>
            </a:r>
            <a:r>
              <a:rPr lang="en-US" sz="2200" dirty="0" smtClean="0">
                <a:latin typeface="Times New Roman" pitchFamily="18" charset="0"/>
                <a:cs typeface="Times New Roman" pitchFamily="18" charset="0"/>
              </a:rPr>
              <a:t>, the freedom of </a:t>
            </a:r>
            <a:r>
              <a:rPr lang="en-US" sz="2200" i="1" dirty="0" smtClean="0">
                <a:latin typeface="Times New Roman" pitchFamily="18" charset="0"/>
                <a:cs typeface="Times New Roman" pitchFamily="18" charset="0"/>
              </a:rPr>
              <a:t>assembly</a:t>
            </a:r>
            <a:r>
              <a:rPr lang="en-US" sz="2200" dirty="0" smtClean="0">
                <a:latin typeface="Times New Roman" pitchFamily="18" charset="0"/>
                <a:cs typeface="Times New Roman" pitchFamily="18" charset="0"/>
              </a:rPr>
              <a:t> and the </a:t>
            </a:r>
            <a:r>
              <a:rPr lang="en-US" sz="2200" i="1" dirty="0" smtClean="0">
                <a:latin typeface="Times New Roman" pitchFamily="18" charset="0"/>
                <a:cs typeface="Times New Roman" pitchFamily="18" charset="0"/>
              </a:rPr>
              <a:t>freedom to petition</a:t>
            </a:r>
            <a:r>
              <a:rPr lang="en-US" sz="2200" dirty="0" smtClean="0">
                <a:latin typeface="Times New Roman" pitchFamily="18" charset="0"/>
                <a:cs typeface="Times New Roman" pitchFamily="18" charset="0"/>
              </a:rPr>
              <a:t>.  It prohibits the federal government from </a:t>
            </a:r>
            <a:r>
              <a:rPr lang="en-US" sz="2200" i="1" dirty="0" smtClean="0">
                <a:latin typeface="Times New Roman" pitchFamily="18" charset="0"/>
                <a:cs typeface="Times New Roman" pitchFamily="18" charset="0"/>
              </a:rPr>
              <a:t>depriving any person of life</a:t>
            </a:r>
            <a:r>
              <a:rPr lang="en-US" sz="2200" dirty="0" smtClean="0">
                <a:latin typeface="Times New Roman" pitchFamily="18" charset="0"/>
                <a:cs typeface="Times New Roman" pitchFamily="18" charset="0"/>
              </a:rPr>
              <a:t>, </a:t>
            </a:r>
            <a:r>
              <a:rPr lang="en-US" sz="2200" i="1" dirty="0" smtClean="0">
                <a:latin typeface="Times New Roman" pitchFamily="18" charset="0"/>
                <a:cs typeface="Times New Roman" pitchFamily="18" charset="0"/>
              </a:rPr>
              <a:t>liberty or property </a:t>
            </a:r>
            <a:r>
              <a:rPr lang="en-US" sz="2200" dirty="0" smtClean="0">
                <a:latin typeface="Times New Roman" pitchFamily="18" charset="0"/>
                <a:cs typeface="Times New Roman" pitchFamily="18" charset="0"/>
              </a:rPr>
              <a:t>without due process of law.  The Bill guarantees a </a:t>
            </a:r>
            <a:r>
              <a:rPr lang="en-US" sz="2200" i="1" dirty="0" smtClean="0">
                <a:latin typeface="Times New Roman" pitchFamily="18" charset="0"/>
                <a:cs typeface="Times New Roman" pitchFamily="18" charset="0"/>
              </a:rPr>
              <a:t>speedy public trial </a:t>
            </a:r>
            <a:r>
              <a:rPr lang="en-US" sz="2200" dirty="0" smtClean="0">
                <a:latin typeface="Times New Roman" pitchFamily="18" charset="0"/>
                <a:cs typeface="Times New Roman" pitchFamily="18" charset="0"/>
              </a:rPr>
              <a:t>with an </a:t>
            </a:r>
            <a:r>
              <a:rPr lang="en-US" sz="2200" i="1" dirty="0" smtClean="0">
                <a:latin typeface="Times New Roman" pitchFamily="18" charset="0"/>
                <a:cs typeface="Times New Roman" pitchFamily="18" charset="0"/>
              </a:rPr>
              <a:t>impartial jury</a:t>
            </a:r>
            <a:r>
              <a:rPr lang="en-US" sz="2200" dirty="0" smtClean="0">
                <a:latin typeface="Times New Roman" pitchFamily="18" charset="0"/>
                <a:cs typeface="Times New Roman" pitchFamily="18" charset="0"/>
              </a:rPr>
              <a:t>. </a:t>
            </a:r>
          </a:p>
          <a:p>
            <a:pPr>
              <a:buNone/>
            </a:pPr>
            <a:endParaRPr lang="en-US" sz="2200" dirty="0" smtClean="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r>
              <a:rPr lang="en-US" sz="1800" dirty="0" smtClean="0">
                <a:latin typeface="Times New Roman" pitchFamily="18" charset="0"/>
                <a:cs typeface="Times New Roman" pitchFamily="18" charset="0"/>
              </a:rPr>
              <a:t>The American Constitution and the Bill of Rights </a:t>
            </a:r>
          </a:p>
          <a:p>
            <a:pPr>
              <a:buNone/>
            </a:pPr>
            <a:endParaRPr lang="en-US" sz="2200" dirty="0" smtClean="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it-IT" sz="2200" dirty="0">
              <a:latin typeface="Times New Roman" pitchFamily="18" charset="0"/>
              <a:cs typeface="Times New Roman" pitchFamily="18" charset="0"/>
            </a:endParaRPr>
          </a:p>
        </p:txBody>
      </p:sp>
      <p:pic>
        <p:nvPicPr>
          <p:cNvPr id="21506" name="Picture 2" descr="Risultati immagini per american constitution">
            <a:hlinkClick r:id="rId2"/>
          </p:cNvPr>
          <p:cNvPicPr>
            <a:picLocks noChangeAspect="1" noChangeArrowheads="1"/>
          </p:cNvPicPr>
          <p:nvPr/>
        </p:nvPicPr>
        <p:blipFill>
          <a:blip r:embed="rId3" cstate="print"/>
          <a:srcRect/>
          <a:stretch>
            <a:fillRect/>
          </a:stretch>
        </p:blipFill>
        <p:spPr bwMode="auto">
          <a:xfrm>
            <a:off x="539552" y="3933056"/>
            <a:ext cx="4121509" cy="2160240"/>
          </a:xfrm>
          <a:prstGeom prst="rect">
            <a:avLst/>
          </a:prstGeom>
          <a:noFill/>
        </p:spPr>
      </p:pic>
      <p:pic>
        <p:nvPicPr>
          <p:cNvPr id="21507" name="Picture 3"/>
          <p:cNvPicPr>
            <a:picLocks noChangeAspect="1" noChangeArrowheads="1"/>
          </p:cNvPicPr>
          <p:nvPr/>
        </p:nvPicPr>
        <p:blipFill>
          <a:blip r:embed="rId4" cstate="print"/>
          <a:srcRect/>
          <a:stretch>
            <a:fillRect/>
          </a:stretch>
        </p:blipFill>
        <p:spPr bwMode="auto">
          <a:xfrm>
            <a:off x="5508104" y="4077072"/>
            <a:ext cx="2327920" cy="19605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487</TotalTime>
  <Words>2139</Words>
  <Application>Microsoft Office PowerPoint</Application>
  <PresentationFormat>Presentazione su schermo (4:3)</PresentationFormat>
  <Paragraphs>143</Paragraphs>
  <Slides>22</Slides>
  <Notes>0</Notes>
  <HiddenSlides>0</HiddenSlides>
  <MMClips>0</MMClips>
  <ScaleCrop>false</ScaleCrop>
  <HeadingPairs>
    <vt:vector size="4" baseType="variant">
      <vt:variant>
        <vt:lpstr>Tema</vt:lpstr>
      </vt:variant>
      <vt:variant>
        <vt:i4>1</vt:i4>
      </vt:variant>
      <vt:variant>
        <vt:lpstr>Titoli diapositive</vt:lpstr>
      </vt:variant>
      <vt:variant>
        <vt:i4>22</vt:i4>
      </vt:variant>
    </vt:vector>
  </HeadingPairs>
  <TitlesOfParts>
    <vt:vector size="23" baseType="lpstr">
      <vt:lpstr>Tema di Office</vt:lpstr>
      <vt:lpstr>Diapositiva 1</vt:lpstr>
      <vt:lpstr>Index</vt:lpstr>
      <vt:lpstr>What are Human Rights?</vt:lpstr>
      <vt:lpstr>The History of Human Rights</vt:lpstr>
      <vt:lpstr>Diapositiva 5</vt:lpstr>
      <vt:lpstr>Diapositiva 6</vt:lpstr>
      <vt:lpstr>Diapositiva 7</vt:lpstr>
      <vt:lpstr>Diapositiva 8</vt:lpstr>
      <vt:lpstr>Diapositiva 9</vt:lpstr>
      <vt:lpstr>Diapositiva 10</vt:lpstr>
      <vt:lpstr>Diapositiva 11</vt:lpstr>
      <vt:lpstr>Diapositiva 12</vt:lpstr>
      <vt:lpstr>Diapositiva 13</vt:lpstr>
      <vt:lpstr>The Italian Constitution </vt:lpstr>
      <vt:lpstr>Diapositiva 15</vt:lpstr>
      <vt:lpstr>Human Rights in Italian Constitution</vt:lpstr>
      <vt:lpstr>Human Rights in Italian Constitution and in contemporary Literature</vt:lpstr>
      <vt:lpstr>Diapositiva 18</vt:lpstr>
      <vt:lpstr>Diapositiva 19</vt:lpstr>
      <vt:lpstr>Diapositiva 20</vt:lpstr>
      <vt:lpstr>Diapositiva 21</vt:lpstr>
      <vt:lpstr>Diapositiva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Antonio</dc:creator>
  <cp:lastModifiedBy>Antonio</cp:lastModifiedBy>
  <cp:revision>43</cp:revision>
  <dcterms:created xsi:type="dcterms:W3CDTF">2019-03-04T13:28:27Z</dcterms:created>
  <dcterms:modified xsi:type="dcterms:W3CDTF">2019-03-07T16:26:02Z</dcterms:modified>
</cp:coreProperties>
</file>