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1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07/03/19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7210" y="1889838"/>
            <a:ext cx="7772400" cy="1780108"/>
          </a:xfrm>
        </p:spPr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67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328239"/>
            <a:ext cx="291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Texts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90893" y="3631607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Human rights are </a:t>
            </a:r>
            <a:r>
              <a:rPr lang="it-IT" dirty="0" err="1" smtClean="0"/>
              <a:t>present</a:t>
            </a:r>
            <a:r>
              <a:rPr lang="it-IT" dirty="0" smtClean="0"/>
              <a:t> in some </a:t>
            </a:r>
            <a:r>
              <a:rPr lang="it-IT" dirty="0" err="1" smtClean="0"/>
              <a:t>texts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analysed</a:t>
            </a:r>
            <a:r>
              <a:rPr lang="it-IT" dirty="0" smtClean="0"/>
              <a:t> so far.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For </a:t>
            </a:r>
            <a:r>
              <a:rPr lang="it-IT" dirty="0" err="1" smtClean="0"/>
              <a:t>example</a:t>
            </a:r>
            <a:r>
              <a:rPr lang="it-IT" dirty="0" smtClean="0"/>
              <a:t>, in “Oliver </a:t>
            </a:r>
            <a:r>
              <a:rPr lang="it-IT" dirty="0" err="1" smtClean="0"/>
              <a:t>wants</a:t>
            </a:r>
            <a:r>
              <a:rPr lang="it-IT" dirty="0" smtClean="0"/>
              <a:t> some more”, an </a:t>
            </a:r>
            <a:r>
              <a:rPr lang="it-IT" dirty="0" err="1" smtClean="0"/>
              <a:t>extract</a:t>
            </a:r>
            <a:r>
              <a:rPr lang="it-IT" dirty="0" smtClean="0"/>
              <a:t> </a:t>
            </a:r>
            <a:r>
              <a:rPr lang="it-IT" dirty="0" err="1" smtClean="0"/>
              <a:t>taken</a:t>
            </a:r>
            <a:r>
              <a:rPr lang="it-IT" dirty="0" smtClean="0"/>
              <a:t> from </a:t>
            </a:r>
            <a:r>
              <a:rPr lang="it-IT" dirty="0" err="1" smtClean="0"/>
              <a:t>Chapter</a:t>
            </a:r>
            <a:r>
              <a:rPr lang="it-IT" dirty="0" smtClean="0"/>
              <a:t> 2 of Oliver Twist, Charles Dickens show some </a:t>
            </a:r>
            <a:r>
              <a:rPr lang="it-IT" dirty="0" err="1" smtClean="0"/>
              <a:t>children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live in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desperate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 in a work </a:t>
            </a:r>
            <a:r>
              <a:rPr lang="it-IT" dirty="0" err="1" smtClean="0"/>
              <a:t>house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Here the master </a:t>
            </a:r>
            <a:r>
              <a:rPr lang="it-IT" dirty="0" err="1" smtClean="0"/>
              <a:t>doesn’t</a:t>
            </a:r>
            <a:r>
              <a:rPr lang="it-IT" dirty="0" smtClean="0"/>
              <a:t> </a:t>
            </a:r>
            <a:r>
              <a:rPr lang="it-IT" dirty="0" err="1" smtClean="0"/>
              <a:t>respect</a:t>
            </a:r>
            <a:r>
              <a:rPr lang="it-IT" dirty="0" smtClean="0"/>
              <a:t> the </a:t>
            </a:r>
            <a:r>
              <a:rPr lang="it-IT" dirty="0" err="1" smtClean="0"/>
              <a:t>dignity</a:t>
            </a:r>
            <a:r>
              <a:rPr lang="it-IT" dirty="0" smtClean="0"/>
              <a:t> of the </a:t>
            </a:r>
            <a:r>
              <a:rPr lang="it-IT" dirty="0" err="1" smtClean="0"/>
              <a:t>children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fundamental</a:t>
            </a:r>
            <a:r>
              <a:rPr lang="it-IT" dirty="0" smtClean="0"/>
              <a:t> part of the </a:t>
            </a:r>
            <a:r>
              <a:rPr lang="it-IT" dirty="0" err="1" smtClean="0"/>
              <a:t>Declaration</a:t>
            </a:r>
            <a:r>
              <a:rPr lang="it-IT" dirty="0" smtClean="0"/>
              <a:t> of Human Rights.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6188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328239"/>
            <a:ext cx="291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Texts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9482" y="3620467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 smtClean="0"/>
              <a:t>Another</a:t>
            </a:r>
            <a:r>
              <a:rPr lang="it-IT" dirty="0" smtClean="0"/>
              <a:t> short story </a:t>
            </a:r>
            <a:r>
              <a:rPr lang="it-IT" dirty="0" err="1" smtClean="0"/>
              <a:t>linked</a:t>
            </a:r>
            <a:r>
              <a:rPr lang="it-IT" dirty="0" smtClean="0"/>
              <a:t> to Human Rights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Lispeth</a:t>
            </a:r>
            <a:r>
              <a:rPr lang="it-IT" dirty="0" smtClean="0"/>
              <a:t> by Rudyard Kipling. 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novelist</a:t>
            </a:r>
            <a:r>
              <a:rPr lang="it-IT" dirty="0" smtClean="0"/>
              <a:t> shows a </a:t>
            </a:r>
            <a:r>
              <a:rPr lang="it-IT" dirty="0" err="1" smtClean="0"/>
              <a:t>substantial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Western and </a:t>
            </a:r>
            <a:r>
              <a:rPr lang="it-IT" dirty="0" err="1" smtClean="0"/>
              <a:t>Indian</a:t>
            </a:r>
            <a:r>
              <a:rPr lang="it-IT" dirty="0" smtClean="0"/>
              <a:t> </a:t>
            </a:r>
            <a:r>
              <a:rPr lang="it-IT" dirty="0" err="1" smtClean="0"/>
              <a:t>conception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wedding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 err="1" smtClean="0"/>
              <a:t>Nowadays</a:t>
            </a:r>
            <a:r>
              <a:rPr lang="it-IT" dirty="0" smtClean="0"/>
              <a:t> the </a:t>
            </a:r>
            <a:r>
              <a:rPr lang="it-IT" dirty="0" err="1" smtClean="0"/>
              <a:t>possibility</a:t>
            </a:r>
            <a:r>
              <a:rPr lang="it-IT" dirty="0" smtClean="0"/>
              <a:t> of </a:t>
            </a:r>
            <a:r>
              <a:rPr lang="it-IT" dirty="0" err="1" smtClean="0"/>
              <a:t>marry</a:t>
            </a:r>
            <a:r>
              <a:rPr lang="it-IT" dirty="0" smtClean="0"/>
              <a:t> </a:t>
            </a:r>
            <a:r>
              <a:rPr lang="it-IT" dirty="0" err="1" smtClean="0"/>
              <a:t>another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restrictions</a:t>
            </a:r>
            <a:r>
              <a:rPr lang="it-IT" dirty="0" smtClean="0"/>
              <a:t> in </a:t>
            </a:r>
            <a:r>
              <a:rPr lang="it-IT" dirty="0" err="1" smtClean="0"/>
              <a:t>protected</a:t>
            </a:r>
            <a:r>
              <a:rPr lang="it-IT" dirty="0" smtClean="0"/>
              <a:t> by </a:t>
            </a:r>
            <a:r>
              <a:rPr lang="it-IT" dirty="0" err="1" smtClean="0"/>
              <a:t>most</a:t>
            </a:r>
            <a:r>
              <a:rPr lang="it-IT" dirty="0" smtClean="0"/>
              <a:t> of the </a:t>
            </a:r>
            <a:r>
              <a:rPr lang="it-IT" dirty="0" err="1" smtClean="0"/>
              <a:t>countries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736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25244" y="3330831"/>
            <a:ext cx="702999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i="1" dirty="0" smtClean="0"/>
              <a:t>“Human </a:t>
            </a:r>
            <a:r>
              <a:rPr lang="it-IT" i="1" dirty="0"/>
              <a:t>rights are rights </a:t>
            </a:r>
            <a:r>
              <a:rPr lang="it-IT" i="1" dirty="0" err="1"/>
              <a:t>inherent</a:t>
            </a:r>
            <a:r>
              <a:rPr lang="it-IT" i="1" dirty="0"/>
              <a:t> to </a:t>
            </a:r>
            <a:r>
              <a:rPr lang="it-IT" i="1" dirty="0" err="1"/>
              <a:t>all</a:t>
            </a:r>
            <a:r>
              <a:rPr lang="it-IT" i="1" dirty="0"/>
              <a:t> human </a:t>
            </a:r>
            <a:r>
              <a:rPr lang="it-IT" i="1" dirty="0" err="1"/>
              <a:t>beings</a:t>
            </a:r>
            <a:r>
              <a:rPr lang="it-IT" i="1" dirty="0"/>
              <a:t>, </a:t>
            </a:r>
            <a:r>
              <a:rPr lang="it-IT" i="1" dirty="0" err="1"/>
              <a:t>regardless</a:t>
            </a:r>
            <a:r>
              <a:rPr lang="it-IT" i="1" dirty="0"/>
              <a:t> of race, sex, </a:t>
            </a:r>
            <a:r>
              <a:rPr lang="it-IT" i="1" dirty="0" err="1"/>
              <a:t>nationality</a:t>
            </a:r>
            <a:r>
              <a:rPr lang="it-IT" i="1" dirty="0"/>
              <a:t>, </a:t>
            </a:r>
            <a:r>
              <a:rPr lang="it-IT" i="1" dirty="0" err="1"/>
              <a:t>ethnicity</a:t>
            </a:r>
            <a:r>
              <a:rPr lang="it-IT" i="1" dirty="0"/>
              <a:t>, </a:t>
            </a:r>
            <a:r>
              <a:rPr lang="it-IT" i="1" dirty="0" err="1"/>
              <a:t>language</a:t>
            </a:r>
            <a:r>
              <a:rPr lang="it-IT" i="1" dirty="0"/>
              <a:t>, </a:t>
            </a:r>
            <a:r>
              <a:rPr lang="it-IT" i="1" dirty="0" err="1"/>
              <a:t>religion</a:t>
            </a:r>
            <a:r>
              <a:rPr lang="it-IT" i="1" dirty="0"/>
              <a:t>, or </a:t>
            </a:r>
            <a:r>
              <a:rPr lang="it-IT" i="1" dirty="0" err="1"/>
              <a:t>any</a:t>
            </a:r>
            <a:r>
              <a:rPr lang="it-IT" i="1" dirty="0"/>
              <a:t> </a:t>
            </a:r>
            <a:r>
              <a:rPr lang="it-IT" i="1" dirty="0" err="1"/>
              <a:t>other</a:t>
            </a:r>
            <a:r>
              <a:rPr lang="it-IT" i="1" dirty="0"/>
              <a:t> status. Human rights include the right to life and liberty, </a:t>
            </a:r>
            <a:r>
              <a:rPr lang="it-IT" i="1" dirty="0" err="1"/>
              <a:t>freedom</a:t>
            </a:r>
            <a:r>
              <a:rPr lang="it-IT" i="1" dirty="0"/>
              <a:t> from </a:t>
            </a:r>
            <a:r>
              <a:rPr lang="it-IT" i="1" dirty="0" err="1"/>
              <a:t>slavery</a:t>
            </a:r>
            <a:r>
              <a:rPr lang="it-IT" i="1" dirty="0"/>
              <a:t> and torture, </a:t>
            </a:r>
            <a:r>
              <a:rPr lang="it-IT" i="1" dirty="0" err="1"/>
              <a:t>freedom</a:t>
            </a:r>
            <a:r>
              <a:rPr lang="it-IT" i="1" dirty="0"/>
              <a:t> of opinion and </a:t>
            </a:r>
            <a:r>
              <a:rPr lang="it-IT" i="1" dirty="0" err="1"/>
              <a:t>expression</a:t>
            </a:r>
            <a:r>
              <a:rPr lang="it-IT" i="1" dirty="0"/>
              <a:t>, the right to work and </a:t>
            </a:r>
            <a:r>
              <a:rPr lang="it-IT" i="1" dirty="0" err="1"/>
              <a:t>education</a:t>
            </a:r>
            <a:r>
              <a:rPr lang="it-IT" i="1" dirty="0"/>
              <a:t>, and </a:t>
            </a:r>
            <a:r>
              <a:rPr lang="it-IT" i="1" dirty="0" err="1"/>
              <a:t>many</a:t>
            </a:r>
            <a:r>
              <a:rPr lang="it-IT" i="1" dirty="0"/>
              <a:t> more.  </a:t>
            </a:r>
            <a:r>
              <a:rPr lang="it-IT" i="1" dirty="0" err="1"/>
              <a:t>Everyone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entitled</a:t>
            </a:r>
            <a:r>
              <a:rPr lang="it-IT" i="1" dirty="0"/>
              <a:t> to </a:t>
            </a:r>
            <a:r>
              <a:rPr lang="it-IT" i="1" dirty="0" err="1"/>
              <a:t>these</a:t>
            </a:r>
            <a:r>
              <a:rPr lang="it-IT" i="1" dirty="0"/>
              <a:t> rights, </a:t>
            </a:r>
            <a:r>
              <a:rPr lang="it-IT" i="1" dirty="0" err="1"/>
              <a:t>without</a:t>
            </a:r>
            <a:r>
              <a:rPr lang="it-IT" i="1" dirty="0"/>
              <a:t> </a:t>
            </a:r>
            <a:r>
              <a:rPr lang="it-IT" i="1" dirty="0" err="1"/>
              <a:t>discrimination</a:t>
            </a:r>
            <a:r>
              <a:rPr lang="it-IT" i="1" dirty="0" smtClean="0"/>
              <a:t>.”</a:t>
            </a:r>
            <a:endParaRPr lang="it-IT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517502" y="5246892"/>
            <a:ext cx="2373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United</a:t>
            </a:r>
            <a:r>
              <a:rPr lang="it-IT" sz="1200" dirty="0" smtClean="0"/>
              <a:t> Nations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964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57200" y="2922932"/>
            <a:ext cx="51562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Human rights are the </a:t>
            </a:r>
            <a:r>
              <a:rPr lang="it-IT" dirty="0" err="1"/>
              <a:t>basic</a:t>
            </a:r>
            <a:r>
              <a:rPr lang="it-IT" dirty="0"/>
              <a:t> rights and </a:t>
            </a:r>
            <a:r>
              <a:rPr lang="it-IT" dirty="0" err="1"/>
              <a:t>freedoms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belong</a:t>
            </a:r>
            <a:r>
              <a:rPr lang="it-IT" dirty="0"/>
              <a:t> to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person</a:t>
            </a:r>
            <a:r>
              <a:rPr lang="it-IT" dirty="0"/>
              <a:t> in the world, from </a:t>
            </a:r>
            <a:r>
              <a:rPr lang="it-IT" dirty="0" err="1"/>
              <a:t>birth</a:t>
            </a:r>
            <a:r>
              <a:rPr lang="it-IT" dirty="0"/>
              <a:t> </a:t>
            </a:r>
            <a:r>
              <a:rPr lang="it-IT" dirty="0" err="1"/>
              <a:t>until</a:t>
            </a:r>
            <a:r>
              <a:rPr lang="it-IT" dirty="0"/>
              <a:t> </a:t>
            </a:r>
            <a:r>
              <a:rPr lang="it-IT" dirty="0" err="1"/>
              <a:t>death</a:t>
            </a:r>
            <a:r>
              <a:rPr lang="it-IT" dirty="0"/>
              <a:t>. 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apply</a:t>
            </a:r>
            <a:r>
              <a:rPr lang="it-IT" dirty="0"/>
              <a:t> </a:t>
            </a:r>
            <a:r>
              <a:rPr lang="it-IT" dirty="0" err="1"/>
              <a:t>regardless</a:t>
            </a:r>
            <a:r>
              <a:rPr lang="it-IT" dirty="0"/>
              <a:t> of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from,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believe</a:t>
            </a:r>
            <a:r>
              <a:rPr lang="it-IT" dirty="0"/>
              <a:t> or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choose</a:t>
            </a:r>
            <a:r>
              <a:rPr lang="it-IT" dirty="0"/>
              <a:t> to live </a:t>
            </a:r>
            <a:r>
              <a:rPr lang="it-IT" dirty="0" err="1"/>
              <a:t>your</a:t>
            </a:r>
            <a:r>
              <a:rPr lang="it-IT" dirty="0"/>
              <a:t> life.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 flipH="1">
            <a:off x="457200" y="4834716"/>
            <a:ext cx="4935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basic</a:t>
            </a:r>
            <a:r>
              <a:rPr lang="it-IT" dirty="0"/>
              <a:t> rights are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</a:t>
            </a:r>
            <a:r>
              <a:rPr lang="it-IT" dirty="0" err="1"/>
              <a:t>like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, </a:t>
            </a:r>
            <a:r>
              <a:rPr lang="it-IT" dirty="0" err="1"/>
              <a:t>fairness</a:t>
            </a:r>
            <a:r>
              <a:rPr lang="it-IT" dirty="0"/>
              <a:t>, </a:t>
            </a:r>
            <a:r>
              <a:rPr lang="it-IT" dirty="0" err="1"/>
              <a:t>equality</a:t>
            </a:r>
            <a:r>
              <a:rPr lang="it-IT" dirty="0"/>
              <a:t>, </a:t>
            </a:r>
            <a:r>
              <a:rPr lang="it-IT" dirty="0" err="1"/>
              <a:t>respect</a:t>
            </a:r>
            <a:r>
              <a:rPr lang="it-IT" dirty="0"/>
              <a:t> and </a:t>
            </a:r>
            <a:r>
              <a:rPr lang="it-IT" dirty="0" err="1"/>
              <a:t>independence</a:t>
            </a:r>
            <a:r>
              <a:rPr lang="it-IT" dirty="0"/>
              <a:t>. 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are </a:t>
            </a:r>
            <a:r>
              <a:rPr lang="it-IT" dirty="0" err="1"/>
              <a:t>defined</a:t>
            </a:r>
            <a:r>
              <a:rPr lang="it-IT" dirty="0"/>
              <a:t> and </a:t>
            </a:r>
            <a:r>
              <a:rPr lang="it-IT" dirty="0" err="1"/>
              <a:t>protected</a:t>
            </a:r>
            <a:r>
              <a:rPr lang="it-IT" dirty="0"/>
              <a:t> by law.</a:t>
            </a:r>
            <a:endParaRPr lang="it-IT" dirty="0"/>
          </a:p>
        </p:txBody>
      </p:sp>
      <p:pic>
        <p:nvPicPr>
          <p:cNvPr id="5" name="Immagine 4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773" y="2768424"/>
            <a:ext cx="2159000" cy="37719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57200" y="2261399"/>
            <a:ext cx="3008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I</a:t>
            </a:r>
            <a:r>
              <a:rPr lang="it-IT" b="1" dirty="0" err="1" smtClean="0"/>
              <a:t>ntroduction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5116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250260"/>
            <a:ext cx="27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History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2963512" y="3219430"/>
            <a:ext cx="588246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/>
              <a:t>Documents</a:t>
            </a:r>
            <a:r>
              <a:rPr lang="it-IT" dirty="0"/>
              <a:t> </a:t>
            </a:r>
            <a:r>
              <a:rPr lang="it-IT" dirty="0" err="1"/>
              <a:t>asserting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rights, </a:t>
            </a:r>
            <a:r>
              <a:rPr lang="it-IT" dirty="0" err="1"/>
              <a:t>such</a:t>
            </a:r>
            <a:r>
              <a:rPr lang="it-IT" dirty="0"/>
              <a:t> the Magna Carta (1215), the English Bill of Rights (1689), the French </a:t>
            </a:r>
            <a:r>
              <a:rPr lang="it-IT" dirty="0" err="1"/>
              <a:t>Declaration</a:t>
            </a:r>
            <a:r>
              <a:rPr lang="it-IT" dirty="0"/>
              <a:t> on the Rights of Man and Citizen (1789), and the US </a:t>
            </a:r>
            <a:r>
              <a:rPr lang="it-IT" dirty="0" err="1"/>
              <a:t>Constitution</a:t>
            </a:r>
            <a:r>
              <a:rPr lang="it-IT" dirty="0"/>
              <a:t> and Bill of Rights (1791) are the </a:t>
            </a:r>
            <a:r>
              <a:rPr lang="it-IT" dirty="0" err="1"/>
              <a:t>written</a:t>
            </a:r>
            <a:r>
              <a:rPr lang="it-IT" dirty="0"/>
              <a:t> </a:t>
            </a:r>
            <a:r>
              <a:rPr lang="it-IT" dirty="0" err="1"/>
              <a:t>precursors</a:t>
            </a:r>
            <a:r>
              <a:rPr lang="it-IT" dirty="0"/>
              <a:t> to </a:t>
            </a:r>
            <a:r>
              <a:rPr lang="it-IT" dirty="0" err="1"/>
              <a:t>many</a:t>
            </a:r>
            <a:r>
              <a:rPr lang="it-IT" dirty="0"/>
              <a:t> of </a:t>
            </a:r>
            <a:r>
              <a:rPr lang="it-IT" dirty="0" err="1"/>
              <a:t>today’s</a:t>
            </a:r>
            <a:r>
              <a:rPr lang="it-IT" dirty="0"/>
              <a:t> human rights </a:t>
            </a:r>
            <a:r>
              <a:rPr lang="it-IT" dirty="0" err="1"/>
              <a:t>documents</a:t>
            </a:r>
            <a:r>
              <a:rPr lang="it-IT" dirty="0"/>
              <a:t>.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57199" y="5464170"/>
            <a:ext cx="83887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/>
              <a:t>Yet</a:t>
            </a:r>
            <a:r>
              <a:rPr lang="it-IT" dirty="0"/>
              <a:t> </a:t>
            </a:r>
            <a:r>
              <a:rPr lang="it-IT" dirty="0" err="1"/>
              <a:t>many</a:t>
            </a:r>
            <a:r>
              <a:rPr lang="it-IT" dirty="0"/>
              <a:t> 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documents</a:t>
            </a:r>
            <a:r>
              <a:rPr lang="it-IT" dirty="0"/>
              <a:t>,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originally</a:t>
            </a:r>
            <a:r>
              <a:rPr lang="it-IT" dirty="0"/>
              <a:t> </a:t>
            </a:r>
            <a:r>
              <a:rPr lang="it-IT" dirty="0" err="1"/>
              <a:t>translated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policy, </a:t>
            </a:r>
            <a:r>
              <a:rPr lang="it-IT" dirty="0" err="1"/>
              <a:t>excluded</a:t>
            </a:r>
            <a:r>
              <a:rPr lang="it-IT" dirty="0"/>
              <a:t> </a:t>
            </a:r>
            <a:r>
              <a:rPr lang="it-IT" dirty="0" err="1"/>
              <a:t>women</a:t>
            </a:r>
            <a:r>
              <a:rPr lang="it-IT" dirty="0"/>
              <a:t>, </a:t>
            </a:r>
            <a:r>
              <a:rPr lang="it-IT" dirty="0" err="1"/>
              <a:t>people</a:t>
            </a:r>
            <a:r>
              <a:rPr lang="it-IT" dirty="0"/>
              <a:t> of color, and </a:t>
            </a:r>
            <a:r>
              <a:rPr lang="it-IT" dirty="0" err="1"/>
              <a:t>members</a:t>
            </a:r>
            <a:r>
              <a:rPr lang="it-IT" dirty="0"/>
              <a:t> of </a:t>
            </a:r>
            <a:r>
              <a:rPr lang="it-IT" dirty="0" err="1"/>
              <a:t>certain</a:t>
            </a:r>
            <a:r>
              <a:rPr lang="it-IT" dirty="0"/>
              <a:t> social, </a:t>
            </a:r>
            <a:r>
              <a:rPr lang="it-IT" dirty="0" err="1"/>
              <a:t>religious</a:t>
            </a:r>
            <a:r>
              <a:rPr lang="it-IT" dirty="0"/>
              <a:t>, </a:t>
            </a:r>
            <a:r>
              <a:rPr lang="it-IT" dirty="0" err="1"/>
              <a:t>economic</a:t>
            </a:r>
            <a:r>
              <a:rPr lang="it-IT" dirty="0"/>
              <a:t>, and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1150"/>
            <a:ext cx="1648455" cy="247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5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250260"/>
            <a:ext cx="27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History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1949" y="2918653"/>
            <a:ext cx="37099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In 1919, </a:t>
            </a:r>
            <a:r>
              <a:rPr lang="it-IT" dirty="0" err="1" smtClean="0"/>
              <a:t>countries</a:t>
            </a:r>
            <a:r>
              <a:rPr lang="it-IT" dirty="0" smtClean="0"/>
              <a:t> </a:t>
            </a:r>
            <a:r>
              <a:rPr lang="it-IT" dirty="0" err="1" smtClean="0"/>
              <a:t>established</a:t>
            </a:r>
            <a:r>
              <a:rPr lang="it-IT" dirty="0" smtClean="0"/>
              <a:t> the International </a:t>
            </a:r>
            <a:r>
              <a:rPr lang="it-IT" dirty="0" err="1" smtClean="0"/>
              <a:t>Labor</a:t>
            </a:r>
            <a:r>
              <a:rPr lang="it-IT" dirty="0" smtClean="0"/>
              <a:t> Organization (ILO) to </a:t>
            </a:r>
            <a:r>
              <a:rPr lang="it-IT" dirty="0" err="1" smtClean="0"/>
              <a:t>oversee</a:t>
            </a:r>
            <a:r>
              <a:rPr lang="it-IT" dirty="0" smtClean="0"/>
              <a:t> treaties </a:t>
            </a:r>
            <a:r>
              <a:rPr lang="it-IT" dirty="0" err="1" smtClean="0"/>
              <a:t>protecting</a:t>
            </a:r>
            <a:r>
              <a:rPr lang="it-IT" dirty="0" smtClean="0"/>
              <a:t> </a:t>
            </a:r>
            <a:r>
              <a:rPr lang="it-IT" dirty="0" err="1" smtClean="0"/>
              <a:t>workers</a:t>
            </a:r>
            <a:r>
              <a:rPr lang="it-IT" dirty="0" smtClean="0"/>
              <a:t> with </a:t>
            </a:r>
            <a:r>
              <a:rPr lang="it-IT" dirty="0" err="1" smtClean="0"/>
              <a:t>respect</a:t>
            </a:r>
            <a:r>
              <a:rPr lang="it-IT" dirty="0" smtClean="0"/>
              <a:t> to </a:t>
            </a:r>
            <a:r>
              <a:rPr lang="it-IT" dirty="0" err="1" smtClean="0"/>
              <a:t>their</a:t>
            </a:r>
            <a:r>
              <a:rPr lang="it-IT" dirty="0" smtClean="0"/>
              <a:t> rights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264228" y="3812035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dirty="0"/>
              <a:t>The idea of human rights </a:t>
            </a:r>
            <a:r>
              <a:rPr lang="it-IT" dirty="0" err="1"/>
              <a:t>emerged</a:t>
            </a:r>
            <a:r>
              <a:rPr lang="it-IT" dirty="0"/>
              <a:t> </a:t>
            </a:r>
            <a:r>
              <a:rPr lang="it-IT" dirty="0" err="1"/>
              <a:t>stronger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World War II. The </a:t>
            </a:r>
            <a:r>
              <a:rPr lang="it-IT" dirty="0" err="1"/>
              <a:t>extermination</a:t>
            </a:r>
            <a:r>
              <a:rPr lang="it-IT" dirty="0"/>
              <a:t> by Nazi Germany of over </a:t>
            </a:r>
            <a:r>
              <a:rPr lang="it-IT" dirty="0" err="1"/>
              <a:t>six</a:t>
            </a:r>
            <a:r>
              <a:rPr lang="it-IT" dirty="0"/>
              <a:t> </a:t>
            </a:r>
            <a:r>
              <a:rPr lang="it-IT" dirty="0" err="1"/>
              <a:t>million</a:t>
            </a:r>
            <a:r>
              <a:rPr lang="it-IT" dirty="0"/>
              <a:t> </a:t>
            </a:r>
            <a:r>
              <a:rPr lang="it-IT" dirty="0" err="1"/>
              <a:t>Jews</a:t>
            </a:r>
            <a:r>
              <a:rPr lang="it-IT" dirty="0"/>
              <a:t>, Sinti and Romani (</a:t>
            </a:r>
            <a:r>
              <a:rPr lang="it-IT" dirty="0" err="1"/>
              <a:t>gypsies</a:t>
            </a:r>
            <a:r>
              <a:rPr lang="it-IT" dirty="0"/>
              <a:t>), </a:t>
            </a:r>
            <a:r>
              <a:rPr lang="it-IT" dirty="0" err="1"/>
              <a:t>homosexuals</a:t>
            </a:r>
            <a:r>
              <a:rPr lang="it-IT" dirty="0"/>
              <a:t>, and </a:t>
            </a:r>
            <a:r>
              <a:rPr lang="it-IT" dirty="0" err="1"/>
              <a:t>persons</a:t>
            </a:r>
            <a:r>
              <a:rPr lang="it-IT" dirty="0"/>
              <a:t> with </a:t>
            </a:r>
            <a:r>
              <a:rPr lang="it-IT" dirty="0" err="1"/>
              <a:t>disabilities</a:t>
            </a:r>
            <a:r>
              <a:rPr lang="it-IT" dirty="0"/>
              <a:t> </a:t>
            </a:r>
            <a:r>
              <a:rPr lang="it-IT" dirty="0" err="1"/>
              <a:t>horrified</a:t>
            </a:r>
            <a:r>
              <a:rPr lang="it-IT" dirty="0"/>
              <a:t> the world.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11949" y="5112515"/>
            <a:ext cx="38070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/>
              <a:t>Governments</a:t>
            </a:r>
            <a:r>
              <a:rPr lang="it-IT" dirty="0"/>
              <a:t>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committed</a:t>
            </a:r>
            <a:r>
              <a:rPr lang="it-IT" dirty="0"/>
              <a:t> </a:t>
            </a:r>
            <a:r>
              <a:rPr lang="it-IT" dirty="0" err="1"/>
              <a:t>themselves</a:t>
            </a:r>
            <a:r>
              <a:rPr lang="it-IT" dirty="0"/>
              <a:t> to </a:t>
            </a:r>
            <a:r>
              <a:rPr lang="it-IT" dirty="0" err="1"/>
              <a:t>establishing</a:t>
            </a:r>
            <a:r>
              <a:rPr lang="it-IT" dirty="0"/>
              <a:t> the </a:t>
            </a:r>
            <a:r>
              <a:rPr lang="it-IT" dirty="0" err="1"/>
              <a:t>United</a:t>
            </a:r>
            <a:r>
              <a:rPr lang="it-IT" dirty="0"/>
              <a:t> Nations, with the </a:t>
            </a:r>
            <a:r>
              <a:rPr lang="it-IT" dirty="0" err="1"/>
              <a:t>primary</a:t>
            </a:r>
            <a:r>
              <a:rPr lang="it-IT" dirty="0"/>
              <a:t> goal of </a:t>
            </a:r>
            <a:r>
              <a:rPr lang="it-IT" dirty="0" err="1"/>
              <a:t>bolstering</a:t>
            </a:r>
            <a:r>
              <a:rPr lang="it-IT" dirty="0"/>
              <a:t>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peace</a:t>
            </a:r>
            <a:r>
              <a:rPr lang="it-IT" dirty="0"/>
              <a:t> and </a:t>
            </a:r>
            <a:r>
              <a:rPr lang="it-IT" dirty="0" err="1"/>
              <a:t>preventing</a:t>
            </a:r>
            <a:r>
              <a:rPr lang="it-IT" dirty="0"/>
              <a:t> </a:t>
            </a:r>
            <a:r>
              <a:rPr lang="it-IT" dirty="0" err="1"/>
              <a:t>conflict</a:t>
            </a:r>
            <a:r>
              <a:rPr lang="it-IT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132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250260"/>
            <a:ext cx="27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History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1307680" y="3192954"/>
            <a:ext cx="63462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the UN </a:t>
            </a:r>
            <a:r>
              <a:rPr lang="it-IT" dirty="0" err="1"/>
              <a:t>established</a:t>
            </a:r>
            <a:r>
              <a:rPr lang="it-IT" dirty="0"/>
              <a:t> </a:t>
            </a:r>
            <a:r>
              <a:rPr lang="it-IT" dirty="0" smtClean="0"/>
              <a:t>a </a:t>
            </a:r>
            <a:r>
              <a:rPr lang="it-IT" dirty="0" err="1"/>
              <a:t>C</a:t>
            </a:r>
            <a:r>
              <a:rPr lang="it-IT" dirty="0" err="1" smtClean="0"/>
              <a:t>ommition</a:t>
            </a:r>
            <a:r>
              <a:rPr lang="it-IT" dirty="0" smtClean="0"/>
              <a:t> on Human Rights  </a:t>
            </a:r>
            <a:r>
              <a:rPr lang="it-IT" dirty="0"/>
              <a:t>and </a:t>
            </a:r>
            <a:r>
              <a:rPr lang="it-IT" dirty="0" err="1"/>
              <a:t>charged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with the task of </a:t>
            </a:r>
            <a:r>
              <a:rPr lang="it-IT" dirty="0" err="1"/>
              <a:t>drafting</a:t>
            </a:r>
            <a:r>
              <a:rPr lang="it-IT" dirty="0"/>
              <a:t> a </a:t>
            </a:r>
            <a:r>
              <a:rPr lang="it-IT" dirty="0" err="1"/>
              <a:t>document</a:t>
            </a:r>
            <a:r>
              <a:rPr lang="it-IT" dirty="0"/>
              <a:t> spelling out the </a:t>
            </a:r>
            <a:r>
              <a:rPr lang="it-IT" dirty="0" err="1"/>
              <a:t>meaning</a:t>
            </a:r>
            <a:r>
              <a:rPr lang="it-IT" dirty="0"/>
              <a:t> of the </a:t>
            </a:r>
            <a:r>
              <a:rPr lang="it-IT" dirty="0" err="1"/>
              <a:t>fundamental</a:t>
            </a:r>
            <a:r>
              <a:rPr lang="it-IT" dirty="0"/>
              <a:t> rights and </a:t>
            </a:r>
            <a:r>
              <a:rPr lang="it-IT" dirty="0" err="1"/>
              <a:t>freedoms</a:t>
            </a:r>
            <a:r>
              <a:rPr lang="it-IT" dirty="0"/>
              <a:t> </a:t>
            </a:r>
            <a:r>
              <a:rPr lang="it-IT" dirty="0" err="1"/>
              <a:t>proclaimed</a:t>
            </a:r>
            <a:r>
              <a:rPr lang="it-IT" dirty="0"/>
              <a:t> in the Charter.</a:t>
            </a:r>
          </a:p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307680" y="4868827"/>
            <a:ext cx="6524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On December 10, 1948, </a:t>
            </a:r>
            <a:r>
              <a:rPr lang="en-US" dirty="0" smtClean="0"/>
              <a:t>the Universal Declaration of Human Rights  </a:t>
            </a:r>
            <a:r>
              <a:rPr lang="it-IT" dirty="0"/>
              <a:t>was </a:t>
            </a:r>
            <a:r>
              <a:rPr lang="it-IT" dirty="0" err="1"/>
              <a:t>adopted</a:t>
            </a:r>
            <a:r>
              <a:rPr lang="it-IT" dirty="0"/>
              <a:t> by the 56 </a:t>
            </a:r>
            <a:r>
              <a:rPr lang="it-IT" dirty="0" err="1"/>
              <a:t>members</a:t>
            </a:r>
            <a:r>
              <a:rPr lang="it-IT" dirty="0"/>
              <a:t> of the </a:t>
            </a:r>
            <a:r>
              <a:rPr lang="it-IT" dirty="0" err="1"/>
              <a:t>United</a:t>
            </a:r>
            <a:r>
              <a:rPr lang="it-IT" dirty="0"/>
              <a:t> Nations. The vote was </a:t>
            </a:r>
            <a:r>
              <a:rPr lang="it-IT" dirty="0" err="1"/>
              <a:t>unanimous</a:t>
            </a:r>
            <a:r>
              <a:rPr lang="it-IT" dirty="0"/>
              <a:t>, </a:t>
            </a:r>
            <a:r>
              <a:rPr lang="it-IT" dirty="0" err="1"/>
              <a:t>although</a:t>
            </a:r>
            <a:r>
              <a:rPr lang="it-IT" dirty="0"/>
              <a:t> </a:t>
            </a:r>
            <a:r>
              <a:rPr lang="it-IT" dirty="0" err="1"/>
              <a:t>eight</a:t>
            </a:r>
            <a:r>
              <a:rPr lang="it-IT" dirty="0"/>
              <a:t> </a:t>
            </a:r>
            <a:r>
              <a:rPr lang="it-IT" dirty="0" err="1"/>
              <a:t>nations</a:t>
            </a:r>
            <a:r>
              <a:rPr lang="it-IT" dirty="0"/>
              <a:t> </a:t>
            </a:r>
            <a:r>
              <a:rPr lang="it-IT" dirty="0" err="1"/>
              <a:t>chose</a:t>
            </a:r>
            <a:r>
              <a:rPr lang="it-IT" dirty="0"/>
              <a:t> to </a:t>
            </a:r>
            <a:r>
              <a:rPr lang="it-IT" dirty="0" err="1"/>
              <a:t>abstain</a:t>
            </a:r>
            <a:r>
              <a:rPr lang="it-IT" dirty="0"/>
              <a:t>.</a:t>
            </a:r>
          </a:p>
          <a:p>
            <a:r>
              <a:rPr lang="en-US" dirty="0" smtClean="0"/>
              <a:t>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572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0" y="2250260"/>
            <a:ext cx="27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History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4478693" y="4624400"/>
            <a:ext cx="359855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In Europe, the Americas, and Africa, </a:t>
            </a:r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documents</a:t>
            </a:r>
            <a:r>
              <a:rPr lang="it-IT" dirty="0"/>
              <a:t> for the </a:t>
            </a:r>
            <a:r>
              <a:rPr lang="it-IT" dirty="0" err="1"/>
              <a:t>protection</a:t>
            </a:r>
            <a:r>
              <a:rPr lang="it-IT" dirty="0"/>
              <a:t> and promotion of human rights </a:t>
            </a:r>
            <a:r>
              <a:rPr lang="it-IT" dirty="0" err="1"/>
              <a:t>extend</a:t>
            </a:r>
            <a:r>
              <a:rPr lang="it-IT" dirty="0"/>
              <a:t> the International Bill of Human Rights.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307680" y="4868827"/>
            <a:ext cx="6524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926794" y="3147072"/>
            <a:ext cx="42315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In </a:t>
            </a:r>
            <a:r>
              <a:rPr lang="it-IT" dirty="0" err="1"/>
              <a:t>addition</a:t>
            </a:r>
            <a:r>
              <a:rPr lang="it-IT" dirty="0"/>
              <a:t> to the </a:t>
            </a:r>
            <a:r>
              <a:rPr lang="it-IT" dirty="0" err="1"/>
              <a:t>covenants</a:t>
            </a:r>
            <a:r>
              <a:rPr lang="it-IT" dirty="0"/>
              <a:t> in the International Bill of Human Rights, the </a:t>
            </a:r>
            <a:r>
              <a:rPr lang="it-IT" dirty="0" err="1"/>
              <a:t>United</a:t>
            </a:r>
            <a:r>
              <a:rPr lang="it-IT" dirty="0"/>
              <a:t> Nations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more </a:t>
            </a:r>
            <a:r>
              <a:rPr lang="it-IT" dirty="0" err="1"/>
              <a:t>than</a:t>
            </a:r>
            <a:r>
              <a:rPr lang="it-IT" dirty="0"/>
              <a:t> 20 </a:t>
            </a:r>
            <a:r>
              <a:rPr lang="it-IT" dirty="0" err="1"/>
              <a:t>principal</a:t>
            </a:r>
            <a:r>
              <a:rPr lang="it-IT" dirty="0"/>
              <a:t> treaties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elaborating</a:t>
            </a:r>
            <a:r>
              <a:rPr lang="it-IT" dirty="0"/>
              <a:t> human rights.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816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34231" y="2299531"/>
            <a:ext cx="2662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Italian</a:t>
            </a:r>
            <a:r>
              <a:rPr lang="it-IT" b="1" dirty="0" smtClean="0"/>
              <a:t> </a:t>
            </a:r>
            <a:r>
              <a:rPr lang="it-IT" b="1" dirty="0" err="1" smtClean="0"/>
              <a:t>Constitution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93976" y="3910102"/>
            <a:ext cx="5882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Human rights are </a:t>
            </a:r>
            <a:r>
              <a:rPr lang="it-IT" dirty="0" err="1" smtClean="0"/>
              <a:t>present</a:t>
            </a:r>
            <a:r>
              <a:rPr lang="it-IT" dirty="0" smtClean="0"/>
              <a:t> in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Constitution</a:t>
            </a:r>
            <a:r>
              <a:rPr lang="it-IT" dirty="0" smtClean="0"/>
              <a:t> in the </a:t>
            </a:r>
            <a:r>
              <a:rPr lang="it-IT" dirty="0" err="1" smtClean="0"/>
              <a:t>firts</a:t>
            </a:r>
            <a:r>
              <a:rPr lang="it-IT" dirty="0" smtClean="0"/>
              <a:t> part, </a:t>
            </a:r>
            <a:r>
              <a:rPr lang="it-IT" dirty="0" err="1" smtClean="0"/>
              <a:t>called</a:t>
            </a:r>
            <a:r>
              <a:rPr lang="it-IT" dirty="0" smtClean="0"/>
              <a:t> “</a:t>
            </a:r>
            <a:r>
              <a:rPr lang="it-IT" dirty="0" err="1" smtClean="0"/>
              <a:t>Fundamental</a:t>
            </a:r>
            <a:r>
              <a:rPr lang="it-IT" dirty="0" smtClean="0"/>
              <a:t> </a:t>
            </a:r>
            <a:r>
              <a:rPr lang="it-IT" dirty="0" err="1" smtClean="0"/>
              <a:t>Principles</a:t>
            </a:r>
            <a:r>
              <a:rPr lang="it-IT" dirty="0" smtClean="0"/>
              <a:t>”.</a:t>
            </a:r>
          </a:p>
          <a:p>
            <a:pPr algn="just"/>
            <a:endParaRPr lang="it-IT" dirty="0"/>
          </a:p>
          <a:p>
            <a:pPr algn="just"/>
            <a:r>
              <a:rPr lang="it-IT" dirty="0" err="1" smtClean="0"/>
              <a:t>Articles</a:t>
            </a:r>
            <a:r>
              <a:rPr lang="it-IT" dirty="0" smtClean="0"/>
              <a:t> 3,4,6,8 and 10 </a:t>
            </a:r>
            <a:r>
              <a:rPr lang="it-IT" dirty="0" err="1" smtClean="0"/>
              <a:t>specify</a:t>
            </a:r>
            <a:r>
              <a:rPr lang="it-IT" dirty="0" smtClean="0"/>
              <a:t> some </a:t>
            </a:r>
            <a:r>
              <a:rPr lang="it-IT" dirty="0" err="1" smtClean="0"/>
              <a:t>aspects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Human Rights in </a:t>
            </a:r>
            <a:r>
              <a:rPr lang="it-IT" dirty="0" err="1" smtClean="0"/>
              <a:t>our</a:t>
            </a:r>
            <a:r>
              <a:rPr lang="it-IT" dirty="0" smtClean="0"/>
              <a:t> country.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321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HUMAN RIGHTS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34231" y="2299531"/>
            <a:ext cx="2662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Italian</a:t>
            </a:r>
            <a:r>
              <a:rPr lang="it-IT" b="1" dirty="0" smtClean="0"/>
              <a:t> </a:t>
            </a:r>
            <a:r>
              <a:rPr lang="it-IT" b="1" dirty="0" err="1" smtClean="0"/>
              <a:t>Constitution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57861" y="2878804"/>
            <a:ext cx="5882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3: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851499" y="3248136"/>
            <a:ext cx="59026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Tutti i cittadini hanno pari dignità sociale e sono eguali davanti alla legge, senza distinzione di sesso, di razza, di lingua, di religione, di opinioni politiche, di condizioni personali e sociali</a:t>
            </a:r>
            <a:r>
              <a:rPr lang="it-IT" i="1" dirty="0" smtClean="0"/>
              <a:t>.</a:t>
            </a:r>
          </a:p>
          <a:p>
            <a:pPr algn="just"/>
            <a:endParaRPr lang="it-IT" i="1" dirty="0"/>
          </a:p>
          <a:p>
            <a:pPr algn="just"/>
            <a:r>
              <a:rPr lang="it-IT" i="1" dirty="0"/>
              <a:t>È compito della Repubblica rimuovere gli ostacoli di ordine economico e sociale, che, limitando di fatto la libertà e l'eguaglianza dei cittadini, impediscono il pieno sviluppo della persona umana e l'effettiva partecipazione di tutti i lavoratori all'organizzazione politica, economica e sociale del Paese.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28022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d'onda.thmx</Template>
  <TotalTime>53</TotalTime>
  <Words>645</Words>
  <Application>Microsoft Macintosh PowerPoint</Application>
  <PresentationFormat>Presentazione su schermo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Waveform</vt:lpstr>
      <vt:lpstr>HUMAN RIGHTS</vt:lpstr>
      <vt:lpstr>HUMAN RIGHTS</vt:lpstr>
      <vt:lpstr>HUMAN RIGHTS</vt:lpstr>
      <vt:lpstr>HUMAN RIGHTS</vt:lpstr>
      <vt:lpstr>HUMAN RIGHTS</vt:lpstr>
      <vt:lpstr>HUMAN RIGHTS</vt:lpstr>
      <vt:lpstr>HUMAN RIGHTS</vt:lpstr>
      <vt:lpstr>HUMAN RIGHTS</vt:lpstr>
      <vt:lpstr>HUMAN RIGHTS</vt:lpstr>
      <vt:lpstr>HUMAN RIGHTS</vt:lpstr>
      <vt:lpstr>HUMAN RIGHTS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CAB</dc:creator>
  <cp:lastModifiedBy>CAB</cp:lastModifiedBy>
  <cp:revision>6</cp:revision>
  <dcterms:created xsi:type="dcterms:W3CDTF">2019-03-07T14:51:28Z</dcterms:created>
  <dcterms:modified xsi:type="dcterms:W3CDTF">2019-03-07T15:44:41Z</dcterms:modified>
</cp:coreProperties>
</file>