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 id="266" r:id="rId12"/>
    <p:sldId id="265" r:id="rId13"/>
    <p:sldId id="268" r:id="rId14"/>
    <p:sldId id="269" r:id="rId15"/>
    <p:sldId id="270" r:id="rId16"/>
    <p:sldId id="273" r:id="rId17"/>
    <p:sldId id="272" r:id="rId18"/>
    <p:sldId id="271" r:id="rId19"/>
    <p:sldId id="274" r:id="rId20"/>
    <p:sldId id="275" r:id="rId21"/>
    <p:sldId id="276" r:id="rId22"/>
    <p:sldId id="277" r:id="rId23"/>
    <p:sldId id="278" r:id="rId24"/>
    <p:sldId id="279" r:id="rId2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FA1D8C5-2FF2-4826-8510-17528E238E47}" type="datetimeFigureOut">
              <a:rPr lang="it-IT" smtClean="0"/>
              <a:t>04/03/2019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4388315-9CBA-4F29-A6CB-6185870546ED}" type="slidenum">
              <a:rPr lang="it-IT" smtClean="0"/>
              <a:t>‹N›</a:t>
            </a:fld>
            <a:endParaRPr lang="it-IT"/>
          </a:p>
        </p:txBody>
      </p:sp>
    </p:spTree>
    <p:extLst>
      <p:ext uri="{BB962C8B-B14F-4D97-AF65-F5344CB8AC3E}">
        <p14:creationId xmlns:p14="http://schemas.microsoft.com/office/powerpoint/2010/main" val="344200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FA1D8C5-2FF2-4826-8510-17528E238E47}" type="datetimeFigureOut">
              <a:rPr lang="it-IT" smtClean="0"/>
              <a:t>04/03/2019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4388315-9CBA-4F29-A6CB-6185870546ED}" type="slidenum">
              <a:rPr lang="it-IT" smtClean="0"/>
              <a:t>‹N›</a:t>
            </a:fld>
            <a:endParaRPr lang="it-IT"/>
          </a:p>
        </p:txBody>
      </p:sp>
    </p:spTree>
    <p:extLst>
      <p:ext uri="{BB962C8B-B14F-4D97-AF65-F5344CB8AC3E}">
        <p14:creationId xmlns:p14="http://schemas.microsoft.com/office/powerpoint/2010/main" val="2673772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FA1D8C5-2FF2-4826-8510-17528E238E47}" type="datetimeFigureOut">
              <a:rPr lang="it-IT" smtClean="0"/>
              <a:t>04/03/2019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4388315-9CBA-4F29-A6CB-6185870546ED}" type="slidenum">
              <a:rPr lang="it-IT" smtClean="0"/>
              <a:t>‹N›</a:t>
            </a:fld>
            <a:endParaRPr lang="it-IT"/>
          </a:p>
        </p:txBody>
      </p:sp>
    </p:spTree>
    <p:extLst>
      <p:ext uri="{BB962C8B-B14F-4D97-AF65-F5344CB8AC3E}">
        <p14:creationId xmlns:p14="http://schemas.microsoft.com/office/powerpoint/2010/main" val="77929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FA1D8C5-2FF2-4826-8510-17528E238E47}" type="datetimeFigureOut">
              <a:rPr lang="it-IT" smtClean="0"/>
              <a:t>04/03/2019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4388315-9CBA-4F29-A6CB-6185870546ED}" type="slidenum">
              <a:rPr lang="it-IT" smtClean="0"/>
              <a:t>‹N›</a:t>
            </a:fld>
            <a:endParaRPr lang="it-IT"/>
          </a:p>
        </p:txBody>
      </p:sp>
    </p:spTree>
    <p:extLst>
      <p:ext uri="{BB962C8B-B14F-4D97-AF65-F5344CB8AC3E}">
        <p14:creationId xmlns:p14="http://schemas.microsoft.com/office/powerpoint/2010/main" val="570467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FA1D8C5-2FF2-4826-8510-17528E238E47}" type="datetimeFigureOut">
              <a:rPr lang="it-IT" smtClean="0"/>
              <a:t>04/03/2019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4388315-9CBA-4F29-A6CB-6185870546ED}" type="slidenum">
              <a:rPr lang="it-IT" smtClean="0"/>
              <a:t>‹N›</a:t>
            </a:fld>
            <a:endParaRPr lang="it-IT"/>
          </a:p>
        </p:txBody>
      </p:sp>
    </p:spTree>
    <p:extLst>
      <p:ext uri="{BB962C8B-B14F-4D97-AF65-F5344CB8AC3E}">
        <p14:creationId xmlns:p14="http://schemas.microsoft.com/office/powerpoint/2010/main" val="840957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FA1D8C5-2FF2-4826-8510-17528E238E47}" type="datetimeFigureOut">
              <a:rPr lang="it-IT" smtClean="0"/>
              <a:t>04/03/2019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4388315-9CBA-4F29-A6CB-6185870546ED}" type="slidenum">
              <a:rPr lang="it-IT" smtClean="0"/>
              <a:t>‹N›</a:t>
            </a:fld>
            <a:endParaRPr lang="it-IT"/>
          </a:p>
        </p:txBody>
      </p:sp>
    </p:spTree>
    <p:extLst>
      <p:ext uri="{BB962C8B-B14F-4D97-AF65-F5344CB8AC3E}">
        <p14:creationId xmlns:p14="http://schemas.microsoft.com/office/powerpoint/2010/main" val="2058265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FA1D8C5-2FF2-4826-8510-17528E238E47}" type="datetimeFigureOut">
              <a:rPr lang="it-IT" smtClean="0"/>
              <a:t>04/03/2019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4388315-9CBA-4F29-A6CB-6185870546ED}" type="slidenum">
              <a:rPr lang="it-IT" smtClean="0"/>
              <a:t>‹N›</a:t>
            </a:fld>
            <a:endParaRPr lang="it-IT"/>
          </a:p>
        </p:txBody>
      </p:sp>
    </p:spTree>
    <p:extLst>
      <p:ext uri="{BB962C8B-B14F-4D97-AF65-F5344CB8AC3E}">
        <p14:creationId xmlns:p14="http://schemas.microsoft.com/office/powerpoint/2010/main" val="339384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FA1D8C5-2FF2-4826-8510-17528E238E47}" type="datetimeFigureOut">
              <a:rPr lang="it-IT" smtClean="0"/>
              <a:t>04/03/2019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4388315-9CBA-4F29-A6CB-6185870546ED}" type="slidenum">
              <a:rPr lang="it-IT" smtClean="0"/>
              <a:t>‹N›</a:t>
            </a:fld>
            <a:endParaRPr lang="it-IT"/>
          </a:p>
        </p:txBody>
      </p:sp>
    </p:spTree>
    <p:extLst>
      <p:ext uri="{BB962C8B-B14F-4D97-AF65-F5344CB8AC3E}">
        <p14:creationId xmlns:p14="http://schemas.microsoft.com/office/powerpoint/2010/main" val="3838638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FA1D8C5-2FF2-4826-8510-17528E238E47}" type="datetimeFigureOut">
              <a:rPr lang="it-IT" smtClean="0"/>
              <a:t>04/03/2019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4388315-9CBA-4F29-A6CB-6185870546ED}" type="slidenum">
              <a:rPr lang="it-IT" smtClean="0"/>
              <a:t>‹N›</a:t>
            </a:fld>
            <a:endParaRPr lang="it-IT"/>
          </a:p>
        </p:txBody>
      </p:sp>
    </p:spTree>
    <p:extLst>
      <p:ext uri="{BB962C8B-B14F-4D97-AF65-F5344CB8AC3E}">
        <p14:creationId xmlns:p14="http://schemas.microsoft.com/office/powerpoint/2010/main" val="210617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FA1D8C5-2FF2-4826-8510-17528E238E47}" type="datetimeFigureOut">
              <a:rPr lang="it-IT" smtClean="0"/>
              <a:t>04/03/2019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4388315-9CBA-4F29-A6CB-6185870546ED}" type="slidenum">
              <a:rPr lang="it-IT" smtClean="0"/>
              <a:t>‹N›</a:t>
            </a:fld>
            <a:endParaRPr lang="it-IT"/>
          </a:p>
        </p:txBody>
      </p:sp>
    </p:spTree>
    <p:extLst>
      <p:ext uri="{BB962C8B-B14F-4D97-AF65-F5344CB8AC3E}">
        <p14:creationId xmlns:p14="http://schemas.microsoft.com/office/powerpoint/2010/main" val="50680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FA1D8C5-2FF2-4826-8510-17528E238E47}" type="datetimeFigureOut">
              <a:rPr lang="it-IT" smtClean="0"/>
              <a:t>04/03/2019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4388315-9CBA-4F29-A6CB-6185870546ED}" type="slidenum">
              <a:rPr lang="it-IT" smtClean="0"/>
              <a:t>‹N›</a:t>
            </a:fld>
            <a:endParaRPr lang="it-IT"/>
          </a:p>
        </p:txBody>
      </p:sp>
    </p:spTree>
    <p:extLst>
      <p:ext uri="{BB962C8B-B14F-4D97-AF65-F5344CB8AC3E}">
        <p14:creationId xmlns:p14="http://schemas.microsoft.com/office/powerpoint/2010/main" val="928526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alpha val="40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A1D8C5-2FF2-4826-8510-17528E238E47}" type="datetimeFigureOut">
              <a:rPr lang="it-IT" smtClean="0"/>
              <a:t>04/03/2019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388315-9CBA-4F29-A6CB-6185870546ED}" type="slidenum">
              <a:rPr lang="it-IT" smtClean="0"/>
              <a:t>‹N›</a:t>
            </a:fld>
            <a:endParaRPr lang="it-IT"/>
          </a:p>
        </p:txBody>
      </p:sp>
    </p:spTree>
    <p:extLst>
      <p:ext uri="{BB962C8B-B14F-4D97-AF65-F5344CB8AC3E}">
        <p14:creationId xmlns:p14="http://schemas.microsoft.com/office/powerpoint/2010/main" val="3333023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iogio\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748" y="4149080"/>
            <a:ext cx="6935644" cy="2396610"/>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299805" y="1484784"/>
            <a:ext cx="8520667"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96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HUMAN RIGHTS</a:t>
            </a:r>
            <a:endParaRPr lang="it-IT" sz="9600" b="1" u="sng"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CasellaDiTesto 4"/>
          <p:cNvSpPr txBox="1"/>
          <p:nvPr/>
        </p:nvSpPr>
        <p:spPr>
          <a:xfrm>
            <a:off x="6588224" y="107340"/>
            <a:ext cx="2520280" cy="369332"/>
          </a:xfrm>
          <a:prstGeom prst="rect">
            <a:avLst/>
          </a:prstGeom>
          <a:noFill/>
        </p:spPr>
        <p:txBody>
          <a:bodyPr wrap="square" rtlCol="0">
            <a:spAutoFit/>
          </a:bodyPr>
          <a:lstStyle/>
          <a:p>
            <a:r>
              <a:rPr lang="it-IT" dirty="0" smtClean="0">
                <a:latin typeface="Calibri Light" pitchFamily="34" charset="0"/>
              </a:rPr>
              <a:t>Giorgia Iannucci     5QLSC</a:t>
            </a:r>
            <a:endParaRPr lang="it-IT" dirty="0">
              <a:latin typeface="Calibri Light" pitchFamily="34" charset="0"/>
            </a:endParaRPr>
          </a:p>
        </p:txBody>
      </p:sp>
    </p:spTree>
    <p:extLst>
      <p:ext uri="{BB962C8B-B14F-4D97-AF65-F5344CB8AC3E}">
        <p14:creationId xmlns:p14="http://schemas.microsoft.com/office/powerpoint/2010/main" val="995714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188640"/>
            <a:ext cx="7776864" cy="1446550"/>
          </a:xfrm>
          <a:prstGeom prst="rect">
            <a:avLst/>
          </a:prstGeom>
          <a:noFill/>
        </p:spPr>
        <p:txBody>
          <a:bodyPr wrap="square" rtlCol="0">
            <a:spAutoFit/>
          </a:bodyPr>
          <a:lstStyle/>
          <a:p>
            <a:r>
              <a:rPr lang="en-US" sz="4400" b="1" u="sng" dirty="0" smtClean="0">
                <a:solidFill>
                  <a:srgbClr val="C00000"/>
                </a:solidFill>
                <a:effectLst>
                  <a:outerShdw blurRad="38100" dist="38100" dir="2700000" algn="tl">
                    <a:srgbClr val="000000">
                      <a:alpha val="43137"/>
                    </a:srgbClr>
                  </a:outerShdw>
                </a:effectLst>
                <a:latin typeface="Calibri Light" pitchFamily="34" charset="0"/>
              </a:rPr>
              <a:t>DECLARATION OF THE RIGHTS OF MAN AND OF THE CITIZEN </a:t>
            </a:r>
            <a:r>
              <a:rPr lang="en-US" sz="4400" b="1" dirty="0" smtClean="0">
                <a:solidFill>
                  <a:srgbClr val="C00000"/>
                </a:solidFill>
                <a:effectLst>
                  <a:outerShdw blurRad="38100" dist="38100" dir="2700000" algn="tl">
                    <a:srgbClr val="000000">
                      <a:alpha val="43137"/>
                    </a:srgbClr>
                  </a:outerShdw>
                </a:effectLst>
                <a:latin typeface="Calibri Light" pitchFamily="34" charset="0"/>
              </a:rPr>
              <a:t>(1789)</a:t>
            </a:r>
            <a:endParaRPr lang="it-IT" sz="4400" b="1" dirty="0">
              <a:solidFill>
                <a:srgbClr val="C00000"/>
              </a:solidFill>
              <a:effectLst>
                <a:outerShdw blurRad="38100" dist="38100" dir="2700000" algn="tl">
                  <a:srgbClr val="000000">
                    <a:alpha val="43137"/>
                  </a:srgbClr>
                </a:outerShdw>
              </a:effectLst>
              <a:latin typeface="Calibri Light" pitchFamily="34" charset="0"/>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8832" y="2061008"/>
            <a:ext cx="3121600" cy="4107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395536" y="1746173"/>
            <a:ext cx="4752528" cy="4737322"/>
          </a:xfrm>
          <a:prstGeom prst="rect">
            <a:avLst/>
          </a:prstGeom>
          <a:noFill/>
        </p:spPr>
        <p:txBody>
          <a:bodyPr wrap="square" rtlCol="0">
            <a:spAutoFit/>
          </a:bodyPr>
          <a:lstStyle/>
          <a:p>
            <a:pPr algn="just">
              <a:lnSpc>
                <a:spcPct val="200000"/>
              </a:lnSpc>
            </a:pPr>
            <a:r>
              <a:rPr lang="en-US" sz="2200" dirty="0" smtClean="0">
                <a:latin typeface="Calibri Light" pitchFamily="34" charset="0"/>
              </a:rPr>
              <a:t>In 1789 the people of France brought about the abolishment of the absolute monarchy and the National Constituent Assembly adopted the </a:t>
            </a:r>
            <a:r>
              <a:rPr lang="en-US" sz="2200" u="sng" dirty="0" smtClean="0">
                <a:latin typeface="Calibri Light" pitchFamily="34" charset="0"/>
              </a:rPr>
              <a:t>Declaration of the Rights of Man and of the Citizen</a:t>
            </a:r>
            <a:r>
              <a:rPr lang="en-US" sz="2200" dirty="0" smtClean="0">
                <a:latin typeface="Calibri Light" pitchFamily="34" charset="0"/>
              </a:rPr>
              <a:t> as the first step toward writing a constitution for the Republic of France.</a:t>
            </a:r>
            <a:endParaRPr lang="it-IT" sz="2200" dirty="0">
              <a:latin typeface="Calibri Light" pitchFamily="34" charset="0"/>
            </a:endParaRPr>
          </a:p>
        </p:txBody>
      </p:sp>
    </p:spTree>
    <p:extLst>
      <p:ext uri="{BB962C8B-B14F-4D97-AF65-F5344CB8AC3E}">
        <p14:creationId xmlns:p14="http://schemas.microsoft.com/office/powerpoint/2010/main" val="3097527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44624"/>
            <a:ext cx="9144000" cy="769441"/>
          </a:xfrm>
          <a:prstGeom prst="rect">
            <a:avLst/>
          </a:prstGeom>
          <a:noFill/>
        </p:spPr>
        <p:txBody>
          <a:bodyPr wrap="square" rtlCol="0">
            <a:spAutoFit/>
          </a:bodyPr>
          <a:lstStyle/>
          <a:p>
            <a:r>
              <a:rPr lang="en-US" sz="4400" b="1" u="sng" dirty="0" smtClean="0">
                <a:solidFill>
                  <a:srgbClr val="C00000"/>
                </a:solidFill>
                <a:effectLst>
                  <a:outerShdw blurRad="38100" dist="38100" dir="2700000" algn="tl">
                    <a:srgbClr val="000000">
                      <a:alpha val="43137"/>
                    </a:srgbClr>
                  </a:outerShdw>
                </a:effectLst>
                <a:latin typeface="Calibri Light" pitchFamily="34" charset="0"/>
              </a:rPr>
              <a:t>THE FIRST GENEVA CONVENTION (1864)</a:t>
            </a:r>
            <a:endParaRPr lang="it-IT" sz="4400" b="1" u="sng" dirty="0">
              <a:solidFill>
                <a:srgbClr val="C00000"/>
              </a:solidFill>
              <a:effectLst>
                <a:outerShdw blurRad="38100" dist="38100" dir="2700000" algn="tl">
                  <a:srgbClr val="000000">
                    <a:alpha val="43137"/>
                  </a:srgbClr>
                </a:outerShdw>
              </a:effectLst>
              <a:latin typeface="Calibri Light" pitchFamily="34" charset="0"/>
            </a:endParaRPr>
          </a:p>
        </p:txBody>
      </p:sp>
      <p:sp>
        <p:nvSpPr>
          <p:cNvPr id="3" name="CasellaDiTesto 2"/>
          <p:cNvSpPr txBox="1"/>
          <p:nvPr/>
        </p:nvSpPr>
        <p:spPr>
          <a:xfrm>
            <a:off x="179512" y="814065"/>
            <a:ext cx="8784976" cy="2123658"/>
          </a:xfrm>
          <a:prstGeom prst="rect">
            <a:avLst/>
          </a:prstGeom>
          <a:noFill/>
        </p:spPr>
        <p:txBody>
          <a:bodyPr wrap="square" rtlCol="0">
            <a:spAutoFit/>
          </a:bodyPr>
          <a:lstStyle/>
          <a:p>
            <a:pPr algn="just">
              <a:lnSpc>
                <a:spcPct val="200000"/>
              </a:lnSpc>
            </a:pPr>
            <a:r>
              <a:rPr lang="en-US" sz="2200" dirty="0" smtClean="0">
                <a:latin typeface="Calibri Light" pitchFamily="34" charset="0"/>
              </a:rPr>
              <a:t>In 1864, sixteen European countries and several American states attended a diplomatic conference in Geneva in order to provide for care to wounded soldiers.</a:t>
            </a:r>
            <a:endParaRPr lang="it-IT" sz="2200" dirty="0">
              <a:latin typeface="Calibri Light" pitchFamily="34" charset="0"/>
            </a:endParaRPr>
          </a:p>
        </p:txBody>
      </p:sp>
      <p:sp>
        <p:nvSpPr>
          <p:cNvPr id="4" name="CasellaDiTesto 3"/>
          <p:cNvSpPr txBox="1"/>
          <p:nvPr/>
        </p:nvSpPr>
        <p:spPr>
          <a:xfrm>
            <a:off x="1259632" y="2924944"/>
            <a:ext cx="6624736" cy="769441"/>
          </a:xfrm>
          <a:prstGeom prst="rect">
            <a:avLst/>
          </a:prstGeom>
          <a:noFill/>
        </p:spPr>
        <p:txBody>
          <a:bodyPr wrap="square" rtlCol="0">
            <a:spAutoFit/>
          </a:bodyPr>
          <a:lstStyle/>
          <a:p>
            <a:r>
              <a:rPr lang="it-IT" sz="4400" b="1" u="sng" dirty="0" smtClean="0">
                <a:solidFill>
                  <a:srgbClr val="C00000"/>
                </a:solidFill>
                <a:effectLst>
                  <a:outerShdw blurRad="38100" dist="38100" dir="2700000" algn="tl">
                    <a:srgbClr val="000000">
                      <a:alpha val="43137"/>
                    </a:srgbClr>
                  </a:outerShdw>
                </a:effectLst>
                <a:latin typeface="Calibri Light" pitchFamily="34" charset="0"/>
              </a:rPr>
              <a:t>THE UNITED NATIONS (1945)</a:t>
            </a:r>
            <a:endParaRPr lang="it-IT" sz="4400" b="1" u="sng" dirty="0">
              <a:solidFill>
                <a:srgbClr val="C00000"/>
              </a:solidFill>
              <a:effectLst>
                <a:outerShdw blurRad="38100" dist="38100" dir="2700000" algn="tl">
                  <a:srgbClr val="000000">
                    <a:alpha val="43137"/>
                  </a:srgbClr>
                </a:outerShdw>
              </a:effectLst>
              <a:latin typeface="Calibri Light" pitchFamily="34" charset="0"/>
            </a:endParaRPr>
          </a:p>
        </p:txBody>
      </p:sp>
      <p:sp>
        <p:nvSpPr>
          <p:cNvPr id="5" name="CasellaDiTesto 4"/>
          <p:cNvSpPr txBox="1"/>
          <p:nvPr/>
        </p:nvSpPr>
        <p:spPr>
          <a:xfrm>
            <a:off x="251520" y="3933056"/>
            <a:ext cx="4104456" cy="2800767"/>
          </a:xfrm>
          <a:prstGeom prst="rect">
            <a:avLst/>
          </a:prstGeom>
          <a:noFill/>
        </p:spPr>
        <p:txBody>
          <a:bodyPr wrap="square" rtlCol="0">
            <a:spAutoFit/>
          </a:bodyPr>
          <a:lstStyle/>
          <a:p>
            <a:pPr algn="just">
              <a:lnSpc>
                <a:spcPct val="200000"/>
              </a:lnSpc>
            </a:pPr>
            <a:r>
              <a:rPr lang="en-US" sz="2200" dirty="0" smtClean="0">
                <a:latin typeface="Calibri Light" pitchFamily="34" charset="0"/>
              </a:rPr>
              <a:t>Fifty nations met in San Francisco in 1945, after World War II, and formed </a:t>
            </a:r>
            <a:r>
              <a:rPr lang="en-US" sz="2200" u="sng" dirty="0" smtClean="0">
                <a:latin typeface="Calibri Light" pitchFamily="34" charset="0"/>
              </a:rPr>
              <a:t>the United Nations</a:t>
            </a:r>
            <a:r>
              <a:rPr lang="en-US" sz="2200" dirty="0" smtClean="0">
                <a:latin typeface="Calibri Light" pitchFamily="34" charset="0"/>
              </a:rPr>
              <a:t> to protect and promote peace. </a:t>
            </a:r>
            <a:endParaRPr lang="it-IT" sz="2200" dirty="0">
              <a:latin typeface="Calibri Light" pitchFamily="34" charset="0"/>
            </a:endParaRPr>
          </a:p>
        </p:txBody>
      </p:sp>
      <p:pic>
        <p:nvPicPr>
          <p:cNvPr id="8196" name="Picture 4" descr="Risultati immagini per united nations flag"/>
          <p:cNvPicPr>
            <a:picLocks noChangeAspect="1" noChangeArrowheads="1"/>
          </p:cNvPicPr>
          <p:nvPr/>
        </p:nvPicPr>
        <p:blipFill rotWithShape="1">
          <a:blip r:embed="rId2">
            <a:extLst>
              <a:ext uri="{28A0092B-C50C-407E-A947-70E740481C1C}">
                <a14:useLocalDpi xmlns:a14="http://schemas.microsoft.com/office/drawing/2010/main" val="0"/>
              </a:ext>
            </a:extLst>
          </a:blip>
          <a:srcRect l="5052" t="21937" r="3236" b="21961"/>
          <a:stretch/>
        </p:blipFill>
        <p:spPr bwMode="auto">
          <a:xfrm>
            <a:off x="4392488" y="3892128"/>
            <a:ext cx="4572000" cy="279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282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55576" y="44624"/>
            <a:ext cx="7632848" cy="1446550"/>
          </a:xfrm>
          <a:prstGeom prst="rect">
            <a:avLst/>
          </a:prstGeom>
          <a:noFill/>
        </p:spPr>
        <p:txBody>
          <a:bodyPr wrap="square" rtlCol="0">
            <a:spAutoFit/>
          </a:bodyPr>
          <a:lstStyle/>
          <a:p>
            <a:r>
              <a:rPr lang="en-US" sz="4400" b="1" u="sng" dirty="0" smtClean="0">
                <a:solidFill>
                  <a:srgbClr val="C00000"/>
                </a:solidFill>
                <a:effectLst>
                  <a:outerShdw blurRad="38100" dist="38100" dir="2700000" algn="tl">
                    <a:srgbClr val="000000">
                      <a:alpha val="43137"/>
                    </a:srgbClr>
                  </a:outerShdw>
                </a:effectLst>
                <a:latin typeface="Calibri Light" pitchFamily="34" charset="0"/>
              </a:rPr>
              <a:t>THE UNIVERSAL DECLARATION OF HUMAN RIGHTS (1948)</a:t>
            </a:r>
            <a:endParaRPr lang="it-IT" sz="4400" b="1" u="sng" dirty="0">
              <a:solidFill>
                <a:srgbClr val="C00000"/>
              </a:solidFill>
              <a:effectLst>
                <a:outerShdw blurRad="38100" dist="38100" dir="2700000" algn="tl">
                  <a:srgbClr val="000000">
                    <a:alpha val="43137"/>
                  </a:srgbClr>
                </a:outerShdw>
              </a:effectLst>
              <a:latin typeface="Calibri Light" pitchFamily="34" charset="0"/>
            </a:endParaRPr>
          </a:p>
        </p:txBody>
      </p:sp>
      <p:sp>
        <p:nvSpPr>
          <p:cNvPr id="3" name="CasellaDiTesto 2"/>
          <p:cNvSpPr txBox="1"/>
          <p:nvPr/>
        </p:nvSpPr>
        <p:spPr>
          <a:xfrm>
            <a:off x="575556" y="1823623"/>
            <a:ext cx="7992888" cy="461665"/>
          </a:xfrm>
          <a:prstGeom prst="rect">
            <a:avLst/>
          </a:prstGeom>
          <a:noFill/>
        </p:spPr>
        <p:txBody>
          <a:bodyPr wrap="square" rtlCol="0">
            <a:spAutoFit/>
          </a:bodyPr>
          <a:lstStyle/>
          <a:p>
            <a:pPr algn="just"/>
            <a:r>
              <a:rPr lang="en-US" sz="2400" b="1" i="1" dirty="0" smtClean="0">
                <a:latin typeface="Calibri Light" pitchFamily="34" charset="0"/>
              </a:rPr>
              <a:t>“All human beings are born free and equal in dignity and rights.”</a:t>
            </a:r>
            <a:endParaRPr lang="it-IT" sz="2400" b="1" i="1" dirty="0">
              <a:latin typeface="Calibri Light" pitchFamily="34" charset="0"/>
            </a:endParaRPr>
          </a:p>
        </p:txBody>
      </p:sp>
      <p:sp>
        <p:nvSpPr>
          <p:cNvPr id="4" name="AutoShape 2" descr="Risultati immagini per The Universal Declaration of Human Rights (194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9221" name="Picture 5" descr="Risultati immagini per The Universal Declaration of Human Rights (19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1015" y="2285288"/>
            <a:ext cx="5281969" cy="4243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167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53518"/>
            <a:ext cx="9134555"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u="sng"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CONSTITUTION OF THE ITALIAN REPUBLIC</a:t>
            </a:r>
            <a:endParaRPr lang="it-IT" sz="5400" b="1" u="sng"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CasellaDiTesto 3"/>
          <p:cNvSpPr txBox="1"/>
          <p:nvPr/>
        </p:nvSpPr>
        <p:spPr>
          <a:xfrm>
            <a:off x="395536" y="1844824"/>
            <a:ext cx="8280920" cy="4060214"/>
          </a:xfrm>
          <a:prstGeom prst="rect">
            <a:avLst/>
          </a:prstGeom>
          <a:noFill/>
        </p:spPr>
        <p:txBody>
          <a:bodyPr wrap="square" rtlCol="0">
            <a:spAutoFit/>
          </a:bodyPr>
          <a:lstStyle/>
          <a:p>
            <a:pPr marL="285750" indent="-285750" algn="just">
              <a:lnSpc>
                <a:spcPct val="200000"/>
              </a:lnSpc>
              <a:buFont typeface="Arial" pitchFamily="34" charset="0"/>
              <a:buChar char="•"/>
            </a:pPr>
            <a:r>
              <a:rPr lang="en-US" sz="2200" dirty="0" smtClean="0">
                <a:latin typeface="Calibri Light" pitchFamily="34" charset="0"/>
              </a:rPr>
              <a:t>On 2 June 1946, Italian people voted in </a:t>
            </a:r>
            <a:r>
              <a:rPr lang="en-US" sz="2200" dirty="0" err="1" smtClean="0">
                <a:latin typeface="Calibri Light" pitchFamily="34" charset="0"/>
              </a:rPr>
              <a:t>favour</a:t>
            </a:r>
            <a:r>
              <a:rPr lang="en-US" sz="2200" dirty="0" smtClean="0">
                <a:latin typeface="Calibri Light" pitchFamily="34" charset="0"/>
              </a:rPr>
              <a:t> of the referendum on the abolition of the monarchy and elected the Constituent Assembly by universal suffrage.</a:t>
            </a:r>
          </a:p>
          <a:p>
            <a:pPr marL="285750" indent="-285750" algn="just">
              <a:lnSpc>
                <a:spcPct val="200000"/>
              </a:lnSpc>
              <a:buFont typeface="Arial" pitchFamily="34" charset="0"/>
              <a:buChar char="•"/>
            </a:pPr>
            <a:r>
              <a:rPr lang="en-US" sz="2200" u="sng" dirty="0" smtClean="0">
                <a:latin typeface="Calibri Light" pitchFamily="34" charset="0"/>
              </a:rPr>
              <a:t>The Constitution of the Italian Republic</a:t>
            </a:r>
            <a:r>
              <a:rPr lang="en-US" sz="2200" dirty="0" smtClean="0">
                <a:latin typeface="Calibri Light" pitchFamily="34" charset="0"/>
              </a:rPr>
              <a:t> was enacted by the Constituent Assembly on 22 December 1947, with 453 votes in </a:t>
            </a:r>
            <a:r>
              <a:rPr lang="en-US" sz="2200" dirty="0" err="1" smtClean="0">
                <a:latin typeface="Calibri Light" pitchFamily="34" charset="0"/>
              </a:rPr>
              <a:t>favour</a:t>
            </a:r>
            <a:r>
              <a:rPr lang="en-US" sz="2200" dirty="0" smtClean="0">
                <a:latin typeface="Calibri Light" pitchFamily="34" charset="0"/>
              </a:rPr>
              <a:t> and 62 against.</a:t>
            </a:r>
          </a:p>
        </p:txBody>
      </p:sp>
    </p:spTree>
    <p:extLst>
      <p:ext uri="{BB962C8B-B14F-4D97-AF65-F5344CB8AC3E}">
        <p14:creationId xmlns:p14="http://schemas.microsoft.com/office/powerpoint/2010/main" val="1379412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77342" y="1262902"/>
            <a:ext cx="8027105" cy="4832092"/>
          </a:xfrm>
          <a:prstGeom prst="rect">
            <a:avLst/>
          </a:prstGeom>
          <a:noFill/>
        </p:spPr>
        <p:txBody>
          <a:bodyPr wrap="square" rtlCol="0">
            <a:spAutoFit/>
          </a:bodyPr>
          <a:lstStyle/>
          <a:p>
            <a:pPr marL="285750" indent="-285750" algn="just">
              <a:lnSpc>
                <a:spcPct val="200000"/>
              </a:lnSpc>
              <a:buFont typeface="Arial" pitchFamily="34" charset="0"/>
              <a:buChar char="•"/>
            </a:pPr>
            <a:r>
              <a:rPr lang="en-US" sz="2200" dirty="0" smtClean="0">
                <a:latin typeface="Calibri Light" pitchFamily="34" charset="0"/>
              </a:rPr>
              <a:t>The Constitution is composed of 139 articles and arranged into three main parts:  </a:t>
            </a:r>
          </a:p>
          <a:p>
            <a:pPr marL="285750" indent="-285750" algn="just">
              <a:lnSpc>
                <a:spcPct val="200000"/>
              </a:lnSpc>
              <a:buFont typeface="Arial" pitchFamily="34" charset="0"/>
              <a:buChar char="•"/>
            </a:pPr>
            <a:endParaRPr lang="en-US" sz="2200" dirty="0" smtClean="0">
              <a:latin typeface="Calibri Light" pitchFamily="34" charset="0"/>
            </a:endParaRPr>
          </a:p>
          <a:p>
            <a:pPr marL="285750" indent="-285750" algn="just">
              <a:lnSpc>
                <a:spcPct val="200000"/>
              </a:lnSpc>
              <a:buFont typeface="Arial" pitchFamily="34" charset="0"/>
              <a:buChar char="•"/>
            </a:pPr>
            <a:endParaRPr lang="en-US" sz="2200" dirty="0" smtClean="0">
              <a:latin typeface="Calibri Light" pitchFamily="34" charset="0"/>
            </a:endParaRPr>
          </a:p>
          <a:p>
            <a:pPr marL="285750" indent="-285750" algn="just">
              <a:lnSpc>
                <a:spcPct val="200000"/>
              </a:lnSpc>
              <a:buFont typeface="Arial" pitchFamily="34" charset="0"/>
              <a:buChar char="•"/>
            </a:pPr>
            <a:endParaRPr lang="en-US" sz="2200" dirty="0" smtClean="0">
              <a:latin typeface="Calibri Light" pitchFamily="34" charset="0"/>
            </a:endParaRPr>
          </a:p>
          <a:p>
            <a:pPr marL="285750" indent="-285750" algn="just">
              <a:lnSpc>
                <a:spcPct val="200000"/>
              </a:lnSpc>
              <a:buFont typeface="Arial" pitchFamily="34" charset="0"/>
              <a:buChar char="•"/>
            </a:pPr>
            <a:endParaRPr lang="en-US" sz="2200" dirty="0" smtClean="0">
              <a:latin typeface="Calibri Light" pitchFamily="34" charset="0"/>
            </a:endParaRPr>
          </a:p>
          <a:p>
            <a:pPr marL="285750" indent="-285750" algn="just">
              <a:lnSpc>
                <a:spcPct val="200000"/>
              </a:lnSpc>
              <a:buFont typeface="Arial" pitchFamily="34" charset="0"/>
              <a:buChar char="•"/>
            </a:pPr>
            <a:r>
              <a:rPr lang="en-US" sz="2200" dirty="0" smtClean="0">
                <a:latin typeface="Calibri Light" pitchFamily="34" charset="0"/>
              </a:rPr>
              <a:t>It is followed by 18 Transitory and Final Provisions.</a:t>
            </a:r>
          </a:p>
        </p:txBody>
      </p:sp>
      <p:sp>
        <p:nvSpPr>
          <p:cNvPr id="3" name="CasellaDiTesto 2"/>
          <p:cNvSpPr txBox="1"/>
          <p:nvPr/>
        </p:nvSpPr>
        <p:spPr>
          <a:xfrm>
            <a:off x="1473544" y="2671888"/>
            <a:ext cx="6264696" cy="2031325"/>
          </a:xfrm>
          <a:prstGeom prst="rect">
            <a:avLst/>
          </a:prstGeom>
          <a:noFill/>
        </p:spPr>
        <p:txBody>
          <a:bodyPr wrap="square" rtlCol="0">
            <a:spAutoFit/>
          </a:bodyPr>
          <a:lstStyle/>
          <a:p>
            <a:pPr marL="342900" indent="-342900" algn="just">
              <a:lnSpc>
                <a:spcPct val="150000"/>
              </a:lnSpc>
              <a:buFont typeface="+mj-lt"/>
              <a:buAutoNum type="arabicPeriod"/>
            </a:pPr>
            <a:r>
              <a:rPr lang="en-US" sz="2100" i="1" dirty="0" smtClean="0">
                <a:latin typeface="Calibri Light" pitchFamily="34" charset="0"/>
              </a:rPr>
              <a:t>The Fundamental Principles </a:t>
            </a:r>
            <a:r>
              <a:rPr lang="en-US" sz="2100" dirty="0" smtClean="0">
                <a:latin typeface="Calibri Light" pitchFamily="34" charset="0"/>
              </a:rPr>
              <a:t>(articles 1–12);</a:t>
            </a:r>
          </a:p>
          <a:p>
            <a:pPr marL="342900" indent="-342900" algn="just">
              <a:lnSpc>
                <a:spcPct val="150000"/>
              </a:lnSpc>
              <a:buFont typeface="+mj-lt"/>
              <a:buAutoNum type="arabicPeriod"/>
            </a:pPr>
            <a:r>
              <a:rPr lang="en-US" sz="2100" i="1" dirty="0" smtClean="0">
                <a:latin typeface="Calibri Light" pitchFamily="34" charset="0"/>
              </a:rPr>
              <a:t>Part I concerning Rights and Duties of Citizens</a:t>
            </a:r>
            <a:r>
              <a:rPr lang="en-US" sz="2100" dirty="0" smtClean="0">
                <a:latin typeface="Calibri Light" pitchFamily="34" charset="0"/>
              </a:rPr>
              <a:t> (articles 13–54);</a:t>
            </a:r>
          </a:p>
          <a:p>
            <a:pPr marL="342900" indent="-342900" algn="just">
              <a:lnSpc>
                <a:spcPct val="150000"/>
              </a:lnSpc>
              <a:buFont typeface="+mj-lt"/>
              <a:buAutoNum type="arabicPeriod"/>
            </a:pPr>
            <a:r>
              <a:rPr lang="en-US" sz="2100" i="1" dirty="0" smtClean="0">
                <a:latin typeface="Calibri Light" pitchFamily="34" charset="0"/>
              </a:rPr>
              <a:t>Part II </a:t>
            </a:r>
            <a:r>
              <a:rPr lang="en-US" sz="2100" i="1" dirty="0" err="1" smtClean="0">
                <a:latin typeface="Calibri Light" pitchFamily="34" charset="0"/>
              </a:rPr>
              <a:t>Organisation</a:t>
            </a:r>
            <a:r>
              <a:rPr lang="en-US" sz="2100" i="1" dirty="0" smtClean="0">
                <a:latin typeface="Calibri Light" pitchFamily="34" charset="0"/>
              </a:rPr>
              <a:t> of the Republic </a:t>
            </a:r>
            <a:r>
              <a:rPr lang="en-US" sz="2100" dirty="0" smtClean="0">
                <a:latin typeface="Calibri Light" pitchFamily="34" charset="0"/>
              </a:rPr>
              <a:t>(articles 55–139);</a:t>
            </a:r>
            <a:endParaRPr lang="it-IT" sz="2100" dirty="0">
              <a:latin typeface="Calibri Light" pitchFamily="34" charset="0"/>
            </a:endParaRPr>
          </a:p>
        </p:txBody>
      </p:sp>
      <p:sp>
        <p:nvSpPr>
          <p:cNvPr id="4" name="Rettangolo 3"/>
          <p:cNvSpPr/>
          <p:nvPr/>
        </p:nvSpPr>
        <p:spPr>
          <a:xfrm>
            <a:off x="4121053" y="16915"/>
            <a:ext cx="939681"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it-IT"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966049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0"/>
            <a:ext cx="8928992"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u="sng"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ITALIAN CONSTITUTION’S FUNDAMENTAL RIGHTS</a:t>
            </a:r>
          </a:p>
        </p:txBody>
      </p:sp>
      <p:sp>
        <p:nvSpPr>
          <p:cNvPr id="3" name="CasellaDiTesto 2"/>
          <p:cNvSpPr txBox="1"/>
          <p:nvPr/>
        </p:nvSpPr>
        <p:spPr>
          <a:xfrm>
            <a:off x="323528" y="2060848"/>
            <a:ext cx="8496944" cy="4247317"/>
          </a:xfrm>
          <a:prstGeom prst="rect">
            <a:avLst/>
          </a:prstGeom>
          <a:noFill/>
        </p:spPr>
        <p:txBody>
          <a:bodyPr wrap="square" rtlCol="0">
            <a:spAutoFit/>
          </a:bodyPr>
          <a:lstStyle/>
          <a:p>
            <a:pPr marL="514350" indent="-514350">
              <a:buFont typeface="+mj-lt"/>
              <a:buAutoNum type="arabicPeriod"/>
            </a:pPr>
            <a:r>
              <a:rPr lang="it-IT" sz="2800" b="1" u="sng" dirty="0" smtClean="0">
                <a:solidFill>
                  <a:srgbClr val="C00000"/>
                </a:solidFill>
                <a:effectLst>
                  <a:outerShdw blurRad="38100" dist="38100" dir="2700000" algn="tl">
                    <a:srgbClr val="000000">
                      <a:alpha val="43137"/>
                    </a:srgbClr>
                  </a:outerShdw>
                </a:effectLst>
                <a:latin typeface="Calibri Light" pitchFamily="34" charset="0"/>
              </a:rPr>
              <a:t>RIGHT TO PERSONAL FREEDOM:</a:t>
            </a:r>
          </a:p>
          <a:p>
            <a:pPr algn="just"/>
            <a:endParaRPr lang="en-US" sz="2200" dirty="0" smtClean="0">
              <a:latin typeface="Calibri Light" pitchFamily="34" charset="0"/>
            </a:endParaRPr>
          </a:p>
          <a:p>
            <a:pPr algn="just">
              <a:lnSpc>
                <a:spcPct val="250000"/>
              </a:lnSpc>
            </a:pPr>
            <a:r>
              <a:rPr lang="en-US" sz="2200" b="1" dirty="0" smtClean="0">
                <a:latin typeface="Calibri Light" pitchFamily="34" charset="0"/>
              </a:rPr>
              <a:t>Article. 2</a:t>
            </a:r>
            <a:r>
              <a:rPr lang="en-US" sz="2200" dirty="0" smtClean="0">
                <a:latin typeface="Calibri Light" pitchFamily="34" charset="0"/>
              </a:rPr>
              <a:t> recognizes and guarantees the "</a:t>
            </a:r>
            <a:r>
              <a:rPr lang="en-US" sz="2200" i="1" dirty="0" smtClean="0">
                <a:latin typeface="Calibri Light" pitchFamily="34" charset="0"/>
              </a:rPr>
              <a:t>inviolable rights of man, for the individual, and for social groups where personality is expressed</a:t>
            </a:r>
            <a:r>
              <a:rPr lang="en-US" sz="2200" dirty="0" smtClean="0">
                <a:latin typeface="Calibri Light" pitchFamily="34" charset="0"/>
              </a:rPr>
              <a:t>”. All other rights and freedoms derive from the basic principle concerning personal freedom of both woman and man.</a:t>
            </a:r>
            <a:endParaRPr lang="it-IT" sz="2200" dirty="0">
              <a:solidFill>
                <a:srgbClr val="C00000"/>
              </a:solidFill>
              <a:latin typeface="Calibri Light" pitchFamily="34" charset="0"/>
            </a:endParaRPr>
          </a:p>
        </p:txBody>
      </p:sp>
    </p:spTree>
    <p:extLst>
      <p:ext uri="{BB962C8B-B14F-4D97-AF65-F5344CB8AC3E}">
        <p14:creationId xmlns:p14="http://schemas.microsoft.com/office/powerpoint/2010/main" val="2884999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44624"/>
            <a:ext cx="8712968" cy="6878806"/>
          </a:xfrm>
          <a:prstGeom prst="rect">
            <a:avLst/>
          </a:prstGeom>
          <a:noFill/>
        </p:spPr>
        <p:txBody>
          <a:bodyPr wrap="square" rtlCol="0">
            <a:spAutoFit/>
          </a:bodyPr>
          <a:lstStyle/>
          <a:p>
            <a:pPr marL="342900" indent="-342900">
              <a:buFont typeface="+mj-lt"/>
              <a:buAutoNum type="arabicPeriod" startAt="2"/>
            </a:pPr>
            <a:r>
              <a:rPr lang="it-IT" sz="2800" b="1" u="sng" dirty="0" smtClean="0">
                <a:solidFill>
                  <a:srgbClr val="C00000"/>
                </a:solidFill>
                <a:effectLst>
                  <a:outerShdw blurRad="38100" dist="38100" dir="2700000" algn="tl">
                    <a:srgbClr val="000000">
                      <a:alpha val="43137"/>
                    </a:srgbClr>
                  </a:outerShdw>
                </a:effectLst>
                <a:latin typeface="Calibri Light" pitchFamily="34" charset="0"/>
              </a:rPr>
              <a:t>RIGHT OF LABOUR:</a:t>
            </a:r>
          </a:p>
          <a:p>
            <a:endParaRPr lang="it-IT" sz="1600" dirty="0">
              <a:solidFill>
                <a:srgbClr val="C00000"/>
              </a:solidFill>
              <a:latin typeface="Calibri Light" pitchFamily="34" charset="0"/>
            </a:endParaRPr>
          </a:p>
          <a:p>
            <a:pPr algn="just">
              <a:lnSpc>
                <a:spcPct val="250000"/>
              </a:lnSpc>
            </a:pPr>
            <a:r>
              <a:rPr lang="it-IT" sz="2200" dirty="0" smtClean="0">
                <a:latin typeface="Calibri Light" pitchFamily="34" charset="0"/>
              </a:rPr>
              <a:t>The </a:t>
            </a:r>
            <a:r>
              <a:rPr lang="it-IT" sz="2200" b="1" dirty="0" err="1" smtClean="0">
                <a:latin typeface="Calibri Light" pitchFamily="34" charset="0"/>
              </a:rPr>
              <a:t>Article</a:t>
            </a:r>
            <a:r>
              <a:rPr lang="it-IT" sz="2200" b="1" dirty="0" smtClean="0">
                <a:latin typeface="Calibri Light" pitchFamily="34" charset="0"/>
              </a:rPr>
              <a:t> 1 </a:t>
            </a:r>
            <a:r>
              <a:rPr lang="en-US" sz="2200" dirty="0" smtClean="0">
                <a:latin typeface="Calibri Light" pitchFamily="34" charset="0"/>
              </a:rPr>
              <a:t>states that: "</a:t>
            </a:r>
            <a:r>
              <a:rPr lang="en-US" sz="2200" i="1" dirty="0" smtClean="0">
                <a:latin typeface="Calibri Light" pitchFamily="34" charset="0"/>
              </a:rPr>
              <a:t>Italy is a democratic Republic, founded on </a:t>
            </a:r>
            <a:r>
              <a:rPr lang="en-US" sz="2200" i="1" dirty="0" err="1" smtClean="0">
                <a:latin typeface="Calibri Light" pitchFamily="34" charset="0"/>
              </a:rPr>
              <a:t>labour</a:t>
            </a:r>
            <a:r>
              <a:rPr lang="en-US" sz="2200" dirty="0" smtClean="0">
                <a:latin typeface="Calibri Light" pitchFamily="34" charset="0"/>
              </a:rPr>
              <a:t>". The right represents the central value of civil coexistence. It is the reason why the "</a:t>
            </a:r>
            <a:r>
              <a:rPr lang="en-US" sz="2200" i="1" dirty="0" smtClean="0">
                <a:latin typeface="Calibri Light" pitchFamily="34" charset="0"/>
              </a:rPr>
              <a:t>Republic protects work in all its forms and </a:t>
            </a:r>
            <a:r>
              <a:rPr lang="en-US" sz="2200" i="1" dirty="0" smtClean="0">
                <a:latin typeface="Calibri Light" pitchFamily="34" charset="0"/>
              </a:rPr>
              <a:t>applications”</a:t>
            </a:r>
            <a:r>
              <a:rPr lang="en-US" sz="2200" dirty="0" smtClean="0">
                <a:latin typeface="Calibri Light" pitchFamily="34" charset="0"/>
              </a:rPr>
              <a:t> </a:t>
            </a:r>
            <a:r>
              <a:rPr lang="en-US" sz="2200" dirty="0" smtClean="0">
                <a:latin typeface="Calibri Light" pitchFamily="34" charset="0"/>
              </a:rPr>
              <a:t>(</a:t>
            </a:r>
            <a:r>
              <a:rPr lang="en-US" sz="2200" b="1" dirty="0" smtClean="0">
                <a:latin typeface="Calibri Light" pitchFamily="34" charset="0"/>
              </a:rPr>
              <a:t>Article 35</a:t>
            </a:r>
            <a:r>
              <a:rPr lang="en-US" sz="2200" dirty="0" smtClean="0">
                <a:latin typeface="Calibri Light" pitchFamily="34" charset="0"/>
              </a:rPr>
              <a:t>), establishing the criteria for a correct remuneration</a:t>
            </a:r>
            <a:r>
              <a:rPr lang="en-US" sz="2200" dirty="0">
                <a:latin typeface="Calibri Light" pitchFamily="34" charset="0"/>
              </a:rPr>
              <a:t> </a:t>
            </a:r>
            <a:r>
              <a:rPr lang="en-US" sz="2200" dirty="0" smtClean="0">
                <a:latin typeface="Calibri Light" pitchFamily="34" charset="0"/>
              </a:rPr>
              <a:t>which must be proportional to </a:t>
            </a:r>
            <a:r>
              <a:rPr lang="en-US" sz="2200" i="1" dirty="0" smtClean="0">
                <a:latin typeface="Calibri Light" pitchFamily="34" charset="0"/>
              </a:rPr>
              <a:t>“to the quantity and quality of their work and in all cases sufficient to ensure them and their families a free and dignified existence”</a:t>
            </a:r>
            <a:r>
              <a:rPr lang="en-US" sz="2200" dirty="0" smtClean="0">
                <a:latin typeface="Calibri Light" pitchFamily="34" charset="0"/>
              </a:rPr>
              <a:t> (</a:t>
            </a:r>
            <a:r>
              <a:rPr lang="en-US" sz="2200" b="1" dirty="0" smtClean="0">
                <a:latin typeface="Calibri Light" pitchFamily="34" charset="0"/>
              </a:rPr>
              <a:t>Article 36</a:t>
            </a:r>
            <a:r>
              <a:rPr lang="en-US" sz="2200" dirty="0" smtClean="0">
                <a:latin typeface="Calibri Light" pitchFamily="34" charset="0"/>
              </a:rPr>
              <a:t>).</a:t>
            </a:r>
          </a:p>
        </p:txBody>
      </p:sp>
    </p:spTree>
    <p:extLst>
      <p:ext uri="{BB962C8B-B14F-4D97-AF65-F5344CB8AC3E}">
        <p14:creationId xmlns:p14="http://schemas.microsoft.com/office/powerpoint/2010/main" val="1929457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44728"/>
            <a:ext cx="8640960" cy="6828729"/>
          </a:xfrm>
          <a:prstGeom prst="rect">
            <a:avLst/>
          </a:prstGeom>
          <a:noFill/>
        </p:spPr>
        <p:txBody>
          <a:bodyPr wrap="square" rtlCol="0">
            <a:spAutoFit/>
          </a:bodyPr>
          <a:lstStyle/>
          <a:p>
            <a:pPr algn="just">
              <a:lnSpc>
                <a:spcPct val="150000"/>
              </a:lnSpc>
            </a:pPr>
            <a:r>
              <a:rPr lang="en-US" sz="2100" dirty="0" smtClean="0">
                <a:latin typeface="Calibri Light" pitchFamily="34" charset="0"/>
              </a:rPr>
              <a:t>The right is fundamental to protect workers from exploitation, as happened in factories during </a:t>
            </a:r>
            <a:r>
              <a:rPr lang="en-US" sz="2100" u="sng" dirty="0" smtClean="0">
                <a:latin typeface="Calibri Light" pitchFamily="34" charset="0"/>
              </a:rPr>
              <a:t>the Industrial Revolution</a:t>
            </a:r>
            <a:r>
              <a:rPr lang="en-US" sz="2100" dirty="0" smtClean="0">
                <a:latin typeface="Calibri Light" pitchFamily="34" charset="0"/>
              </a:rPr>
              <a:t>, and to eliminate child </a:t>
            </a:r>
            <a:r>
              <a:rPr lang="en-US" sz="2100" dirty="0" smtClean="0">
                <a:latin typeface="Calibri Light" pitchFamily="34" charset="0"/>
              </a:rPr>
              <a:t>labor. It is not a case that the article 32 of the Convention of the Rights of the Child recognizes </a:t>
            </a:r>
            <a:r>
              <a:rPr lang="en-US" sz="2100" i="1" dirty="0" smtClean="0">
                <a:latin typeface="Calibri Light" pitchFamily="34" charset="0"/>
              </a:rPr>
              <a:t>“the right of the child to be protected from economic exploitation and from performing any work that is likely to be hazardous or to interfere with the child’s education, or to be harmfu</a:t>
            </a:r>
            <a:r>
              <a:rPr lang="en-US" sz="2100" i="1" dirty="0" smtClean="0">
                <a:latin typeface="Calibri Light" pitchFamily="34" charset="0"/>
              </a:rPr>
              <a:t>l to the child’s health or physical, mental, spiritual, moral or social development</a:t>
            </a:r>
            <a:r>
              <a:rPr lang="en-US" sz="2100" i="1" dirty="0" smtClean="0">
                <a:latin typeface="Calibri Light" pitchFamily="34" charset="0"/>
              </a:rPr>
              <a:t>”</a:t>
            </a:r>
            <a:r>
              <a:rPr lang="en-US" sz="2100" dirty="0" smtClean="0">
                <a:latin typeface="Calibri Light" pitchFamily="34" charset="0"/>
              </a:rPr>
              <a:t>.</a:t>
            </a:r>
          </a:p>
          <a:p>
            <a:pPr marL="342900" indent="-342900" algn="just">
              <a:lnSpc>
                <a:spcPct val="150000"/>
              </a:lnSpc>
              <a:buFont typeface="Arial" pitchFamily="34" charset="0"/>
              <a:buChar char="•"/>
            </a:pPr>
            <a:r>
              <a:rPr lang="en-US" sz="2100" u="sng" dirty="0" smtClean="0">
                <a:latin typeface="Calibri Light" pitchFamily="34" charset="0"/>
              </a:rPr>
              <a:t>Oliver Twist</a:t>
            </a:r>
            <a:r>
              <a:rPr lang="en-US" sz="2100" dirty="0" smtClean="0">
                <a:latin typeface="Calibri Light" pitchFamily="34" charset="0"/>
              </a:rPr>
              <a:t>(Charles Dickens)</a:t>
            </a:r>
            <a:endParaRPr lang="en-US" sz="2100" u="sng" dirty="0" smtClean="0">
              <a:latin typeface="Calibri Light" pitchFamily="34" charset="0"/>
            </a:endParaRPr>
          </a:p>
          <a:p>
            <a:pPr marL="342900" indent="-342900" algn="just">
              <a:lnSpc>
                <a:spcPct val="150000"/>
              </a:lnSpc>
              <a:buFont typeface="Arial" pitchFamily="34" charset="0"/>
              <a:buChar char="•"/>
            </a:pPr>
            <a:r>
              <a:rPr lang="it-IT" sz="2100" u="sng" dirty="0" err="1" smtClean="0">
                <a:latin typeface="Calibri Light" pitchFamily="34" charset="0"/>
              </a:rPr>
              <a:t>Revealed</a:t>
            </a:r>
            <a:r>
              <a:rPr lang="it-IT" sz="2100" u="sng" dirty="0">
                <a:latin typeface="Calibri Light" pitchFamily="34" charset="0"/>
              </a:rPr>
              <a:t>: Industrial </a:t>
            </a:r>
            <a:r>
              <a:rPr lang="it-IT" sz="2100" u="sng" dirty="0" err="1">
                <a:latin typeface="Calibri Light" pitchFamily="34" charset="0"/>
              </a:rPr>
              <a:t>Revolution</a:t>
            </a:r>
            <a:r>
              <a:rPr lang="it-IT" sz="2100" u="sng" dirty="0">
                <a:latin typeface="Calibri Light" pitchFamily="34" charset="0"/>
              </a:rPr>
              <a:t> </a:t>
            </a:r>
            <a:r>
              <a:rPr lang="it-IT" sz="2100" u="sng" dirty="0" err="1">
                <a:latin typeface="Calibri Light" pitchFamily="34" charset="0"/>
              </a:rPr>
              <a:t>was</a:t>
            </a:r>
            <a:r>
              <a:rPr lang="it-IT" sz="2100" u="sng" dirty="0">
                <a:latin typeface="Calibri Light" pitchFamily="34" charset="0"/>
              </a:rPr>
              <a:t> </a:t>
            </a:r>
            <a:r>
              <a:rPr lang="it-IT" sz="2100" u="sng" dirty="0" err="1">
                <a:latin typeface="Calibri Light" pitchFamily="34" charset="0"/>
              </a:rPr>
              <a:t>powered</a:t>
            </a:r>
            <a:r>
              <a:rPr lang="it-IT" sz="2100" u="sng" dirty="0">
                <a:latin typeface="Calibri Light" pitchFamily="34" charset="0"/>
              </a:rPr>
              <a:t> by Child </a:t>
            </a:r>
            <a:r>
              <a:rPr lang="it-IT" sz="2100" u="sng" dirty="0" err="1" smtClean="0">
                <a:latin typeface="Calibri Light" pitchFamily="34" charset="0"/>
              </a:rPr>
              <a:t>Slaves</a:t>
            </a:r>
            <a:r>
              <a:rPr lang="it-IT" sz="2100" u="sng" dirty="0" smtClean="0">
                <a:latin typeface="Calibri Light" pitchFamily="34" charset="0"/>
              </a:rPr>
              <a:t>;</a:t>
            </a:r>
          </a:p>
          <a:p>
            <a:pPr algn="just">
              <a:lnSpc>
                <a:spcPct val="150000"/>
              </a:lnSpc>
            </a:pPr>
            <a:r>
              <a:rPr lang="en-US" sz="2100" dirty="0" smtClean="0">
                <a:latin typeface="Calibri Light" pitchFamily="34" charset="0"/>
              </a:rPr>
              <a:t>The </a:t>
            </a:r>
            <a:r>
              <a:rPr lang="en-US" sz="2100" dirty="0" smtClean="0">
                <a:latin typeface="Calibri Light" pitchFamily="34" charset="0"/>
              </a:rPr>
              <a:t>work at the base of society is probably the consequence the American Dream, which derives from the Puritan work ethic and the Parable of the Talents</a:t>
            </a:r>
            <a:r>
              <a:rPr lang="en-US" sz="2100" dirty="0" smtClean="0">
                <a:latin typeface="Calibri Light" pitchFamily="34" charset="0"/>
              </a:rPr>
              <a:t>.</a:t>
            </a:r>
          </a:p>
          <a:p>
            <a:pPr marL="342900" indent="-342900" algn="just">
              <a:lnSpc>
                <a:spcPct val="150000"/>
              </a:lnSpc>
              <a:buFont typeface="Arial" pitchFamily="34" charset="0"/>
              <a:buChar char="•"/>
            </a:pPr>
            <a:r>
              <a:rPr lang="it-IT" sz="2100" u="sng" dirty="0">
                <a:latin typeface="Calibri Light" pitchFamily="34" charset="0"/>
              </a:rPr>
              <a:t>The </a:t>
            </a:r>
            <a:r>
              <a:rPr lang="it-IT" sz="2100" u="sng" dirty="0" err="1">
                <a:latin typeface="Calibri Light" pitchFamily="34" charset="0"/>
              </a:rPr>
              <a:t>Reluctant</a:t>
            </a:r>
            <a:r>
              <a:rPr lang="it-IT" sz="2100" u="sng" dirty="0">
                <a:latin typeface="Calibri Light" pitchFamily="34" charset="0"/>
              </a:rPr>
              <a:t> </a:t>
            </a:r>
            <a:r>
              <a:rPr lang="it-IT" sz="2100" u="sng" dirty="0" err="1" smtClean="0">
                <a:latin typeface="Calibri Light" pitchFamily="34" charset="0"/>
              </a:rPr>
              <a:t>Fundamentalist</a:t>
            </a:r>
            <a:r>
              <a:rPr lang="it-IT" sz="2100" dirty="0" smtClean="0">
                <a:latin typeface="Calibri Light" pitchFamily="34" charset="0"/>
              </a:rPr>
              <a:t>(</a:t>
            </a:r>
            <a:r>
              <a:rPr lang="it-IT" sz="2100" dirty="0" err="1" smtClean="0">
                <a:latin typeface="Calibri Light" pitchFamily="34" charset="0"/>
              </a:rPr>
              <a:t>Moshin</a:t>
            </a:r>
            <a:r>
              <a:rPr lang="it-IT" sz="2100" dirty="0" smtClean="0">
                <a:latin typeface="Calibri Light" pitchFamily="34" charset="0"/>
              </a:rPr>
              <a:t> Hamid): The </a:t>
            </a:r>
            <a:r>
              <a:rPr lang="it-IT" sz="2100" dirty="0" err="1">
                <a:latin typeface="Calibri Light" pitchFamily="34" charset="0"/>
              </a:rPr>
              <a:t>fundamentals</a:t>
            </a:r>
            <a:r>
              <a:rPr lang="it-IT" sz="2100" dirty="0">
                <a:latin typeface="Calibri Light" pitchFamily="34" charset="0"/>
              </a:rPr>
              <a:t> of work </a:t>
            </a:r>
            <a:endParaRPr lang="it-IT" sz="2100" u="sng" dirty="0">
              <a:latin typeface="Calibri Light" pitchFamily="34" charset="0"/>
            </a:endParaRPr>
          </a:p>
          <a:p>
            <a:pPr marL="342900" indent="-342900" algn="just">
              <a:lnSpc>
                <a:spcPct val="150000"/>
              </a:lnSpc>
              <a:buFont typeface="Arial" pitchFamily="34" charset="0"/>
              <a:buChar char="•"/>
            </a:pPr>
            <a:r>
              <a:rPr lang="it-IT" sz="2100" u="sng" dirty="0" err="1" smtClean="0">
                <a:latin typeface="Calibri Light" pitchFamily="34" charset="0"/>
              </a:rPr>
              <a:t>Growing</a:t>
            </a:r>
            <a:r>
              <a:rPr lang="it-IT" sz="2100" u="sng" dirty="0" smtClean="0">
                <a:latin typeface="Calibri Light" pitchFamily="34" charset="0"/>
              </a:rPr>
              <a:t> Up</a:t>
            </a:r>
            <a:r>
              <a:rPr lang="it-IT" sz="2100" dirty="0" smtClean="0">
                <a:latin typeface="Calibri Light" pitchFamily="34" charset="0"/>
              </a:rPr>
              <a:t>(</a:t>
            </a:r>
            <a:r>
              <a:rPr lang="en-US" sz="2100" dirty="0">
                <a:latin typeface="Calibri Light" pitchFamily="34" charset="0"/>
              </a:rPr>
              <a:t>Russell Wayne Baker</a:t>
            </a:r>
            <a:r>
              <a:rPr lang="it-IT" sz="2100" dirty="0" smtClean="0">
                <a:latin typeface="Calibri Light" pitchFamily="34" charset="0"/>
              </a:rPr>
              <a:t>)</a:t>
            </a:r>
            <a:endParaRPr lang="it-IT" sz="2100" u="sng" dirty="0" smtClean="0">
              <a:latin typeface="Calibri Light" pitchFamily="34" charset="0"/>
            </a:endParaRPr>
          </a:p>
        </p:txBody>
      </p:sp>
    </p:spTree>
    <p:extLst>
      <p:ext uri="{BB962C8B-B14F-4D97-AF65-F5344CB8AC3E}">
        <p14:creationId xmlns:p14="http://schemas.microsoft.com/office/powerpoint/2010/main" val="1836087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332656"/>
            <a:ext cx="8496944" cy="4770537"/>
          </a:xfrm>
          <a:prstGeom prst="rect">
            <a:avLst/>
          </a:prstGeom>
          <a:noFill/>
        </p:spPr>
        <p:txBody>
          <a:bodyPr wrap="square" rtlCol="0">
            <a:spAutoFit/>
          </a:bodyPr>
          <a:lstStyle/>
          <a:p>
            <a:pPr marL="342900" indent="-342900" algn="just">
              <a:buFont typeface="+mj-lt"/>
              <a:buAutoNum type="arabicPeriod" startAt="3"/>
            </a:pPr>
            <a:r>
              <a:rPr lang="en-US" sz="2800" b="1" u="sng" dirty="0" smtClean="0">
                <a:solidFill>
                  <a:srgbClr val="C00000"/>
                </a:solidFill>
                <a:effectLst>
                  <a:outerShdw blurRad="38100" dist="38100" dir="2700000" algn="tl">
                    <a:srgbClr val="000000">
                      <a:alpha val="43137"/>
                    </a:srgbClr>
                  </a:outerShdw>
                </a:effectLst>
                <a:latin typeface="Calibri Light" pitchFamily="34" charset="0"/>
              </a:rPr>
              <a:t>THE RIGHT TO EQUALITY BETWEEN MEN AND WOMEN AT WORK:</a:t>
            </a:r>
          </a:p>
          <a:p>
            <a:pPr algn="just"/>
            <a:endParaRPr lang="it-IT" sz="2800" dirty="0" smtClean="0">
              <a:solidFill>
                <a:srgbClr val="C00000"/>
              </a:solidFill>
              <a:latin typeface="Calibri Light" pitchFamily="34" charset="0"/>
            </a:endParaRPr>
          </a:p>
          <a:p>
            <a:pPr algn="just"/>
            <a:r>
              <a:rPr lang="it-IT" sz="2200" b="1" dirty="0" err="1" smtClean="0">
                <a:latin typeface="Calibri Light" pitchFamily="34" charset="0"/>
              </a:rPr>
              <a:t>Article</a:t>
            </a:r>
            <a:r>
              <a:rPr lang="it-IT" sz="2200" b="1" dirty="0" smtClean="0">
                <a:latin typeface="Calibri Light" pitchFamily="34" charset="0"/>
              </a:rPr>
              <a:t> 37 </a:t>
            </a:r>
            <a:r>
              <a:rPr lang="it-IT" sz="2200" dirty="0" err="1" smtClean="0">
                <a:latin typeface="Calibri Light" pitchFamily="34" charset="0"/>
              </a:rPr>
              <a:t>states</a:t>
            </a:r>
            <a:r>
              <a:rPr lang="it-IT" sz="2200" dirty="0" smtClean="0">
                <a:latin typeface="Calibri Light" pitchFamily="34" charset="0"/>
              </a:rPr>
              <a:t> </a:t>
            </a:r>
            <a:r>
              <a:rPr lang="it-IT" sz="2200" dirty="0" err="1" smtClean="0">
                <a:latin typeface="Calibri Light" pitchFamily="34" charset="0"/>
              </a:rPr>
              <a:t>that</a:t>
            </a:r>
            <a:r>
              <a:rPr lang="it-IT" sz="2200" dirty="0" smtClean="0">
                <a:latin typeface="Calibri Light" pitchFamily="34" charset="0"/>
              </a:rPr>
              <a:t> </a:t>
            </a:r>
            <a:r>
              <a:rPr lang="en-US" sz="2200" dirty="0" smtClean="0">
                <a:latin typeface="Calibri Light" pitchFamily="34" charset="0"/>
              </a:rPr>
              <a:t>”</a:t>
            </a:r>
            <a:r>
              <a:rPr lang="it-IT" sz="2200" i="1" dirty="0" err="1" smtClean="0">
                <a:latin typeface="Calibri Light" pitchFamily="34" charset="0"/>
              </a:rPr>
              <a:t>working</a:t>
            </a:r>
            <a:r>
              <a:rPr lang="it-IT" sz="2200" i="1" dirty="0" smtClean="0">
                <a:latin typeface="Calibri Light" pitchFamily="34" charset="0"/>
              </a:rPr>
              <a:t> </a:t>
            </a:r>
            <a:r>
              <a:rPr lang="en-US" sz="2200" i="1" dirty="0" smtClean="0">
                <a:latin typeface="Calibri Light" pitchFamily="34" charset="0"/>
              </a:rPr>
              <a:t>women </a:t>
            </a:r>
            <a:r>
              <a:rPr lang="en-US" sz="2200" i="1" dirty="0">
                <a:latin typeface="Calibri Light" pitchFamily="34" charset="0"/>
              </a:rPr>
              <a:t>have the same rights and, for equal work, the same wages as working </a:t>
            </a:r>
            <a:r>
              <a:rPr lang="en-US" sz="2200" i="1" dirty="0" smtClean="0">
                <a:latin typeface="Calibri Light" pitchFamily="34" charset="0"/>
              </a:rPr>
              <a:t>men</a:t>
            </a:r>
            <a:r>
              <a:rPr lang="en-US" sz="2200" dirty="0" smtClean="0">
                <a:latin typeface="Calibri Light" pitchFamily="34" charset="0"/>
              </a:rPr>
              <a:t>”. The right has drawn inspiration from the </a:t>
            </a:r>
            <a:r>
              <a:rPr lang="en-US" sz="2200" b="1" dirty="0" smtClean="0">
                <a:solidFill>
                  <a:srgbClr val="C00000"/>
                </a:solidFill>
                <a:latin typeface="Calibri Light" pitchFamily="34" charset="0"/>
              </a:rPr>
              <a:t>RIGHT TO EQUALITY</a:t>
            </a:r>
            <a:r>
              <a:rPr lang="en-US" sz="2200" dirty="0" smtClean="0">
                <a:solidFill>
                  <a:srgbClr val="C00000"/>
                </a:solidFill>
                <a:latin typeface="Calibri Light" pitchFamily="34" charset="0"/>
              </a:rPr>
              <a:t> </a:t>
            </a:r>
            <a:r>
              <a:rPr lang="en-US" sz="2200" dirty="0" smtClean="0">
                <a:latin typeface="Calibri Light" pitchFamily="34" charset="0"/>
              </a:rPr>
              <a:t>of all citizens. Thanks to </a:t>
            </a:r>
            <a:r>
              <a:rPr lang="en-US" sz="2200" b="1" dirty="0" smtClean="0">
                <a:latin typeface="Calibri Light" pitchFamily="34" charset="0"/>
              </a:rPr>
              <a:t>article 37</a:t>
            </a:r>
            <a:r>
              <a:rPr lang="en-US" sz="2200" dirty="0" smtClean="0">
                <a:latin typeface="Calibri Light" pitchFamily="34" charset="0"/>
              </a:rPr>
              <a:t>: </a:t>
            </a:r>
          </a:p>
          <a:p>
            <a:pPr marL="342900" indent="-342900" algn="just">
              <a:buFont typeface="Arial" pitchFamily="34" charset="0"/>
              <a:buChar char="•"/>
            </a:pPr>
            <a:r>
              <a:rPr lang="en-US" sz="2200" dirty="0" smtClean="0">
                <a:latin typeface="Calibri Light" pitchFamily="34" charset="0"/>
              </a:rPr>
              <a:t>In Italy violence against women is abolished, such as the one suffered by </a:t>
            </a:r>
            <a:r>
              <a:rPr lang="en-US" sz="2200" u="sng" dirty="0" err="1" smtClean="0">
                <a:latin typeface="Calibri Light" pitchFamily="34" charset="0"/>
              </a:rPr>
              <a:t>Lispeth</a:t>
            </a:r>
            <a:r>
              <a:rPr lang="en-US" sz="2200" dirty="0" smtClean="0">
                <a:latin typeface="Calibri Light" pitchFamily="34" charset="0"/>
              </a:rPr>
              <a:t> in the end of Kipling's short story;</a:t>
            </a:r>
          </a:p>
          <a:p>
            <a:pPr marL="342900" indent="-342900" algn="just">
              <a:buFont typeface="Arial" pitchFamily="34" charset="0"/>
              <a:buChar char="•"/>
            </a:pPr>
            <a:r>
              <a:rPr lang="en-US" sz="2200" dirty="0" smtClean="0">
                <a:latin typeface="Calibri Light" pitchFamily="34" charset="0"/>
              </a:rPr>
              <a:t>Women can do all kinds of work without constraints (teacher and nurse) as happened in </a:t>
            </a:r>
            <a:r>
              <a:rPr lang="en-US" sz="2200" dirty="0" smtClean="0">
                <a:latin typeface="Calibri Light" pitchFamily="34" charset="0"/>
              </a:rPr>
              <a:t>Russell Wayne Baker’s </a:t>
            </a:r>
            <a:r>
              <a:rPr lang="en-US" sz="2200" dirty="0" smtClean="0">
                <a:latin typeface="Calibri Light" pitchFamily="34" charset="0"/>
              </a:rPr>
              <a:t>autobiography </a:t>
            </a:r>
            <a:r>
              <a:rPr lang="en-US" sz="2200" u="sng" dirty="0" smtClean="0">
                <a:latin typeface="Calibri Light" pitchFamily="34" charset="0"/>
              </a:rPr>
              <a:t>Growing Up;</a:t>
            </a:r>
            <a:endParaRPr lang="en-US" sz="2200" dirty="0">
              <a:latin typeface="Calibri Light" pitchFamily="34" charset="0"/>
            </a:endParaRPr>
          </a:p>
          <a:p>
            <a:pPr marL="342900" indent="-342900" algn="just">
              <a:buFont typeface="Arial" pitchFamily="34" charset="0"/>
              <a:buChar char="•"/>
            </a:pPr>
            <a:r>
              <a:rPr lang="en-US" sz="2200" dirty="0" smtClean="0">
                <a:latin typeface="Calibri Light" pitchFamily="34" charset="0"/>
              </a:rPr>
              <a:t>Women cannot be dismissed from work for men and locked up in the home to perform their traditional tasks;</a:t>
            </a:r>
            <a:endParaRPr lang="it-IT" sz="2200" dirty="0">
              <a:latin typeface="Calibri Light" pitchFamily="34" charset="0"/>
            </a:endParaRPr>
          </a:p>
        </p:txBody>
      </p:sp>
      <p:sp>
        <p:nvSpPr>
          <p:cNvPr id="3" name="CasellaDiTesto 2"/>
          <p:cNvSpPr txBox="1"/>
          <p:nvPr/>
        </p:nvSpPr>
        <p:spPr>
          <a:xfrm>
            <a:off x="6077628" y="5301208"/>
            <a:ext cx="2742844" cy="1384995"/>
          </a:xfrm>
          <a:prstGeom prst="rect">
            <a:avLst/>
          </a:prstGeom>
          <a:noFill/>
        </p:spPr>
        <p:txBody>
          <a:bodyPr wrap="square" rtlCol="0">
            <a:spAutoFit/>
          </a:bodyPr>
          <a:lstStyle/>
          <a:p>
            <a:pPr algn="just"/>
            <a:r>
              <a:rPr lang="en-US" sz="2100" dirty="0" smtClean="0">
                <a:latin typeface="Calibri Light" pitchFamily="34" charset="0"/>
              </a:rPr>
              <a:t>newspaper article published on the Independent</a:t>
            </a:r>
            <a:endParaRPr lang="it-IT" sz="2100" dirty="0" smtClean="0">
              <a:latin typeface="Calibri Light" pitchFamily="34" charset="0"/>
            </a:endParaRPr>
          </a:p>
          <a:p>
            <a:pPr algn="just"/>
            <a:endParaRPr lang="it-IT" sz="2100" dirty="0"/>
          </a:p>
        </p:txBody>
      </p:sp>
      <p:cxnSp>
        <p:nvCxnSpPr>
          <p:cNvPr id="5" name="Connettore 4 4"/>
          <p:cNvCxnSpPr/>
          <p:nvPr/>
        </p:nvCxnSpPr>
        <p:spPr>
          <a:xfrm>
            <a:off x="5292080" y="4869160"/>
            <a:ext cx="785548" cy="648072"/>
          </a:xfrm>
          <a:prstGeom prst="bentConnector3">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888996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260648"/>
            <a:ext cx="8784976" cy="6410858"/>
          </a:xfrm>
          <a:prstGeom prst="rect">
            <a:avLst/>
          </a:prstGeom>
          <a:noFill/>
        </p:spPr>
        <p:txBody>
          <a:bodyPr wrap="square" rtlCol="0">
            <a:spAutoFit/>
          </a:bodyPr>
          <a:lstStyle/>
          <a:p>
            <a:pPr marL="342900" indent="-342900">
              <a:lnSpc>
                <a:spcPct val="150000"/>
              </a:lnSpc>
              <a:buFont typeface="+mj-lt"/>
              <a:buAutoNum type="arabicPeriod" startAt="4"/>
            </a:pPr>
            <a:r>
              <a:rPr lang="it-IT" sz="2800" b="1" u="sng" dirty="0">
                <a:solidFill>
                  <a:srgbClr val="C00000"/>
                </a:solidFill>
                <a:effectLst>
                  <a:outerShdw blurRad="38100" dist="38100" dir="2700000" algn="tl">
                    <a:srgbClr val="000000">
                      <a:alpha val="43137"/>
                    </a:srgbClr>
                  </a:outerShdw>
                </a:effectLst>
                <a:latin typeface="Calibri Light" pitchFamily="34" charset="0"/>
              </a:rPr>
              <a:t>RIGHT TO EQUALITY </a:t>
            </a:r>
            <a:r>
              <a:rPr lang="it-IT" sz="2800" b="1" u="sng" dirty="0" smtClean="0">
                <a:solidFill>
                  <a:srgbClr val="C00000"/>
                </a:solidFill>
                <a:effectLst>
                  <a:outerShdw blurRad="38100" dist="38100" dir="2700000" algn="tl">
                    <a:srgbClr val="000000">
                      <a:alpha val="43137"/>
                    </a:srgbClr>
                  </a:outerShdw>
                </a:effectLst>
                <a:latin typeface="Calibri Light" pitchFamily="34" charset="0"/>
              </a:rPr>
              <a:t>:</a:t>
            </a:r>
          </a:p>
          <a:p>
            <a:pPr>
              <a:lnSpc>
                <a:spcPct val="150000"/>
              </a:lnSpc>
            </a:pPr>
            <a:endParaRPr lang="it-IT" sz="2200" dirty="0" smtClean="0">
              <a:solidFill>
                <a:srgbClr val="C00000"/>
              </a:solidFill>
              <a:latin typeface="Calibri Light" pitchFamily="34" charset="0"/>
            </a:endParaRPr>
          </a:p>
          <a:p>
            <a:pPr algn="just">
              <a:lnSpc>
                <a:spcPct val="150000"/>
              </a:lnSpc>
            </a:pPr>
            <a:r>
              <a:rPr lang="it-IT" sz="2200" b="1" dirty="0" err="1" smtClean="0">
                <a:latin typeface="Calibri Light" pitchFamily="34" charset="0"/>
              </a:rPr>
              <a:t>Article</a:t>
            </a:r>
            <a:r>
              <a:rPr lang="it-IT" sz="2200" b="1" dirty="0" smtClean="0">
                <a:latin typeface="Calibri Light" pitchFamily="34" charset="0"/>
              </a:rPr>
              <a:t> 3</a:t>
            </a:r>
            <a:r>
              <a:rPr lang="it-IT" sz="2200" dirty="0" smtClean="0">
                <a:latin typeface="Calibri Light" pitchFamily="34" charset="0"/>
              </a:rPr>
              <a:t> </a:t>
            </a:r>
            <a:r>
              <a:rPr lang="it-IT" sz="2200" dirty="0" err="1" smtClean="0">
                <a:latin typeface="Calibri Light" pitchFamily="34" charset="0"/>
              </a:rPr>
              <a:t>states</a:t>
            </a:r>
            <a:r>
              <a:rPr lang="it-IT" sz="2200" dirty="0" smtClean="0">
                <a:latin typeface="Calibri Light" pitchFamily="34" charset="0"/>
              </a:rPr>
              <a:t> </a:t>
            </a:r>
            <a:r>
              <a:rPr lang="it-IT" sz="2200" dirty="0" err="1" smtClean="0">
                <a:latin typeface="Calibri Light" pitchFamily="34" charset="0"/>
              </a:rPr>
              <a:t>that</a:t>
            </a:r>
            <a:r>
              <a:rPr lang="it-IT" sz="2200" dirty="0" smtClean="0">
                <a:latin typeface="Calibri Light" pitchFamily="34" charset="0"/>
              </a:rPr>
              <a:t> </a:t>
            </a:r>
            <a:r>
              <a:rPr lang="en-US" sz="2200" dirty="0" smtClean="0">
                <a:latin typeface="Calibri Light" pitchFamily="34" charset="0"/>
              </a:rPr>
              <a:t>”</a:t>
            </a:r>
            <a:r>
              <a:rPr lang="en-US" sz="2200" i="1" dirty="0" smtClean="0">
                <a:latin typeface="Calibri Light" pitchFamily="34" charset="0"/>
              </a:rPr>
              <a:t>all citizens have equal social dignity and are equal before the law, without distinction as to sex, race, language, religion, political opinions, or personal or social condition</a:t>
            </a:r>
            <a:r>
              <a:rPr lang="en-US" sz="2200" dirty="0" smtClean="0">
                <a:latin typeface="Calibri Light" pitchFamily="34" charset="0"/>
              </a:rPr>
              <a:t>”. However, very often people are conditioned by prejudices, making integration impossible.</a:t>
            </a:r>
          </a:p>
          <a:p>
            <a:pPr marL="342900" indent="-342900" algn="just">
              <a:lnSpc>
                <a:spcPct val="150000"/>
              </a:lnSpc>
              <a:buFont typeface="Arial" pitchFamily="34" charset="0"/>
              <a:buChar char="•"/>
            </a:pPr>
            <a:r>
              <a:rPr lang="en-US" sz="2200" u="sng" dirty="0" smtClean="0">
                <a:latin typeface="Calibri Light" pitchFamily="34" charset="0"/>
              </a:rPr>
              <a:t>The Reluctant Fundamentalist</a:t>
            </a:r>
            <a:r>
              <a:rPr lang="en-US" sz="2200" dirty="0" smtClean="0">
                <a:latin typeface="Calibri Light" pitchFamily="34" charset="0"/>
              </a:rPr>
              <a:t> (</a:t>
            </a:r>
            <a:r>
              <a:rPr lang="en-US" sz="2200" dirty="0" err="1" smtClean="0">
                <a:latin typeface="Calibri Light" pitchFamily="34" charset="0"/>
              </a:rPr>
              <a:t>Mohsin</a:t>
            </a:r>
            <a:r>
              <a:rPr lang="en-US" sz="2200" dirty="0" smtClean="0">
                <a:latin typeface="Calibri Light" pitchFamily="34" charset="0"/>
              </a:rPr>
              <a:t> Hamid): </a:t>
            </a:r>
            <a:r>
              <a:rPr lang="en-US" sz="2200" dirty="0" err="1" smtClean="0">
                <a:latin typeface="Calibri Light" pitchFamily="34" charset="0"/>
              </a:rPr>
              <a:t>Changez</a:t>
            </a:r>
            <a:r>
              <a:rPr lang="en-US" sz="2200" dirty="0" smtClean="0">
                <a:latin typeface="Calibri Light" pitchFamily="34" charset="0"/>
              </a:rPr>
              <a:t>, who </a:t>
            </a:r>
            <a:r>
              <a:rPr lang="en-US" sz="2200" dirty="0" smtClean="0">
                <a:latin typeface="Calibri Light" pitchFamily="34" charset="0"/>
              </a:rPr>
              <a:t>had been </a:t>
            </a:r>
            <a:r>
              <a:rPr lang="en-US" sz="2200" dirty="0" smtClean="0">
                <a:latin typeface="Calibri Light" pitchFamily="34" charset="0"/>
              </a:rPr>
              <a:t>accepted until he broke the American rules of behavior and work;</a:t>
            </a:r>
          </a:p>
          <a:p>
            <a:pPr marL="342900" indent="-342900" algn="just">
              <a:lnSpc>
                <a:spcPct val="150000"/>
              </a:lnSpc>
              <a:buFont typeface="Arial" pitchFamily="34" charset="0"/>
              <a:buChar char="•"/>
            </a:pPr>
            <a:r>
              <a:rPr lang="en-US" sz="2200" u="sng" dirty="0" smtClean="0">
                <a:latin typeface="Calibri Light" pitchFamily="34" charset="0"/>
              </a:rPr>
              <a:t>Shame</a:t>
            </a:r>
            <a:r>
              <a:rPr lang="en-US" sz="2200" dirty="0" smtClean="0">
                <a:latin typeface="Calibri Light" pitchFamily="34" charset="0"/>
              </a:rPr>
              <a:t> (Salman Rushdie): the immigrants and the newcomers who are often despised in nowadays’ society;</a:t>
            </a:r>
          </a:p>
          <a:p>
            <a:pPr marL="342900" indent="-342900" algn="just">
              <a:lnSpc>
                <a:spcPct val="150000"/>
              </a:lnSpc>
              <a:buFont typeface="Arial" pitchFamily="34" charset="0"/>
              <a:buChar char="•"/>
            </a:pPr>
            <a:r>
              <a:rPr lang="en-US" sz="2200" u="sng" dirty="0" err="1" smtClean="0">
                <a:latin typeface="Calibri Light" pitchFamily="34" charset="0"/>
              </a:rPr>
              <a:t>Lispeth</a:t>
            </a:r>
            <a:r>
              <a:rPr lang="en-US" sz="2200" dirty="0" smtClean="0">
                <a:latin typeface="Calibri Light" pitchFamily="34" charset="0"/>
              </a:rPr>
              <a:t> (Rudyard Kipling): </a:t>
            </a:r>
            <a:r>
              <a:rPr lang="en-US" sz="2200" dirty="0" err="1" smtClean="0">
                <a:latin typeface="Calibri Light" pitchFamily="34" charset="0"/>
              </a:rPr>
              <a:t>Lispeth</a:t>
            </a:r>
            <a:r>
              <a:rPr lang="en-US" sz="2200" dirty="0" smtClean="0">
                <a:latin typeface="Calibri Light" pitchFamily="34" charset="0"/>
              </a:rPr>
              <a:t> was forced to adopt the English manners of </a:t>
            </a:r>
            <a:r>
              <a:rPr lang="en-US" sz="2200" dirty="0" err="1" smtClean="0">
                <a:latin typeface="Calibri Light" pitchFamily="34" charset="0"/>
              </a:rPr>
              <a:t>behaviour</a:t>
            </a:r>
            <a:r>
              <a:rPr lang="en-US" sz="2200" dirty="0" smtClean="0">
                <a:latin typeface="Calibri Light" pitchFamily="34" charset="0"/>
              </a:rPr>
              <a:t>;</a:t>
            </a:r>
            <a:endParaRPr lang="it-IT" sz="2200" u="sng" dirty="0">
              <a:latin typeface="Calibri Light" pitchFamily="34" charset="0"/>
            </a:endParaRPr>
          </a:p>
        </p:txBody>
      </p:sp>
    </p:spTree>
    <p:extLst>
      <p:ext uri="{BB962C8B-B14F-4D97-AF65-F5344CB8AC3E}">
        <p14:creationId xmlns:p14="http://schemas.microsoft.com/office/powerpoint/2010/main" val="2678644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44554" y="188640"/>
            <a:ext cx="2654894"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INDEX:</a:t>
            </a:r>
            <a:endParaRPr lang="it-IT"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asellaDiTesto 2"/>
          <p:cNvSpPr txBox="1"/>
          <p:nvPr/>
        </p:nvSpPr>
        <p:spPr>
          <a:xfrm>
            <a:off x="683568" y="1628800"/>
            <a:ext cx="7776864" cy="3975576"/>
          </a:xfrm>
          <a:prstGeom prst="rect">
            <a:avLst/>
          </a:prstGeom>
          <a:noFill/>
        </p:spPr>
        <p:txBody>
          <a:bodyPr wrap="square" rtlCol="0">
            <a:spAutoFit/>
          </a:bodyPr>
          <a:lstStyle/>
          <a:p>
            <a:pPr marL="285750" indent="-285750">
              <a:lnSpc>
                <a:spcPct val="300000"/>
              </a:lnSpc>
              <a:buFont typeface="Arial" pitchFamily="34" charset="0"/>
              <a:buChar char="•"/>
            </a:pPr>
            <a:r>
              <a:rPr lang="it-IT" sz="2200" i="1" dirty="0" err="1" smtClean="0">
                <a:latin typeface="Calibri Light" pitchFamily="34" charset="0"/>
              </a:rPr>
              <a:t>What</a:t>
            </a:r>
            <a:r>
              <a:rPr lang="it-IT" sz="2200" i="1" dirty="0" smtClean="0">
                <a:latin typeface="Calibri Light" pitchFamily="34" charset="0"/>
              </a:rPr>
              <a:t> are Human </a:t>
            </a:r>
            <a:r>
              <a:rPr lang="it-IT" sz="2200" i="1" dirty="0" err="1" smtClean="0">
                <a:latin typeface="Calibri Light" pitchFamily="34" charset="0"/>
              </a:rPr>
              <a:t>Rights</a:t>
            </a:r>
            <a:r>
              <a:rPr lang="it-IT" sz="2200" i="1" dirty="0" smtClean="0">
                <a:latin typeface="Calibri Light" pitchFamily="34" charset="0"/>
              </a:rPr>
              <a:t>?</a:t>
            </a:r>
          </a:p>
          <a:p>
            <a:pPr marL="285750" indent="-285750">
              <a:lnSpc>
                <a:spcPct val="300000"/>
              </a:lnSpc>
              <a:buFont typeface="Arial" pitchFamily="34" charset="0"/>
              <a:buChar char="•"/>
            </a:pPr>
            <a:r>
              <a:rPr lang="it-IT" sz="2200" i="1" dirty="0" smtClean="0">
                <a:latin typeface="Calibri Light" pitchFamily="34" charset="0"/>
              </a:rPr>
              <a:t>How </a:t>
            </a:r>
            <a:r>
              <a:rPr lang="it-IT" sz="2200" i="1" dirty="0" err="1" smtClean="0">
                <a:latin typeface="Calibri Light" pitchFamily="34" charset="0"/>
              </a:rPr>
              <a:t>were</a:t>
            </a:r>
            <a:r>
              <a:rPr lang="it-IT" sz="2200" i="1" dirty="0" smtClean="0">
                <a:latin typeface="Calibri Light" pitchFamily="34" charset="0"/>
              </a:rPr>
              <a:t> Human </a:t>
            </a:r>
            <a:r>
              <a:rPr lang="it-IT" sz="2200" i="1" dirty="0" err="1" smtClean="0">
                <a:latin typeface="Calibri Light" pitchFamily="34" charset="0"/>
              </a:rPr>
              <a:t>Rights</a:t>
            </a:r>
            <a:r>
              <a:rPr lang="it-IT" sz="2200" i="1" dirty="0" smtClean="0">
                <a:latin typeface="Calibri Light" pitchFamily="34" charset="0"/>
              </a:rPr>
              <a:t> </a:t>
            </a:r>
            <a:r>
              <a:rPr lang="it-IT" sz="2200" i="1" dirty="0" err="1" smtClean="0">
                <a:latin typeface="Calibri Light" pitchFamily="34" charset="0"/>
              </a:rPr>
              <a:t>Born</a:t>
            </a:r>
            <a:r>
              <a:rPr lang="it-IT" sz="2200" i="1" dirty="0" smtClean="0">
                <a:latin typeface="Calibri Light" pitchFamily="34" charset="0"/>
              </a:rPr>
              <a:t>?</a:t>
            </a:r>
          </a:p>
          <a:p>
            <a:pPr marL="285750" indent="-285750">
              <a:lnSpc>
                <a:spcPct val="300000"/>
              </a:lnSpc>
              <a:buFont typeface="Arial" pitchFamily="34" charset="0"/>
              <a:buChar char="•"/>
            </a:pPr>
            <a:r>
              <a:rPr lang="en-US" sz="2200" i="1" dirty="0" smtClean="0">
                <a:latin typeface="Calibri Light" pitchFamily="34" charset="0"/>
              </a:rPr>
              <a:t>The Constitution of the Italian Republic</a:t>
            </a:r>
          </a:p>
          <a:p>
            <a:pPr marL="285750" indent="-285750">
              <a:lnSpc>
                <a:spcPct val="300000"/>
              </a:lnSpc>
              <a:buFont typeface="Arial" pitchFamily="34" charset="0"/>
              <a:buChar char="•"/>
            </a:pPr>
            <a:r>
              <a:rPr lang="en-US" sz="2200" i="1" dirty="0" smtClean="0">
                <a:latin typeface="Calibri Light" pitchFamily="34" charset="0"/>
              </a:rPr>
              <a:t>The Italian Constitution’s fundamental rights</a:t>
            </a:r>
            <a:endParaRPr lang="it-IT" sz="2200" i="1" dirty="0">
              <a:latin typeface="Calibri Light" pitchFamily="34" charset="0"/>
            </a:endParaRPr>
          </a:p>
        </p:txBody>
      </p:sp>
    </p:spTree>
    <p:extLst>
      <p:ext uri="{BB962C8B-B14F-4D97-AF65-F5344CB8AC3E}">
        <p14:creationId xmlns:p14="http://schemas.microsoft.com/office/powerpoint/2010/main" val="1146804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188640"/>
            <a:ext cx="8784976" cy="5878532"/>
          </a:xfrm>
          <a:prstGeom prst="rect">
            <a:avLst/>
          </a:prstGeom>
          <a:noFill/>
        </p:spPr>
        <p:txBody>
          <a:bodyPr wrap="square" rtlCol="0">
            <a:spAutoFit/>
          </a:bodyPr>
          <a:lstStyle/>
          <a:p>
            <a:pPr marL="342900" indent="-342900">
              <a:buFont typeface="+mj-lt"/>
              <a:buAutoNum type="arabicPeriod" startAt="5"/>
            </a:pPr>
            <a:r>
              <a:rPr lang="it-IT" sz="2800" b="1" u="sng" dirty="0">
                <a:solidFill>
                  <a:srgbClr val="C00000"/>
                </a:solidFill>
                <a:effectLst>
                  <a:outerShdw blurRad="38100" dist="38100" dir="2700000" algn="tl">
                    <a:srgbClr val="000000">
                      <a:alpha val="43137"/>
                    </a:srgbClr>
                  </a:outerShdw>
                </a:effectLst>
                <a:latin typeface="Calibri Light" pitchFamily="34" charset="0"/>
              </a:rPr>
              <a:t>RIGHT TO FAMILY:</a:t>
            </a:r>
          </a:p>
          <a:p>
            <a:endParaRPr lang="en-US" dirty="0" smtClean="0"/>
          </a:p>
          <a:p>
            <a:pPr algn="just">
              <a:lnSpc>
                <a:spcPct val="150000"/>
              </a:lnSpc>
            </a:pPr>
            <a:r>
              <a:rPr lang="en-US" sz="2200" b="1" dirty="0" smtClean="0">
                <a:latin typeface="Calibri Light" pitchFamily="34" charset="0"/>
              </a:rPr>
              <a:t>Article 29 </a:t>
            </a:r>
            <a:r>
              <a:rPr lang="en-US" sz="2200" dirty="0" smtClean="0">
                <a:latin typeface="Calibri Light" pitchFamily="34" charset="0"/>
              </a:rPr>
              <a:t> states that “</a:t>
            </a:r>
            <a:r>
              <a:rPr lang="en-US" sz="2200" i="1" dirty="0" smtClean="0">
                <a:latin typeface="Calibri Light" pitchFamily="34" charset="0"/>
              </a:rPr>
              <a:t>The Republic recognizes the rights of the family as a natural association founded on matrimony. Matrimony is based on the moral and legal equality of the spouses within the limits laid down by law to guarantee the unity of the family</a:t>
            </a:r>
            <a:r>
              <a:rPr lang="en-US" sz="2200" dirty="0" smtClean="0">
                <a:latin typeface="Calibri Light" pitchFamily="34" charset="0"/>
              </a:rPr>
              <a:t>”. Mutual respect can only be guaranteed by a marriage based on love and not on moral (getting married with someone you intend to dominate) and/or economic convenience:</a:t>
            </a:r>
          </a:p>
          <a:p>
            <a:pPr marL="342900" indent="-342900" algn="just">
              <a:lnSpc>
                <a:spcPct val="150000"/>
              </a:lnSpc>
              <a:buFont typeface="Arial" pitchFamily="34" charset="0"/>
              <a:buChar char="•"/>
            </a:pPr>
            <a:r>
              <a:rPr lang="it-IT" sz="2200" u="sng" dirty="0" err="1" smtClean="0">
                <a:latin typeface="Calibri Light" pitchFamily="34" charset="0"/>
              </a:rPr>
              <a:t>Lispeth</a:t>
            </a:r>
            <a:r>
              <a:rPr lang="it-IT" sz="2200" dirty="0" smtClean="0">
                <a:latin typeface="Calibri Light" pitchFamily="34" charset="0"/>
              </a:rPr>
              <a:t> (Rudyard Kipling): </a:t>
            </a:r>
            <a:r>
              <a:rPr lang="it-IT" sz="2200" dirty="0" err="1" smtClean="0">
                <a:latin typeface="Calibri Light" pitchFamily="34" charset="0"/>
              </a:rPr>
              <a:t>Sonoo</a:t>
            </a:r>
            <a:r>
              <a:rPr lang="it-IT" sz="2200" dirty="0">
                <a:latin typeface="Calibri Light" pitchFamily="34" charset="0"/>
              </a:rPr>
              <a:t> </a:t>
            </a:r>
            <a:r>
              <a:rPr lang="it-IT" sz="2200" dirty="0" err="1" smtClean="0">
                <a:latin typeface="Calibri Light" pitchFamily="34" charset="0"/>
              </a:rPr>
              <a:t>marriage</a:t>
            </a:r>
            <a:r>
              <a:rPr lang="it-IT" sz="2200" dirty="0" smtClean="0">
                <a:latin typeface="Calibri Light" pitchFamily="34" charset="0"/>
              </a:rPr>
              <a:t>;</a:t>
            </a:r>
            <a:endParaRPr lang="it-IT" sz="2200" dirty="0">
              <a:latin typeface="Calibri Light" pitchFamily="34" charset="0"/>
            </a:endParaRPr>
          </a:p>
          <a:p>
            <a:pPr marL="342900" indent="-342900" algn="just">
              <a:lnSpc>
                <a:spcPct val="150000"/>
              </a:lnSpc>
              <a:buFont typeface="Arial" pitchFamily="34" charset="0"/>
              <a:buChar char="•"/>
            </a:pPr>
            <a:r>
              <a:rPr lang="it-IT" sz="2200" u="sng" dirty="0" err="1" smtClean="0">
                <a:latin typeface="Calibri Light" pitchFamily="34" charset="0"/>
              </a:rPr>
              <a:t>Lispeth</a:t>
            </a:r>
            <a:r>
              <a:rPr lang="it-IT" sz="2200" dirty="0" smtClean="0">
                <a:latin typeface="Calibri Light" pitchFamily="34" charset="0"/>
              </a:rPr>
              <a:t> (Rudyard Kipling) and </a:t>
            </a:r>
            <a:r>
              <a:rPr lang="it-IT" sz="2200" u="sng" dirty="0" err="1" smtClean="0">
                <a:latin typeface="Calibri Light" pitchFamily="34" charset="0"/>
              </a:rPr>
              <a:t>Revealed</a:t>
            </a:r>
            <a:r>
              <a:rPr lang="it-IT" sz="2200" u="sng" dirty="0" smtClean="0">
                <a:latin typeface="Calibri Light" pitchFamily="34" charset="0"/>
              </a:rPr>
              <a:t>: Industrial </a:t>
            </a:r>
            <a:r>
              <a:rPr lang="it-IT" sz="2200" u="sng" dirty="0" err="1" smtClean="0">
                <a:latin typeface="Calibri Light" pitchFamily="34" charset="0"/>
              </a:rPr>
              <a:t>Revolution</a:t>
            </a:r>
            <a:r>
              <a:rPr lang="it-IT" sz="2200" u="sng" dirty="0" smtClean="0">
                <a:latin typeface="Calibri Light" pitchFamily="34" charset="0"/>
              </a:rPr>
              <a:t> </a:t>
            </a:r>
            <a:r>
              <a:rPr lang="it-IT" sz="2200" u="sng" dirty="0" err="1" smtClean="0">
                <a:latin typeface="Calibri Light" pitchFamily="34" charset="0"/>
              </a:rPr>
              <a:t>was</a:t>
            </a:r>
            <a:r>
              <a:rPr lang="it-IT" sz="2200" u="sng" dirty="0" smtClean="0">
                <a:latin typeface="Calibri Light" pitchFamily="34" charset="0"/>
              </a:rPr>
              <a:t> </a:t>
            </a:r>
            <a:r>
              <a:rPr lang="it-IT" sz="2200" u="sng" dirty="0" err="1" smtClean="0">
                <a:latin typeface="Calibri Light" pitchFamily="34" charset="0"/>
              </a:rPr>
              <a:t>powered</a:t>
            </a:r>
            <a:r>
              <a:rPr lang="it-IT" sz="2200" u="sng" dirty="0" smtClean="0">
                <a:latin typeface="Calibri Light" pitchFamily="34" charset="0"/>
              </a:rPr>
              <a:t> by Child </a:t>
            </a:r>
            <a:r>
              <a:rPr lang="it-IT" sz="2200" u="sng" dirty="0" err="1" smtClean="0">
                <a:latin typeface="Calibri Light" pitchFamily="34" charset="0"/>
              </a:rPr>
              <a:t>Slaves</a:t>
            </a:r>
            <a:r>
              <a:rPr lang="it-IT" sz="2200" dirty="0">
                <a:latin typeface="Calibri Light" pitchFamily="34" charset="0"/>
              </a:rPr>
              <a:t> </a:t>
            </a:r>
            <a:r>
              <a:rPr lang="it-IT" sz="2200" dirty="0" err="1" smtClean="0">
                <a:latin typeface="Calibri Light" pitchFamily="34" charset="0"/>
              </a:rPr>
              <a:t>published</a:t>
            </a:r>
            <a:r>
              <a:rPr lang="it-IT" sz="2200" dirty="0" smtClean="0">
                <a:latin typeface="Calibri Light" pitchFamily="34" charset="0"/>
              </a:rPr>
              <a:t> on the </a:t>
            </a:r>
            <a:r>
              <a:rPr lang="it-IT" sz="2200" dirty="0" err="1" smtClean="0">
                <a:latin typeface="Calibri Light" pitchFamily="34" charset="0"/>
              </a:rPr>
              <a:t>Independent</a:t>
            </a:r>
            <a:r>
              <a:rPr lang="it-IT" sz="2200" dirty="0" smtClean="0">
                <a:latin typeface="Calibri Light" pitchFamily="34" charset="0"/>
              </a:rPr>
              <a:t>: </a:t>
            </a:r>
            <a:r>
              <a:rPr lang="it-IT" sz="2200" dirty="0" err="1" smtClean="0">
                <a:latin typeface="Calibri Light" pitchFamily="34" charset="0"/>
              </a:rPr>
              <a:t>Lispeth</a:t>
            </a:r>
            <a:r>
              <a:rPr lang="it-IT" sz="2200" dirty="0" smtClean="0">
                <a:latin typeface="Calibri Light" pitchFamily="34" charset="0"/>
              </a:rPr>
              <a:t> and </a:t>
            </a:r>
            <a:r>
              <a:rPr lang="it-IT" sz="2200" dirty="0" err="1" smtClean="0">
                <a:latin typeface="Calibri Light" pitchFamily="34" charset="0"/>
              </a:rPr>
              <a:t>young</a:t>
            </a:r>
            <a:r>
              <a:rPr lang="it-IT" sz="2200" dirty="0" smtClean="0">
                <a:latin typeface="Calibri Light" pitchFamily="34" charset="0"/>
              </a:rPr>
              <a:t> </a:t>
            </a:r>
            <a:r>
              <a:rPr lang="it-IT" sz="2200" dirty="0" err="1" smtClean="0">
                <a:latin typeface="Calibri Light" pitchFamily="34" charset="0"/>
              </a:rPr>
              <a:t>people’s</a:t>
            </a:r>
            <a:r>
              <a:rPr lang="it-IT" sz="2200" dirty="0" smtClean="0">
                <a:latin typeface="Calibri Light" pitchFamily="34" charset="0"/>
              </a:rPr>
              <a:t> </a:t>
            </a:r>
            <a:r>
              <a:rPr lang="en-US" sz="2200" dirty="0" smtClean="0">
                <a:latin typeface="Calibri Light" pitchFamily="34" charset="0"/>
              </a:rPr>
              <a:t>perception of marriage as an escape from their condition;</a:t>
            </a:r>
            <a:endParaRPr lang="it-IT" sz="2200" dirty="0">
              <a:latin typeface="Calibri Light" pitchFamily="34" charset="0"/>
            </a:endParaRPr>
          </a:p>
        </p:txBody>
      </p:sp>
    </p:spTree>
    <p:extLst>
      <p:ext uri="{BB962C8B-B14F-4D97-AF65-F5344CB8AC3E}">
        <p14:creationId xmlns:p14="http://schemas.microsoft.com/office/powerpoint/2010/main" val="817625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260648"/>
            <a:ext cx="8712968" cy="5447645"/>
          </a:xfrm>
          <a:prstGeom prst="rect">
            <a:avLst/>
          </a:prstGeom>
          <a:noFill/>
        </p:spPr>
        <p:txBody>
          <a:bodyPr wrap="square" rtlCol="0">
            <a:spAutoFit/>
          </a:bodyPr>
          <a:lstStyle/>
          <a:p>
            <a:pPr marL="342900" indent="-342900" algn="just">
              <a:buFont typeface="+mj-lt"/>
              <a:buAutoNum type="arabicPeriod" startAt="6"/>
            </a:pPr>
            <a:r>
              <a:rPr lang="en-US" sz="2800" b="1" u="sng" dirty="0" smtClean="0">
                <a:solidFill>
                  <a:srgbClr val="C00000"/>
                </a:solidFill>
                <a:effectLst>
                  <a:outerShdw blurRad="38100" dist="38100" dir="2700000" algn="tl">
                    <a:srgbClr val="000000">
                      <a:alpha val="43137"/>
                    </a:srgbClr>
                  </a:outerShdw>
                </a:effectLst>
                <a:latin typeface="Calibri Light" pitchFamily="34" charset="0"/>
              </a:rPr>
              <a:t>THE RIGHTS TO FOOD, EDUCATION (Article 34), HEALTH (Article 32) AND FREEDOM, AS WELL AS TO LIFE:</a:t>
            </a:r>
          </a:p>
          <a:p>
            <a:pPr algn="just"/>
            <a:endParaRPr lang="it-IT" sz="2800" dirty="0" smtClean="0">
              <a:solidFill>
                <a:srgbClr val="C00000"/>
              </a:solidFill>
              <a:latin typeface="Calibri Light" pitchFamily="34" charset="0"/>
            </a:endParaRPr>
          </a:p>
          <a:p>
            <a:pPr algn="just">
              <a:lnSpc>
                <a:spcPct val="150000"/>
              </a:lnSpc>
            </a:pPr>
            <a:r>
              <a:rPr lang="en-US" sz="2200" dirty="0" smtClean="0">
                <a:latin typeface="Calibri Light" pitchFamily="34" charset="0"/>
              </a:rPr>
              <a:t>Although they are fundamental, in Asian, Pacific or African countries the aforementioned rights are still denied, especially to children, who are exploited to work. It is an extension of an already long-established practice common among the artisans and the farmers which became frequent during the Industrial Revolution. Reference texts for the subject matter are:</a:t>
            </a:r>
          </a:p>
          <a:p>
            <a:pPr marL="342900" indent="-342900" algn="just">
              <a:lnSpc>
                <a:spcPct val="150000"/>
              </a:lnSpc>
              <a:buFont typeface="Arial" pitchFamily="34" charset="0"/>
              <a:buChar char="•"/>
            </a:pPr>
            <a:r>
              <a:rPr lang="en-US" sz="2200" u="sng" dirty="0" smtClean="0">
                <a:latin typeface="Calibri Light" pitchFamily="34" charset="0"/>
              </a:rPr>
              <a:t>Child </a:t>
            </a:r>
            <a:r>
              <a:rPr lang="en-US" sz="2200" u="sng" dirty="0" err="1" smtClean="0">
                <a:latin typeface="Calibri Light" pitchFamily="34" charset="0"/>
              </a:rPr>
              <a:t>Labour</a:t>
            </a:r>
            <a:r>
              <a:rPr lang="en-US" sz="2200" u="sng" dirty="0" smtClean="0">
                <a:latin typeface="Calibri Light" pitchFamily="34" charset="0"/>
              </a:rPr>
              <a:t> Today;</a:t>
            </a:r>
          </a:p>
          <a:p>
            <a:pPr marL="342900" indent="-342900" algn="just">
              <a:lnSpc>
                <a:spcPct val="150000"/>
              </a:lnSpc>
              <a:buFont typeface="Arial" pitchFamily="34" charset="0"/>
              <a:buChar char="•"/>
            </a:pPr>
            <a:r>
              <a:rPr lang="it-IT" sz="2200" u="sng" dirty="0" err="1" smtClean="0">
                <a:latin typeface="Calibri Light" pitchFamily="34" charset="0"/>
              </a:rPr>
              <a:t>Revealed</a:t>
            </a:r>
            <a:r>
              <a:rPr lang="it-IT" sz="2200" u="sng" dirty="0" smtClean="0">
                <a:latin typeface="Calibri Light" pitchFamily="34" charset="0"/>
              </a:rPr>
              <a:t>: Industrial </a:t>
            </a:r>
            <a:r>
              <a:rPr lang="it-IT" sz="2200" u="sng" dirty="0" err="1" smtClean="0">
                <a:latin typeface="Calibri Light" pitchFamily="34" charset="0"/>
              </a:rPr>
              <a:t>Revolution</a:t>
            </a:r>
            <a:r>
              <a:rPr lang="it-IT" sz="2200" u="sng" dirty="0" smtClean="0">
                <a:latin typeface="Calibri Light" pitchFamily="34" charset="0"/>
              </a:rPr>
              <a:t> </a:t>
            </a:r>
            <a:r>
              <a:rPr lang="it-IT" sz="2200" u="sng" dirty="0" err="1" smtClean="0">
                <a:latin typeface="Calibri Light" pitchFamily="34" charset="0"/>
              </a:rPr>
              <a:t>was</a:t>
            </a:r>
            <a:r>
              <a:rPr lang="it-IT" sz="2200" u="sng" dirty="0" smtClean="0">
                <a:latin typeface="Calibri Light" pitchFamily="34" charset="0"/>
              </a:rPr>
              <a:t> </a:t>
            </a:r>
            <a:r>
              <a:rPr lang="it-IT" sz="2200" u="sng" dirty="0" err="1" smtClean="0">
                <a:latin typeface="Calibri Light" pitchFamily="34" charset="0"/>
              </a:rPr>
              <a:t>powered</a:t>
            </a:r>
            <a:r>
              <a:rPr lang="it-IT" sz="2200" u="sng" dirty="0" smtClean="0">
                <a:latin typeface="Calibri Light" pitchFamily="34" charset="0"/>
              </a:rPr>
              <a:t> by Child </a:t>
            </a:r>
            <a:r>
              <a:rPr lang="it-IT" sz="2200" u="sng" dirty="0" err="1" smtClean="0">
                <a:latin typeface="Calibri Light" pitchFamily="34" charset="0"/>
              </a:rPr>
              <a:t>Slaves</a:t>
            </a:r>
            <a:r>
              <a:rPr lang="it-IT" sz="2200" u="sng" dirty="0" smtClean="0">
                <a:latin typeface="Calibri Light" pitchFamily="34" charset="0"/>
              </a:rPr>
              <a:t>;</a:t>
            </a:r>
          </a:p>
          <a:p>
            <a:pPr marL="342900" indent="-342900" algn="just">
              <a:lnSpc>
                <a:spcPct val="150000"/>
              </a:lnSpc>
              <a:buFont typeface="Arial" pitchFamily="34" charset="0"/>
              <a:buChar char="•"/>
            </a:pPr>
            <a:r>
              <a:rPr lang="it-IT" sz="2200" u="sng" dirty="0" smtClean="0">
                <a:latin typeface="Calibri Light" pitchFamily="34" charset="0"/>
              </a:rPr>
              <a:t>Oliver Twist</a:t>
            </a:r>
            <a:r>
              <a:rPr lang="it-IT" sz="2200" dirty="0" smtClean="0">
                <a:latin typeface="Calibri Light" pitchFamily="34" charset="0"/>
              </a:rPr>
              <a:t> (Charles Dickens);</a:t>
            </a:r>
            <a:endParaRPr lang="it-IT" sz="2200" u="sng" dirty="0">
              <a:latin typeface="Calibri Light" pitchFamily="34" charset="0"/>
            </a:endParaRPr>
          </a:p>
        </p:txBody>
      </p:sp>
    </p:spTree>
    <p:extLst>
      <p:ext uri="{BB962C8B-B14F-4D97-AF65-F5344CB8AC3E}">
        <p14:creationId xmlns:p14="http://schemas.microsoft.com/office/powerpoint/2010/main" val="3482789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332656"/>
            <a:ext cx="8712968" cy="6564746"/>
          </a:xfrm>
          <a:prstGeom prst="rect">
            <a:avLst/>
          </a:prstGeom>
          <a:noFill/>
        </p:spPr>
        <p:txBody>
          <a:bodyPr wrap="square" rtlCol="0">
            <a:spAutoFit/>
          </a:bodyPr>
          <a:lstStyle/>
          <a:p>
            <a:pPr marL="342900" indent="-342900">
              <a:buFont typeface="+mj-lt"/>
              <a:buAutoNum type="arabicPeriod" startAt="7"/>
            </a:pPr>
            <a:r>
              <a:rPr lang="it-IT" sz="2800" b="1" u="sng" dirty="0">
                <a:solidFill>
                  <a:srgbClr val="C00000"/>
                </a:solidFill>
                <a:effectLst>
                  <a:outerShdw blurRad="38100" dist="38100" dir="2700000" algn="tl">
                    <a:srgbClr val="000000">
                      <a:alpha val="43137"/>
                    </a:srgbClr>
                  </a:outerShdw>
                </a:effectLst>
                <a:latin typeface="Calibri Light" pitchFamily="34" charset="0"/>
              </a:rPr>
              <a:t>RIGHT TO </a:t>
            </a:r>
            <a:r>
              <a:rPr lang="it-IT" sz="2800" b="1" u="sng" dirty="0" smtClean="0">
                <a:solidFill>
                  <a:srgbClr val="C00000"/>
                </a:solidFill>
                <a:effectLst>
                  <a:outerShdw blurRad="38100" dist="38100" dir="2700000" algn="tl">
                    <a:srgbClr val="000000">
                      <a:alpha val="43137"/>
                    </a:srgbClr>
                  </a:outerShdw>
                </a:effectLst>
                <a:latin typeface="Calibri Light" pitchFamily="34" charset="0"/>
              </a:rPr>
              <a:t>RELIGION:</a:t>
            </a:r>
          </a:p>
          <a:p>
            <a:pPr algn="just">
              <a:lnSpc>
                <a:spcPct val="150000"/>
              </a:lnSpc>
            </a:pPr>
            <a:r>
              <a:rPr lang="en-US" sz="2200" b="1" dirty="0" smtClean="0">
                <a:latin typeface="Calibri Light" pitchFamily="34" charset="0"/>
              </a:rPr>
              <a:t>Article 19 </a:t>
            </a:r>
            <a:r>
              <a:rPr lang="en-US" sz="2200" dirty="0" smtClean="0">
                <a:latin typeface="Calibri Light" pitchFamily="34" charset="0"/>
              </a:rPr>
              <a:t> states that “</a:t>
            </a:r>
            <a:r>
              <a:rPr lang="en-US" sz="2200" i="1" dirty="0" smtClean="0">
                <a:latin typeface="Calibri Light" pitchFamily="34" charset="0"/>
              </a:rPr>
              <a:t>All have the right to profess freely their own religious faith in whatever form, individual or collective, to propagate it and to exercise it in a private or public cult, provided that the rites are not contrary to public morals</a:t>
            </a:r>
            <a:r>
              <a:rPr lang="en-US" sz="2200" dirty="0" smtClean="0">
                <a:latin typeface="Calibri Light" pitchFamily="34" charset="0"/>
              </a:rPr>
              <a:t>”. Therefore, the article proposes to eliminate the denial of the right to religion which occurred in the past as highlighted by Rudyard Kipling’s </a:t>
            </a:r>
            <a:r>
              <a:rPr lang="en-US" sz="2200" u="sng" dirty="0" smtClean="0">
                <a:latin typeface="Calibri Light" pitchFamily="34" charset="0"/>
              </a:rPr>
              <a:t>The White Man’s Burden</a:t>
            </a:r>
            <a:r>
              <a:rPr lang="en-US" sz="2200" dirty="0" smtClean="0">
                <a:latin typeface="Calibri Light" pitchFamily="34" charset="0"/>
              </a:rPr>
              <a:t>, who were forced to convert to the Christian religion, and the condition of the </a:t>
            </a:r>
            <a:r>
              <a:rPr lang="en-US" sz="2200" u="sng" dirty="0" smtClean="0">
                <a:latin typeface="Calibri Light" pitchFamily="34" charset="0"/>
              </a:rPr>
              <a:t>Janissaries</a:t>
            </a:r>
            <a:r>
              <a:rPr lang="en-US" sz="2200" dirty="0" smtClean="0">
                <a:latin typeface="Calibri Light" pitchFamily="34" charset="0"/>
              </a:rPr>
              <a:t>, Christian people adopted by Islamic families as a blood tax in order to become fighters. Prejudices about religion are also visible in </a:t>
            </a:r>
            <a:r>
              <a:rPr lang="en-US" sz="2200" u="sng" dirty="0" smtClean="0">
                <a:latin typeface="Calibri Light" pitchFamily="34" charset="0"/>
              </a:rPr>
              <a:t>The Reluctant Fundamentalist</a:t>
            </a:r>
            <a:r>
              <a:rPr lang="en-US" sz="2200" dirty="0" smtClean="0">
                <a:latin typeface="Calibri Light" pitchFamily="34" charset="0"/>
              </a:rPr>
              <a:t>, when the protagonist is mocked for his religious faith or when he is advised not to show Muslim symbols such as a long beard, after the attack on the World Trade Centre.</a:t>
            </a:r>
            <a:endParaRPr lang="it-IT" sz="2200" dirty="0">
              <a:latin typeface="Calibri Light" pitchFamily="34" charset="0"/>
            </a:endParaRPr>
          </a:p>
        </p:txBody>
      </p:sp>
    </p:spTree>
    <p:extLst>
      <p:ext uri="{BB962C8B-B14F-4D97-AF65-F5344CB8AC3E}">
        <p14:creationId xmlns:p14="http://schemas.microsoft.com/office/powerpoint/2010/main" val="24424313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251638"/>
            <a:ext cx="8496944" cy="6201698"/>
          </a:xfrm>
          <a:prstGeom prst="rect">
            <a:avLst/>
          </a:prstGeom>
          <a:noFill/>
        </p:spPr>
        <p:txBody>
          <a:bodyPr wrap="square" rtlCol="0">
            <a:spAutoFit/>
          </a:bodyPr>
          <a:lstStyle/>
          <a:p>
            <a:pPr marL="342900" indent="-342900" algn="just">
              <a:lnSpc>
                <a:spcPct val="200000"/>
              </a:lnSpc>
              <a:buFont typeface="+mj-lt"/>
              <a:buAutoNum type="arabicPeriod" startAt="8"/>
            </a:pPr>
            <a:r>
              <a:rPr lang="it-IT" sz="2800" b="1" u="sng" dirty="0">
                <a:solidFill>
                  <a:srgbClr val="C00000"/>
                </a:solidFill>
                <a:effectLst>
                  <a:outerShdw blurRad="38100" dist="38100" dir="2700000" algn="tl">
                    <a:srgbClr val="000000">
                      <a:alpha val="43137"/>
                    </a:srgbClr>
                  </a:outerShdw>
                </a:effectLst>
                <a:latin typeface="Calibri Light" pitchFamily="34" charset="0"/>
              </a:rPr>
              <a:t>RIGHT OF FREE </a:t>
            </a:r>
            <a:r>
              <a:rPr lang="it-IT" sz="2800" b="1" u="sng" dirty="0" smtClean="0">
                <a:solidFill>
                  <a:srgbClr val="C00000"/>
                </a:solidFill>
                <a:effectLst>
                  <a:outerShdw blurRad="38100" dist="38100" dir="2700000" algn="tl">
                    <a:srgbClr val="000000">
                      <a:alpha val="43137"/>
                    </a:srgbClr>
                  </a:outerShdw>
                </a:effectLst>
                <a:latin typeface="Calibri Light" pitchFamily="34" charset="0"/>
              </a:rPr>
              <a:t>ASSOCIATION:</a:t>
            </a:r>
            <a:endParaRPr lang="it-IT" sz="2800" b="1" u="sng" dirty="0">
              <a:solidFill>
                <a:srgbClr val="C00000"/>
              </a:solidFill>
              <a:effectLst>
                <a:outerShdw blurRad="38100" dist="38100" dir="2700000" algn="tl">
                  <a:srgbClr val="000000">
                    <a:alpha val="43137"/>
                  </a:srgbClr>
                </a:outerShdw>
              </a:effectLst>
              <a:latin typeface="Calibri Light" pitchFamily="34" charset="0"/>
            </a:endParaRPr>
          </a:p>
          <a:p>
            <a:pPr algn="just">
              <a:lnSpc>
                <a:spcPct val="200000"/>
              </a:lnSpc>
            </a:pPr>
            <a:endParaRPr lang="it-IT" sz="1050" b="1" u="sng" dirty="0">
              <a:solidFill>
                <a:srgbClr val="C00000"/>
              </a:solidFill>
              <a:effectLst>
                <a:outerShdw blurRad="38100" dist="38100" dir="2700000" algn="tl">
                  <a:srgbClr val="000000">
                    <a:alpha val="43137"/>
                  </a:srgbClr>
                </a:outerShdw>
              </a:effectLst>
              <a:latin typeface="Calibri Light" pitchFamily="34" charset="0"/>
            </a:endParaRPr>
          </a:p>
          <a:p>
            <a:pPr algn="just">
              <a:lnSpc>
                <a:spcPct val="200000"/>
              </a:lnSpc>
            </a:pPr>
            <a:r>
              <a:rPr lang="en-US" sz="2200" b="1" dirty="0" smtClean="0">
                <a:latin typeface="Calibri Light" pitchFamily="34" charset="0"/>
              </a:rPr>
              <a:t>Article 17 </a:t>
            </a:r>
            <a:r>
              <a:rPr lang="en-US" sz="2200" dirty="0" smtClean="0">
                <a:latin typeface="Calibri Light" pitchFamily="34" charset="0"/>
              </a:rPr>
              <a:t>states that “</a:t>
            </a:r>
            <a:r>
              <a:rPr lang="en-US" sz="2200" i="1" dirty="0" smtClean="0">
                <a:latin typeface="Calibri Light" pitchFamily="34" charset="0"/>
              </a:rPr>
              <a:t>Citizens </a:t>
            </a:r>
            <a:r>
              <a:rPr lang="en-US" sz="2200" i="1" dirty="0">
                <a:latin typeface="Calibri Light" pitchFamily="34" charset="0"/>
              </a:rPr>
              <a:t>have the right to assemble peaceably and </a:t>
            </a:r>
            <a:r>
              <a:rPr lang="en-US" sz="2200" i="1" dirty="0" smtClean="0">
                <a:latin typeface="Calibri Light" pitchFamily="34" charset="0"/>
              </a:rPr>
              <a:t>unarmed. No </a:t>
            </a:r>
            <a:r>
              <a:rPr lang="en-US" sz="2200" i="1" dirty="0">
                <a:latin typeface="Calibri Light" pitchFamily="34" charset="0"/>
              </a:rPr>
              <a:t>previous notice is required for meetings, even when held </a:t>
            </a:r>
            <a:r>
              <a:rPr lang="en-US" sz="2200" i="1" dirty="0" smtClean="0">
                <a:latin typeface="Calibri Light" pitchFamily="34" charset="0"/>
              </a:rPr>
              <a:t>in places </a:t>
            </a:r>
            <a:r>
              <a:rPr lang="en-US" sz="2200" i="1" dirty="0">
                <a:latin typeface="Calibri Light" pitchFamily="34" charset="0"/>
              </a:rPr>
              <a:t>open to the </a:t>
            </a:r>
            <a:r>
              <a:rPr lang="en-US" sz="2200" i="1" dirty="0" smtClean="0">
                <a:latin typeface="Calibri Light" pitchFamily="34" charset="0"/>
              </a:rPr>
              <a:t>public</a:t>
            </a:r>
            <a:r>
              <a:rPr lang="en-US" sz="2200" dirty="0" smtClean="0">
                <a:latin typeface="Calibri Light" pitchFamily="34" charset="0"/>
              </a:rPr>
              <a:t>”. The right </a:t>
            </a:r>
            <a:r>
              <a:rPr lang="en-US" sz="2200" dirty="0">
                <a:latin typeface="Calibri Light" pitchFamily="34" charset="0"/>
              </a:rPr>
              <a:t>legalizes </a:t>
            </a:r>
            <a:r>
              <a:rPr lang="en-US" sz="2200" dirty="0" smtClean="0">
                <a:latin typeface="Calibri Light" pitchFamily="34" charset="0"/>
              </a:rPr>
              <a:t>the associations </a:t>
            </a:r>
            <a:r>
              <a:rPr lang="en-US" sz="2200" dirty="0">
                <a:latin typeface="Calibri Light" pitchFamily="34" charset="0"/>
              </a:rPr>
              <a:t>of </a:t>
            </a:r>
            <a:r>
              <a:rPr lang="en-US" sz="2200" dirty="0" smtClean="0">
                <a:latin typeface="Calibri Light" pitchFamily="34" charset="0"/>
              </a:rPr>
              <a:t>workers that were illegal during </a:t>
            </a:r>
            <a:r>
              <a:rPr lang="en-US" sz="2200" u="sng" dirty="0">
                <a:latin typeface="Calibri Light" pitchFamily="34" charset="0"/>
              </a:rPr>
              <a:t>the Industrial </a:t>
            </a:r>
            <a:r>
              <a:rPr lang="en-US" sz="2200" u="sng" dirty="0" smtClean="0">
                <a:latin typeface="Calibri Light" pitchFamily="34" charset="0"/>
              </a:rPr>
              <a:t>Revolution</a:t>
            </a:r>
            <a:r>
              <a:rPr lang="en-US" sz="2200" dirty="0" smtClean="0">
                <a:latin typeface="Calibri Light" pitchFamily="34" charset="0"/>
              </a:rPr>
              <a:t> </a:t>
            </a:r>
            <a:r>
              <a:rPr lang="en-US" sz="2200" dirty="0">
                <a:latin typeface="Calibri Light" pitchFamily="34" charset="0"/>
              </a:rPr>
              <a:t>and even </a:t>
            </a:r>
            <a:r>
              <a:rPr lang="en-US" sz="2200" dirty="0" smtClean="0">
                <a:latin typeface="Calibri Light" pitchFamily="34" charset="0"/>
              </a:rPr>
              <a:t>the ones </a:t>
            </a:r>
            <a:r>
              <a:rPr lang="en-US" sz="2200" dirty="0">
                <a:latin typeface="Calibri Light" pitchFamily="34" charset="0"/>
              </a:rPr>
              <a:t>of the children in </a:t>
            </a:r>
            <a:r>
              <a:rPr lang="en-US" sz="2200" u="sng" dirty="0">
                <a:latin typeface="Calibri Light" pitchFamily="34" charset="0"/>
              </a:rPr>
              <a:t>Oliver </a:t>
            </a:r>
            <a:r>
              <a:rPr lang="en-US" sz="2200" u="sng" dirty="0" smtClean="0">
                <a:latin typeface="Calibri Light" pitchFamily="34" charset="0"/>
              </a:rPr>
              <a:t>Twist</a:t>
            </a:r>
            <a:r>
              <a:rPr lang="en-US" sz="2200" dirty="0" smtClean="0">
                <a:latin typeface="Calibri Light" pitchFamily="34" charset="0"/>
              </a:rPr>
              <a:t>.</a:t>
            </a:r>
          </a:p>
          <a:p>
            <a:pPr marL="457200" indent="-457200" algn="just">
              <a:lnSpc>
                <a:spcPct val="200000"/>
              </a:lnSpc>
              <a:buFont typeface="+mj-lt"/>
              <a:buAutoNum type="arabicPeriod" startAt="9"/>
            </a:pPr>
            <a:r>
              <a:rPr lang="en-US" sz="2800" b="1" u="sng" dirty="0">
                <a:solidFill>
                  <a:srgbClr val="C00000"/>
                </a:solidFill>
                <a:effectLst>
                  <a:outerShdw blurRad="38100" dist="38100" dir="2700000" algn="tl">
                    <a:srgbClr val="000000">
                      <a:alpha val="43137"/>
                    </a:srgbClr>
                  </a:outerShdw>
                </a:effectLst>
                <a:latin typeface="Calibri Light" pitchFamily="34" charset="0"/>
              </a:rPr>
              <a:t>RIGHT TO JUSTICE </a:t>
            </a:r>
            <a:r>
              <a:rPr lang="en-US" sz="2800" b="1" dirty="0">
                <a:solidFill>
                  <a:srgbClr val="C00000"/>
                </a:solidFill>
                <a:effectLst>
                  <a:outerShdw blurRad="38100" dist="38100" dir="2700000" algn="tl">
                    <a:srgbClr val="000000">
                      <a:alpha val="43137"/>
                    </a:srgbClr>
                  </a:outerShdw>
                </a:effectLst>
                <a:latin typeface="Calibri Light" pitchFamily="34" charset="0"/>
              </a:rPr>
              <a:t>(Article 32</a:t>
            </a:r>
            <a:r>
              <a:rPr lang="en-US" sz="2800" b="1" dirty="0" smtClean="0">
                <a:solidFill>
                  <a:srgbClr val="C00000"/>
                </a:solidFill>
                <a:effectLst>
                  <a:outerShdw blurRad="38100" dist="38100" dir="2700000" algn="tl">
                    <a:srgbClr val="000000">
                      <a:alpha val="43137"/>
                    </a:srgbClr>
                  </a:outerShdw>
                </a:effectLst>
                <a:latin typeface="Calibri Light" pitchFamily="34" charset="0"/>
              </a:rPr>
              <a:t>):</a:t>
            </a:r>
            <a:endParaRPr lang="it-IT" sz="2800" b="1" dirty="0">
              <a:solidFill>
                <a:srgbClr val="C00000"/>
              </a:solidFill>
              <a:effectLst>
                <a:outerShdw blurRad="38100" dist="38100" dir="2700000" algn="tl">
                  <a:srgbClr val="000000">
                    <a:alpha val="43137"/>
                  </a:srgbClr>
                </a:outerShdw>
              </a:effectLst>
              <a:latin typeface="Calibri Light" pitchFamily="34" charset="0"/>
            </a:endParaRPr>
          </a:p>
          <a:p>
            <a:pPr algn="just">
              <a:lnSpc>
                <a:spcPct val="200000"/>
              </a:lnSpc>
            </a:pPr>
            <a:endParaRPr lang="en-US" sz="2200" dirty="0" smtClean="0">
              <a:latin typeface="Calibri Light" pitchFamily="34" charset="0"/>
            </a:endParaRPr>
          </a:p>
        </p:txBody>
      </p:sp>
    </p:spTree>
    <p:extLst>
      <p:ext uri="{BB962C8B-B14F-4D97-AF65-F5344CB8AC3E}">
        <p14:creationId xmlns:p14="http://schemas.microsoft.com/office/powerpoint/2010/main" val="32901015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116632"/>
            <a:ext cx="8496944" cy="4555093"/>
          </a:xfrm>
          <a:prstGeom prst="rect">
            <a:avLst/>
          </a:prstGeom>
        </p:spPr>
        <p:txBody>
          <a:bodyPr wrap="square">
            <a:spAutoFit/>
          </a:bodyPr>
          <a:lstStyle/>
          <a:p>
            <a:pPr marL="514350" indent="-514350" algn="just">
              <a:lnSpc>
                <a:spcPct val="250000"/>
              </a:lnSpc>
              <a:buFont typeface="+mj-lt"/>
              <a:buAutoNum type="arabicPeriod" startAt="10"/>
            </a:pPr>
            <a:r>
              <a:rPr lang="it-IT" sz="2800" b="1" u="sng" dirty="0">
                <a:solidFill>
                  <a:srgbClr val="C00000"/>
                </a:solidFill>
                <a:effectLst>
                  <a:outerShdw blurRad="38100" dist="38100" dir="2700000" algn="tl">
                    <a:srgbClr val="000000">
                      <a:alpha val="43137"/>
                    </a:srgbClr>
                  </a:outerShdw>
                </a:effectLst>
                <a:latin typeface="Calibri Light" pitchFamily="34" charset="0"/>
              </a:rPr>
              <a:t>RIGHT TO </a:t>
            </a:r>
            <a:r>
              <a:rPr lang="it-IT" sz="2800" b="1" u="sng" dirty="0" smtClean="0">
                <a:solidFill>
                  <a:srgbClr val="C00000"/>
                </a:solidFill>
                <a:effectLst>
                  <a:outerShdw blurRad="38100" dist="38100" dir="2700000" algn="tl">
                    <a:srgbClr val="000000">
                      <a:alpha val="43137"/>
                    </a:srgbClr>
                  </a:outerShdw>
                </a:effectLst>
                <a:latin typeface="Calibri Light" pitchFamily="34" charset="0"/>
              </a:rPr>
              <a:t>VOTE:</a:t>
            </a:r>
            <a:endParaRPr lang="it-IT" sz="2800" b="1" u="sng" dirty="0">
              <a:solidFill>
                <a:srgbClr val="C00000"/>
              </a:solidFill>
              <a:effectLst>
                <a:outerShdw blurRad="38100" dist="38100" dir="2700000" algn="tl">
                  <a:srgbClr val="000000">
                    <a:alpha val="43137"/>
                  </a:srgbClr>
                </a:outerShdw>
              </a:effectLst>
              <a:latin typeface="Calibri Light" pitchFamily="34" charset="0"/>
            </a:endParaRPr>
          </a:p>
          <a:p>
            <a:pPr algn="just">
              <a:lnSpc>
                <a:spcPct val="250000"/>
              </a:lnSpc>
            </a:pPr>
            <a:r>
              <a:rPr lang="en-US" sz="2200" dirty="0">
                <a:latin typeface="Calibri Light" pitchFamily="34" charset="0"/>
              </a:rPr>
              <a:t>It is recognized to all citizens, women and men, who have completed the 18th year of age. </a:t>
            </a:r>
            <a:r>
              <a:rPr lang="en-US" sz="2200" dirty="0">
                <a:latin typeface="Calibri Light" pitchFamily="34" charset="0"/>
              </a:rPr>
              <a:t>The vote must </a:t>
            </a:r>
            <a:r>
              <a:rPr lang="en-US" sz="2200" dirty="0" smtClean="0">
                <a:latin typeface="Calibri Light" pitchFamily="34" charset="0"/>
              </a:rPr>
              <a:t>be personal</a:t>
            </a:r>
            <a:r>
              <a:rPr lang="en-US" sz="2200" dirty="0">
                <a:latin typeface="Calibri Light" pitchFamily="34" charset="0"/>
              </a:rPr>
              <a:t>, free and </a:t>
            </a:r>
            <a:r>
              <a:rPr lang="en-US" sz="2200" dirty="0" smtClean="0">
                <a:latin typeface="Calibri Light" pitchFamily="34" charset="0"/>
              </a:rPr>
              <a:t>secret. Citizen </a:t>
            </a:r>
            <a:r>
              <a:rPr lang="en-US" sz="2200" dirty="0">
                <a:latin typeface="Calibri Light" pitchFamily="34" charset="0"/>
              </a:rPr>
              <a:t>participation in public life </a:t>
            </a:r>
            <a:r>
              <a:rPr lang="en-US" sz="2200" dirty="0" smtClean="0">
                <a:latin typeface="Calibri Light" pitchFamily="34" charset="0"/>
              </a:rPr>
              <a:t>can </a:t>
            </a:r>
            <a:r>
              <a:rPr lang="en-US" sz="2200" dirty="0">
                <a:latin typeface="Calibri Light" pitchFamily="34" charset="0"/>
              </a:rPr>
              <a:t>be achieved </a:t>
            </a:r>
            <a:r>
              <a:rPr lang="en-US" sz="2200" dirty="0" smtClean="0">
                <a:latin typeface="Calibri Light" pitchFamily="34" charset="0"/>
              </a:rPr>
              <a:t>both indirectly and directly. (</a:t>
            </a:r>
            <a:r>
              <a:rPr lang="en-US" sz="2200" b="1" dirty="0" smtClean="0">
                <a:latin typeface="Calibri Light" pitchFamily="34" charset="0"/>
              </a:rPr>
              <a:t>Article 48</a:t>
            </a:r>
            <a:r>
              <a:rPr lang="en-US" sz="2200" dirty="0" smtClean="0">
                <a:latin typeface="Calibri Light" pitchFamily="34" charset="0"/>
              </a:rPr>
              <a:t>)</a:t>
            </a:r>
          </a:p>
        </p:txBody>
      </p:sp>
    </p:spTree>
    <p:extLst>
      <p:ext uri="{BB962C8B-B14F-4D97-AF65-F5344CB8AC3E}">
        <p14:creationId xmlns:p14="http://schemas.microsoft.com/office/powerpoint/2010/main" val="2086403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60785" y="44624"/>
            <a:ext cx="853169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WHAT ARE HUMAN RIGHTS?</a:t>
            </a:r>
            <a:endParaRPr lang="it-IT"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asellaDiTesto 2"/>
          <p:cNvSpPr txBox="1"/>
          <p:nvPr/>
        </p:nvSpPr>
        <p:spPr>
          <a:xfrm>
            <a:off x="630188" y="2163628"/>
            <a:ext cx="7992888" cy="4102533"/>
          </a:xfrm>
          <a:prstGeom prst="rect">
            <a:avLst/>
          </a:prstGeom>
          <a:noFill/>
        </p:spPr>
        <p:txBody>
          <a:bodyPr wrap="square" rtlCol="0">
            <a:spAutoFit/>
          </a:bodyPr>
          <a:lstStyle/>
          <a:p>
            <a:pPr algn="just">
              <a:lnSpc>
                <a:spcPct val="150000"/>
              </a:lnSpc>
            </a:pPr>
            <a:r>
              <a:rPr lang="en-US" sz="2200" dirty="0" smtClean="0">
                <a:latin typeface="Calibri Light" pitchFamily="34" charset="0"/>
              </a:rPr>
              <a:t>“</a:t>
            </a:r>
            <a:r>
              <a:rPr lang="en-US" sz="2200" i="1" dirty="0" smtClean="0">
                <a:latin typeface="Calibri Light" pitchFamily="34" charset="0"/>
              </a:rPr>
              <a:t>Human rights are rights inherent to all human beings</a:t>
            </a:r>
            <a:r>
              <a:rPr lang="en-US" sz="2200" dirty="0" smtClean="0">
                <a:latin typeface="Calibri Light" pitchFamily="34" charset="0"/>
              </a:rPr>
              <a:t>” from birth until death, “</a:t>
            </a:r>
            <a:r>
              <a:rPr lang="en-US" sz="2200" i="1" dirty="0" smtClean="0">
                <a:latin typeface="Calibri Light" pitchFamily="34" charset="0"/>
              </a:rPr>
              <a:t>regardless of race, sex, nationality, ethnicity, language, religion, or any other status. Human rights include the right to life and liberty, freedom from slavery and torture, freedom of opinion and expression, the right to work and education, and many more.  Everyone is entitled to these rights, without discrimination</a:t>
            </a:r>
            <a:r>
              <a:rPr lang="en-US" sz="2200" dirty="0" smtClean="0">
                <a:latin typeface="Calibri Light" pitchFamily="34" charset="0"/>
              </a:rPr>
              <a:t>.” They cannot be taken away, although they can sometimes be restricted due to violation of the law or to danger to national security.</a:t>
            </a:r>
            <a:endParaRPr lang="it-IT" sz="2200" dirty="0">
              <a:latin typeface="Calibri Light" pitchFamily="34" charset="0"/>
            </a:endParaRPr>
          </a:p>
        </p:txBody>
      </p:sp>
      <p:sp>
        <p:nvSpPr>
          <p:cNvPr id="4" name="CasellaDiTesto 3"/>
          <p:cNvSpPr txBox="1"/>
          <p:nvPr/>
        </p:nvSpPr>
        <p:spPr>
          <a:xfrm>
            <a:off x="783518" y="1311151"/>
            <a:ext cx="7686228" cy="461665"/>
          </a:xfrm>
          <a:prstGeom prst="rect">
            <a:avLst/>
          </a:prstGeom>
          <a:noFill/>
        </p:spPr>
        <p:txBody>
          <a:bodyPr wrap="square" rtlCol="0">
            <a:spAutoFit/>
          </a:bodyPr>
          <a:lstStyle/>
          <a:p>
            <a:r>
              <a:rPr lang="it-IT" sz="2400" i="1" u="sng" dirty="0" err="1" smtClean="0"/>
              <a:t>According</a:t>
            </a:r>
            <a:r>
              <a:rPr lang="it-IT" sz="2400" i="1" u="sng" dirty="0" smtClean="0"/>
              <a:t> to the </a:t>
            </a:r>
            <a:r>
              <a:rPr lang="it-IT" sz="2400" i="1" u="sng" dirty="0" err="1" smtClean="0"/>
              <a:t>United</a:t>
            </a:r>
            <a:r>
              <a:rPr lang="it-IT" sz="2400" i="1" u="sng" dirty="0" smtClean="0"/>
              <a:t> Nations’ </a:t>
            </a:r>
            <a:r>
              <a:rPr lang="it-IT" sz="2400" i="1" u="sng" dirty="0" err="1" smtClean="0"/>
              <a:t>definition</a:t>
            </a:r>
            <a:r>
              <a:rPr lang="it-IT" sz="2400" i="1" u="sng" dirty="0" smtClean="0"/>
              <a:t> of Human </a:t>
            </a:r>
            <a:r>
              <a:rPr lang="it-IT" sz="2400" i="1" u="sng" dirty="0" err="1" smtClean="0"/>
              <a:t>Rights</a:t>
            </a:r>
            <a:r>
              <a:rPr lang="it-IT" sz="2400" i="1" u="sng" dirty="0" smtClean="0"/>
              <a:t>: </a:t>
            </a:r>
            <a:endParaRPr lang="it-IT" sz="2400" i="1" u="sng" dirty="0"/>
          </a:p>
        </p:txBody>
      </p:sp>
    </p:spTree>
    <p:extLst>
      <p:ext uri="{BB962C8B-B14F-4D97-AF65-F5344CB8AC3E}">
        <p14:creationId xmlns:p14="http://schemas.microsoft.com/office/powerpoint/2010/main" val="1787676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3200" y="211287"/>
            <a:ext cx="8797601"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HOW WERE HUMAN RIGHTS BORN?</a:t>
            </a:r>
          </a:p>
        </p:txBody>
      </p:sp>
      <p:sp>
        <p:nvSpPr>
          <p:cNvPr id="3" name="CasellaDiTesto 2"/>
          <p:cNvSpPr txBox="1"/>
          <p:nvPr/>
        </p:nvSpPr>
        <p:spPr>
          <a:xfrm>
            <a:off x="1115616" y="980728"/>
            <a:ext cx="7776864" cy="5678478"/>
          </a:xfrm>
          <a:prstGeom prst="rect">
            <a:avLst/>
          </a:prstGeom>
          <a:noFill/>
        </p:spPr>
        <p:txBody>
          <a:bodyPr wrap="square" rtlCol="0">
            <a:spAutoFit/>
          </a:bodyPr>
          <a:lstStyle/>
          <a:p>
            <a:pPr marL="342900" indent="-342900" algn="just">
              <a:lnSpc>
                <a:spcPct val="150000"/>
              </a:lnSpc>
              <a:buFont typeface="Arial" pitchFamily="34" charset="0"/>
              <a:buChar char="•"/>
            </a:pPr>
            <a:r>
              <a:rPr lang="en-US" sz="2200" u="sng" dirty="0" smtClean="0">
                <a:latin typeface="Calibri Light" pitchFamily="34" charset="0"/>
              </a:rPr>
              <a:t>THE CYRUS CYLINDER (539 B.C.)</a:t>
            </a:r>
            <a:endParaRPr lang="en-US" sz="2200" dirty="0">
              <a:latin typeface="Calibri Light" pitchFamily="34" charset="0"/>
            </a:endParaRPr>
          </a:p>
          <a:p>
            <a:pPr marL="342900" indent="-342900" algn="just">
              <a:lnSpc>
                <a:spcPct val="150000"/>
              </a:lnSpc>
              <a:buFont typeface="Arial" pitchFamily="34" charset="0"/>
              <a:buChar char="•"/>
            </a:pPr>
            <a:r>
              <a:rPr lang="it-IT" sz="2200" u="sng" dirty="0" smtClean="0">
                <a:latin typeface="Calibri Light" pitchFamily="34" charset="0"/>
              </a:rPr>
              <a:t>THE SPREAD OF HUMAN RIGHTS</a:t>
            </a:r>
            <a:r>
              <a:rPr lang="it-IT" sz="2200" dirty="0" smtClean="0">
                <a:latin typeface="Calibri Light" pitchFamily="34" charset="0"/>
              </a:rPr>
              <a:t> </a:t>
            </a:r>
            <a:r>
              <a:rPr lang="en-US" sz="2200" dirty="0" smtClean="0">
                <a:latin typeface="Calibri Light" pitchFamily="34" charset="0"/>
              </a:rPr>
              <a:t>to India, Greece and Rome.</a:t>
            </a:r>
            <a:endParaRPr lang="it-IT" sz="2200" dirty="0" smtClean="0">
              <a:latin typeface="Calibri Light" pitchFamily="34" charset="0"/>
            </a:endParaRPr>
          </a:p>
          <a:p>
            <a:pPr marL="342900" indent="-342900" algn="just">
              <a:lnSpc>
                <a:spcPct val="150000"/>
              </a:lnSpc>
              <a:buFont typeface="Arial" pitchFamily="34" charset="0"/>
              <a:buChar char="•"/>
            </a:pPr>
            <a:r>
              <a:rPr lang="it-IT" sz="2200" u="sng" dirty="0" smtClean="0">
                <a:latin typeface="Calibri Light" pitchFamily="34" charset="0"/>
              </a:rPr>
              <a:t>THE MAGNA CARTA (1215)</a:t>
            </a:r>
          </a:p>
          <a:p>
            <a:pPr marL="342900" indent="-342900" algn="just">
              <a:lnSpc>
                <a:spcPct val="150000"/>
              </a:lnSpc>
              <a:buFont typeface="Arial" pitchFamily="34" charset="0"/>
              <a:buChar char="•"/>
            </a:pPr>
            <a:r>
              <a:rPr lang="it-IT" sz="2200" u="sng" dirty="0" smtClean="0">
                <a:latin typeface="Calibri Light" pitchFamily="34" charset="0"/>
              </a:rPr>
              <a:t>PETITION OF RIGHT (1628)</a:t>
            </a:r>
          </a:p>
          <a:p>
            <a:pPr marL="342900" indent="-342900" algn="just">
              <a:lnSpc>
                <a:spcPct val="150000"/>
              </a:lnSpc>
              <a:buFont typeface="Arial" pitchFamily="34" charset="0"/>
              <a:buChar char="•"/>
            </a:pPr>
            <a:r>
              <a:rPr lang="en-US" sz="2200" u="sng" dirty="0" smtClean="0">
                <a:latin typeface="Calibri Light" pitchFamily="34" charset="0"/>
              </a:rPr>
              <a:t>UNITED STATES DECLARATION OF INDEPENDENCE (1776)</a:t>
            </a:r>
          </a:p>
          <a:p>
            <a:pPr marL="342900" indent="-342900" algn="just">
              <a:lnSpc>
                <a:spcPct val="150000"/>
              </a:lnSpc>
              <a:buFont typeface="Arial" pitchFamily="34" charset="0"/>
              <a:buChar char="•"/>
            </a:pPr>
            <a:r>
              <a:rPr lang="en-US" sz="2200" u="sng" dirty="0" smtClean="0">
                <a:latin typeface="Calibri Light" pitchFamily="34" charset="0"/>
              </a:rPr>
              <a:t>THE CONSTITUTION OF THE UNITED STATES OF AMERICA (1787) AND BILL OF RIGHTS (1791)</a:t>
            </a:r>
          </a:p>
          <a:p>
            <a:pPr marL="342900" indent="-342900" algn="just">
              <a:lnSpc>
                <a:spcPct val="150000"/>
              </a:lnSpc>
              <a:buFont typeface="Arial" pitchFamily="34" charset="0"/>
              <a:buChar char="•"/>
            </a:pPr>
            <a:r>
              <a:rPr lang="en-US" sz="2200" u="sng" dirty="0" smtClean="0">
                <a:latin typeface="Calibri Light" pitchFamily="34" charset="0"/>
              </a:rPr>
              <a:t>DECLARATION OF THE RIGHTS OF MAN AND OF THE CITIZEN (1789)</a:t>
            </a:r>
          </a:p>
          <a:p>
            <a:pPr marL="342900" indent="-342900" algn="just">
              <a:lnSpc>
                <a:spcPct val="150000"/>
              </a:lnSpc>
              <a:buFont typeface="Arial" pitchFamily="34" charset="0"/>
              <a:buChar char="•"/>
            </a:pPr>
            <a:r>
              <a:rPr lang="en-US" sz="2200" u="sng" dirty="0" smtClean="0">
                <a:latin typeface="Calibri Light" pitchFamily="34" charset="0"/>
              </a:rPr>
              <a:t>THE FIRST GENEVA CONVENTION (1864)</a:t>
            </a:r>
          </a:p>
          <a:p>
            <a:pPr marL="342900" indent="-342900" algn="just">
              <a:lnSpc>
                <a:spcPct val="150000"/>
              </a:lnSpc>
              <a:buFont typeface="Arial" pitchFamily="34" charset="0"/>
              <a:buChar char="•"/>
            </a:pPr>
            <a:r>
              <a:rPr lang="it-IT" sz="2200" u="sng" dirty="0" smtClean="0">
                <a:latin typeface="Calibri Light" pitchFamily="34" charset="0"/>
              </a:rPr>
              <a:t>THE UNITED NATIONS (1945)</a:t>
            </a:r>
            <a:endParaRPr lang="it-IT" sz="2200" u="sng" dirty="0">
              <a:latin typeface="Calibri Light" pitchFamily="34" charset="0"/>
            </a:endParaRPr>
          </a:p>
        </p:txBody>
      </p:sp>
      <p:cxnSp>
        <p:nvCxnSpPr>
          <p:cNvPr id="5" name="Connettore 2 4"/>
          <p:cNvCxnSpPr/>
          <p:nvPr/>
        </p:nvCxnSpPr>
        <p:spPr>
          <a:xfrm>
            <a:off x="683568" y="1196752"/>
            <a:ext cx="0" cy="5256584"/>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94722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9366" y="4038947"/>
            <a:ext cx="5110906" cy="26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251520" y="1388969"/>
            <a:ext cx="8640960" cy="2462213"/>
          </a:xfrm>
          <a:prstGeom prst="rect">
            <a:avLst/>
          </a:prstGeom>
          <a:noFill/>
        </p:spPr>
        <p:txBody>
          <a:bodyPr wrap="square" rtlCol="0">
            <a:spAutoFit/>
          </a:bodyPr>
          <a:lstStyle/>
          <a:p>
            <a:pPr algn="just">
              <a:lnSpc>
                <a:spcPct val="200000"/>
              </a:lnSpc>
            </a:pPr>
            <a:r>
              <a:rPr lang="en-US" sz="2200" dirty="0" smtClean="0">
                <a:latin typeface="Calibri Light" pitchFamily="34" charset="0"/>
              </a:rPr>
              <a:t>Cyrus the Great, the first king of ancient Persia, declared human rights in 539 BC, establishing racial equality. The decrees were recorded on a baked-clay cylinder in the </a:t>
            </a:r>
            <a:r>
              <a:rPr lang="en-US" sz="2200" dirty="0" err="1" smtClean="0">
                <a:latin typeface="Calibri Light" pitchFamily="34" charset="0"/>
              </a:rPr>
              <a:t>Akkadian</a:t>
            </a:r>
            <a:r>
              <a:rPr lang="en-US" sz="2200" dirty="0" smtClean="0">
                <a:latin typeface="Calibri Light" pitchFamily="34" charset="0"/>
              </a:rPr>
              <a:t> language with cuneiform script.</a:t>
            </a:r>
          </a:p>
          <a:p>
            <a:endParaRPr lang="it-IT" sz="2200" dirty="0"/>
          </a:p>
        </p:txBody>
      </p:sp>
      <p:sp>
        <p:nvSpPr>
          <p:cNvPr id="3" name="CasellaDiTesto 2"/>
          <p:cNvSpPr txBox="1"/>
          <p:nvPr/>
        </p:nvSpPr>
        <p:spPr>
          <a:xfrm>
            <a:off x="899592" y="332656"/>
            <a:ext cx="7272808" cy="769441"/>
          </a:xfrm>
          <a:prstGeom prst="rect">
            <a:avLst/>
          </a:prstGeom>
          <a:noFill/>
        </p:spPr>
        <p:txBody>
          <a:bodyPr wrap="square" rtlCol="0">
            <a:spAutoFit/>
          </a:bodyPr>
          <a:lstStyle/>
          <a:p>
            <a:r>
              <a:rPr lang="en-US" sz="4400" b="1" u="sng" dirty="0" smtClean="0">
                <a:solidFill>
                  <a:srgbClr val="C00000"/>
                </a:solidFill>
                <a:effectLst>
                  <a:outerShdw blurRad="38100" dist="38100" dir="2700000" algn="tl">
                    <a:srgbClr val="000000">
                      <a:alpha val="43137"/>
                    </a:srgbClr>
                  </a:outerShdw>
                </a:effectLst>
                <a:latin typeface="Calibri Light" pitchFamily="34" charset="0"/>
              </a:rPr>
              <a:t>THE CYRUS CYLINDER </a:t>
            </a:r>
            <a:r>
              <a:rPr lang="en-US" sz="4400" b="1" dirty="0" smtClean="0">
                <a:solidFill>
                  <a:srgbClr val="C00000"/>
                </a:solidFill>
                <a:effectLst>
                  <a:outerShdw blurRad="38100" dist="38100" dir="2700000" algn="tl">
                    <a:srgbClr val="000000">
                      <a:alpha val="43137"/>
                    </a:srgbClr>
                  </a:outerShdw>
                </a:effectLst>
                <a:latin typeface="Calibri Light" pitchFamily="34" charset="0"/>
              </a:rPr>
              <a:t>(539 B.C.)</a:t>
            </a:r>
            <a:endParaRPr lang="it-IT" sz="44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9430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03648" y="116632"/>
            <a:ext cx="6192688" cy="769441"/>
          </a:xfrm>
          <a:prstGeom prst="rect">
            <a:avLst/>
          </a:prstGeom>
          <a:noFill/>
        </p:spPr>
        <p:txBody>
          <a:bodyPr wrap="square" rtlCol="0">
            <a:spAutoFit/>
          </a:bodyPr>
          <a:lstStyle/>
          <a:p>
            <a:r>
              <a:rPr lang="it-IT" sz="4400" b="1" u="sng" dirty="0">
                <a:solidFill>
                  <a:srgbClr val="C00000"/>
                </a:solidFill>
                <a:effectLst>
                  <a:outerShdw blurRad="38100" dist="38100" dir="2700000" algn="tl">
                    <a:srgbClr val="000000">
                      <a:alpha val="43137"/>
                    </a:srgbClr>
                  </a:outerShdw>
                </a:effectLst>
                <a:latin typeface="Calibri Light" pitchFamily="34" charset="0"/>
              </a:rPr>
              <a:t>THE MAGNA CARTA</a:t>
            </a:r>
            <a:r>
              <a:rPr lang="it-IT" sz="4400" b="1" dirty="0">
                <a:solidFill>
                  <a:srgbClr val="C00000"/>
                </a:solidFill>
                <a:effectLst>
                  <a:outerShdw blurRad="38100" dist="38100" dir="2700000" algn="tl">
                    <a:srgbClr val="000000">
                      <a:alpha val="43137"/>
                    </a:srgbClr>
                  </a:outerShdw>
                </a:effectLst>
                <a:latin typeface="Calibri Light" pitchFamily="34" charset="0"/>
              </a:rPr>
              <a:t> </a:t>
            </a:r>
            <a:r>
              <a:rPr lang="it-IT" sz="4400" b="1" dirty="0" smtClean="0">
                <a:solidFill>
                  <a:srgbClr val="C00000"/>
                </a:solidFill>
                <a:effectLst>
                  <a:outerShdw blurRad="38100" dist="38100" dir="2700000" algn="tl">
                    <a:srgbClr val="000000">
                      <a:alpha val="43137"/>
                    </a:srgbClr>
                  </a:outerShdw>
                </a:effectLst>
                <a:latin typeface="Calibri Light" pitchFamily="34" charset="0"/>
              </a:rPr>
              <a:t>(1215)</a:t>
            </a:r>
            <a:endParaRPr lang="it-IT" sz="4400" b="1" dirty="0">
              <a:solidFill>
                <a:srgbClr val="C00000"/>
              </a:solidFill>
              <a:effectLst>
                <a:outerShdw blurRad="38100" dist="38100" dir="2700000" algn="tl">
                  <a:srgbClr val="000000">
                    <a:alpha val="43137"/>
                  </a:srgbClr>
                </a:outerShdw>
              </a:effectLst>
              <a:latin typeface="Calibri Light"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3708" y="3284984"/>
            <a:ext cx="5256584"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323528" y="1089318"/>
            <a:ext cx="8496944" cy="2123658"/>
          </a:xfrm>
          <a:prstGeom prst="rect">
            <a:avLst/>
          </a:prstGeom>
          <a:noFill/>
        </p:spPr>
        <p:txBody>
          <a:bodyPr wrap="square" rtlCol="0">
            <a:spAutoFit/>
          </a:bodyPr>
          <a:lstStyle/>
          <a:p>
            <a:pPr algn="just">
              <a:lnSpc>
                <a:spcPct val="200000"/>
              </a:lnSpc>
            </a:pPr>
            <a:r>
              <a:rPr lang="en-US" sz="2200" dirty="0" smtClean="0">
                <a:latin typeface="Calibri Light" pitchFamily="34" charset="0"/>
              </a:rPr>
              <a:t>In 1215, King John of England’s subjects forced him to sign </a:t>
            </a:r>
            <a:r>
              <a:rPr lang="en-US" sz="2200" u="sng" dirty="0" smtClean="0">
                <a:latin typeface="Calibri Light" pitchFamily="34" charset="0"/>
              </a:rPr>
              <a:t>the Magna </a:t>
            </a:r>
            <a:r>
              <a:rPr lang="en-US" sz="2200" u="sng" dirty="0" err="1" smtClean="0">
                <a:latin typeface="Calibri Light" pitchFamily="34" charset="0"/>
              </a:rPr>
              <a:t>Carta</a:t>
            </a:r>
            <a:r>
              <a:rPr lang="en-US" sz="2200" dirty="0" smtClean="0">
                <a:latin typeface="Calibri Light" pitchFamily="34" charset="0"/>
              </a:rPr>
              <a:t>, which enumerates what later came to be thought of as human rights. </a:t>
            </a:r>
            <a:endParaRPr lang="it-IT" sz="2200" dirty="0">
              <a:latin typeface="Calibri Light" pitchFamily="34" charset="0"/>
            </a:endParaRPr>
          </a:p>
        </p:txBody>
      </p:sp>
    </p:spTree>
    <p:extLst>
      <p:ext uri="{BB962C8B-B14F-4D97-AF65-F5344CB8AC3E}">
        <p14:creationId xmlns:p14="http://schemas.microsoft.com/office/powerpoint/2010/main" val="153733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75656" y="188640"/>
            <a:ext cx="6048672" cy="769441"/>
          </a:xfrm>
          <a:prstGeom prst="rect">
            <a:avLst/>
          </a:prstGeom>
          <a:noFill/>
        </p:spPr>
        <p:txBody>
          <a:bodyPr wrap="square" rtlCol="0">
            <a:spAutoFit/>
          </a:bodyPr>
          <a:lstStyle/>
          <a:p>
            <a:r>
              <a:rPr lang="it-IT" sz="4400" b="1" u="sng" dirty="0" smtClean="0">
                <a:solidFill>
                  <a:srgbClr val="C00000"/>
                </a:solidFill>
                <a:effectLst>
                  <a:outerShdw blurRad="38100" dist="38100" dir="2700000" algn="tl">
                    <a:srgbClr val="000000">
                      <a:alpha val="43137"/>
                    </a:srgbClr>
                  </a:outerShdw>
                </a:effectLst>
                <a:latin typeface="Calibri Light" pitchFamily="34" charset="0"/>
              </a:rPr>
              <a:t>PETITION OF RIGHT </a:t>
            </a:r>
            <a:r>
              <a:rPr lang="it-IT" sz="4400" b="1" dirty="0" smtClean="0">
                <a:solidFill>
                  <a:srgbClr val="C00000"/>
                </a:solidFill>
                <a:effectLst>
                  <a:outerShdw blurRad="38100" dist="38100" dir="2700000" algn="tl">
                    <a:srgbClr val="000000">
                      <a:alpha val="43137"/>
                    </a:srgbClr>
                  </a:outerShdw>
                </a:effectLst>
                <a:latin typeface="Calibri Light" pitchFamily="34" charset="0"/>
              </a:rPr>
              <a:t>(1628)</a:t>
            </a:r>
            <a:endParaRPr lang="it-IT" sz="4400" b="1" dirty="0">
              <a:solidFill>
                <a:srgbClr val="C00000"/>
              </a:solidFill>
              <a:effectLst>
                <a:outerShdw blurRad="38100" dist="38100" dir="2700000" algn="tl">
                  <a:srgbClr val="000000">
                    <a:alpha val="43137"/>
                  </a:srgbClr>
                </a:outerShdw>
              </a:effectLst>
              <a:latin typeface="Calibri Light" pitchFamily="34"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878" t="6666" r="10000" b="17778"/>
          <a:stretch/>
        </p:blipFill>
        <p:spPr bwMode="auto">
          <a:xfrm>
            <a:off x="1846637" y="2571294"/>
            <a:ext cx="5449060"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177846" y="1052736"/>
            <a:ext cx="8786642" cy="1351780"/>
          </a:xfrm>
          <a:prstGeom prst="rect">
            <a:avLst/>
          </a:prstGeom>
          <a:noFill/>
        </p:spPr>
        <p:txBody>
          <a:bodyPr wrap="square" rtlCol="0">
            <a:spAutoFit/>
          </a:bodyPr>
          <a:lstStyle/>
          <a:p>
            <a:pPr algn="just">
              <a:lnSpc>
                <a:spcPct val="200000"/>
              </a:lnSpc>
            </a:pPr>
            <a:r>
              <a:rPr lang="it-IT" sz="2200" dirty="0" smtClean="0">
                <a:latin typeface="Calibri Light" pitchFamily="34" charset="0"/>
              </a:rPr>
              <a:t>In 1628, the English </a:t>
            </a:r>
            <a:r>
              <a:rPr lang="it-IT" sz="2200" dirty="0" err="1" smtClean="0">
                <a:latin typeface="Calibri Light" pitchFamily="34" charset="0"/>
              </a:rPr>
              <a:t>Parliament</a:t>
            </a:r>
            <a:r>
              <a:rPr lang="it-IT" sz="2200" dirty="0" smtClean="0">
                <a:latin typeface="Calibri Light" pitchFamily="34" charset="0"/>
              </a:rPr>
              <a:t> </a:t>
            </a:r>
            <a:r>
              <a:rPr lang="it-IT" sz="2200" dirty="0" err="1" smtClean="0">
                <a:latin typeface="Calibri Light" pitchFamily="34" charset="0"/>
              </a:rPr>
              <a:t>produced</a:t>
            </a:r>
            <a:r>
              <a:rPr lang="it-IT" sz="2200" dirty="0" smtClean="0">
                <a:latin typeface="Calibri Light" pitchFamily="34" charset="0"/>
              </a:rPr>
              <a:t> the </a:t>
            </a:r>
            <a:r>
              <a:rPr lang="it-IT" sz="2200" u="sng" dirty="0" err="1" smtClean="0">
                <a:latin typeface="Calibri Light" pitchFamily="34" charset="0"/>
              </a:rPr>
              <a:t>Petition</a:t>
            </a:r>
            <a:r>
              <a:rPr lang="it-IT" sz="2200" u="sng" dirty="0" smtClean="0">
                <a:latin typeface="Calibri Light" pitchFamily="34" charset="0"/>
              </a:rPr>
              <a:t> of Right </a:t>
            </a:r>
            <a:r>
              <a:rPr lang="it-IT" sz="2200" dirty="0" smtClean="0">
                <a:latin typeface="Calibri Light" pitchFamily="34" charset="0"/>
              </a:rPr>
              <a:t>, a statement of </a:t>
            </a:r>
            <a:r>
              <a:rPr lang="it-IT" sz="2200" dirty="0" err="1" smtClean="0">
                <a:latin typeface="Calibri Light" pitchFamily="34" charset="0"/>
              </a:rPr>
              <a:t>civil</a:t>
            </a:r>
            <a:r>
              <a:rPr lang="it-IT" sz="2200" dirty="0" smtClean="0">
                <a:latin typeface="Calibri Light" pitchFamily="34" charset="0"/>
              </a:rPr>
              <a:t> </a:t>
            </a:r>
            <a:r>
              <a:rPr lang="it-IT" sz="2200" dirty="0" err="1" smtClean="0">
                <a:latin typeface="Calibri Light" pitchFamily="34" charset="0"/>
              </a:rPr>
              <a:t>liberties</a:t>
            </a:r>
            <a:r>
              <a:rPr lang="it-IT" sz="2200" dirty="0" smtClean="0">
                <a:latin typeface="Calibri Light" pitchFamily="34" charset="0"/>
              </a:rPr>
              <a:t>, and </a:t>
            </a:r>
            <a:r>
              <a:rPr lang="it-IT" sz="2200" dirty="0" err="1" smtClean="0">
                <a:latin typeface="Calibri Light" pitchFamily="34" charset="0"/>
              </a:rPr>
              <a:t>sent</a:t>
            </a:r>
            <a:r>
              <a:rPr lang="it-IT" sz="2200" dirty="0" smtClean="0">
                <a:latin typeface="Calibri Light" pitchFamily="34" charset="0"/>
              </a:rPr>
              <a:t> </a:t>
            </a:r>
            <a:r>
              <a:rPr lang="it-IT" sz="2200" dirty="0" err="1" smtClean="0">
                <a:latin typeface="Calibri Light" pitchFamily="34" charset="0"/>
              </a:rPr>
              <a:t>it</a:t>
            </a:r>
            <a:r>
              <a:rPr lang="it-IT" sz="2200" dirty="0" smtClean="0">
                <a:latin typeface="Calibri Light" pitchFamily="34" charset="0"/>
              </a:rPr>
              <a:t> to Charles I.</a:t>
            </a:r>
            <a:endParaRPr lang="it-IT" sz="2200" dirty="0">
              <a:latin typeface="Calibri Light" pitchFamily="34" charset="0"/>
            </a:endParaRPr>
          </a:p>
        </p:txBody>
      </p:sp>
    </p:spTree>
    <p:extLst>
      <p:ext uri="{BB962C8B-B14F-4D97-AF65-F5344CB8AC3E}">
        <p14:creationId xmlns:p14="http://schemas.microsoft.com/office/powerpoint/2010/main" val="2302391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55576" y="188640"/>
            <a:ext cx="7632848" cy="1446550"/>
          </a:xfrm>
          <a:prstGeom prst="rect">
            <a:avLst/>
          </a:prstGeom>
          <a:noFill/>
        </p:spPr>
        <p:txBody>
          <a:bodyPr wrap="square" rtlCol="0">
            <a:spAutoFit/>
          </a:bodyPr>
          <a:lstStyle/>
          <a:p>
            <a:r>
              <a:rPr lang="en-US" sz="4400" b="1" u="sng" dirty="0" smtClean="0">
                <a:solidFill>
                  <a:srgbClr val="C00000"/>
                </a:solidFill>
                <a:effectLst>
                  <a:outerShdw blurRad="38100" dist="38100" dir="2700000" algn="tl">
                    <a:srgbClr val="000000">
                      <a:alpha val="43137"/>
                    </a:srgbClr>
                  </a:outerShdw>
                </a:effectLst>
                <a:latin typeface="Calibri Light" pitchFamily="34" charset="0"/>
              </a:rPr>
              <a:t>UNITED STATES DECLARATION OF INDEPENDENCE </a:t>
            </a:r>
            <a:r>
              <a:rPr lang="en-US" sz="4400" b="1" dirty="0" smtClean="0">
                <a:solidFill>
                  <a:srgbClr val="C00000"/>
                </a:solidFill>
                <a:effectLst>
                  <a:outerShdw blurRad="38100" dist="38100" dir="2700000" algn="tl">
                    <a:srgbClr val="000000">
                      <a:alpha val="43137"/>
                    </a:srgbClr>
                  </a:outerShdw>
                </a:effectLst>
                <a:latin typeface="Calibri Light" pitchFamily="34" charset="0"/>
              </a:rPr>
              <a:t>(1776)</a:t>
            </a:r>
            <a:endParaRPr lang="it-IT" sz="4400" b="1" dirty="0">
              <a:solidFill>
                <a:srgbClr val="C00000"/>
              </a:solidFill>
              <a:effectLst>
                <a:outerShdw blurRad="38100" dist="38100" dir="2700000" algn="tl">
                  <a:srgbClr val="000000">
                    <a:alpha val="43137"/>
                  </a:srgbClr>
                </a:outerShdw>
              </a:effectLst>
              <a:latin typeface="Calibri Light"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645024"/>
            <a:ext cx="6013027" cy="3042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107504" y="1700808"/>
            <a:ext cx="8928992" cy="1446550"/>
          </a:xfrm>
          <a:prstGeom prst="rect">
            <a:avLst/>
          </a:prstGeom>
          <a:noFill/>
        </p:spPr>
        <p:txBody>
          <a:bodyPr wrap="square" rtlCol="0">
            <a:spAutoFit/>
          </a:bodyPr>
          <a:lstStyle/>
          <a:p>
            <a:pPr algn="just">
              <a:lnSpc>
                <a:spcPct val="200000"/>
              </a:lnSpc>
            </a:pPr>
            <a:r>
              <a:rPr lang="en-US" sz="2200" dirty="0" smtClean="0">
                <a:latin typeface="Calibri Light" pitchFamily="34" charset="0"/>
              </a:rPr>
              <a:t>In 1776, Thomas Jefferson penned </a:t>
            </a:r>
            <a:r>
              <a:rPr lang="en-US" sz="2200" u="sng" dirty="0" smtClean="0">
                <a:latin typeface="Calibri Light" pitchFamily="34" charset="0"/>
              </a:rPr>
              <a:t>the American Declaration of Independence</a:t>
            </a:r>
            <a:r>
              <a:rPr lang="en-US" sz="2200" dirty="0" smtClean="0">
                <a:latin typeface="Calibri Light" pitchFamily="34" charset="0"/>
              </a:rPr>
              <a:t> which was approved by the United States Congress on July 4, 1776.</a:t>
            </a:r>
            <a:endParaRPr lang="it-IT" sz="2200" dirty="0">
              <a:latin typeface="Calibri Light" pitchFamily="34" charset="0"/>
            </a:endParaRPr>
          </a:p>
        </p:txBody>
      </p:sp>
    </p:spTree>
    <p:extLst>
      <p:ext uri="{BB962C8B-B14F-4D97-AF65-F5344CB8AC3E}">
        <p14:creationId xmlns:p14="http://schemas.microsoft.com/office/powerpoint/2010/main" val="1489698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260648"/>
            <a:ext cx="8784976" cy="1200329"/>
          </a:xfrm>
          <a:prstGeom prst="rect">
            <a:avLst/>
          </a:prstGeom>
          <a:noFill/>
        </p:spPr>
        <p:txBody>
          <a:bodyPr wrap="square" rtlCol="0">
            <a:spAutoFit/>
          </a:bodyPr>
          <a:lstStyle/>
          <a:p>
            <a:r>
              <a:rPr lang="en-US" sz="3600" b="1" u="sng" dirty="0" smtClean="0">
                <a:solidFill>
                  <a:srgbClr val="C00000"/>
                </a:solidFill>
                <a:effectLst>
                  <a:outerShdw blurRad="38100" dist="38100" dir="2700000" algn="tl">
                    <a:srgbClr val="000000">
                      <a:alpha val="43137"/>
                    </a:srgbClr>
                  </a:outerShdw>
                </a:effectLst>
                <a:latin typeface="Calibri Light" pitchFamily="34" charset="0"/>
              </a:rPr>
              <a:t>THE CONSTITUTION OF THE UNITED STATES OF AMERICA </a:t>
            </a:r>
            <a:r>
              <a:rPr lang="en-US" sz="3600" b="1" dirty="0" smtClean="0">
                <a:solidFill>
                  <a:srgbClr val="C00000"/>
                </a:solidFill>
                <a:effectLst>
                  <a:outerShdw blurRad="38100" dist="38100" dir="2700000" algn="tl">
                    <a:srgbClr val="000000">
                      <a:alpha val="43137"/>
                    </a:srgbClr>
                  </a:outerShdw>
                </a:effectLst>
                <a:latin typeface="Calibri Light" pitchFamily="34" charset="0"/>
              </a:rPr>
              <a:t>(1787) AND </a:t>
            </a:r>
            <a:r>
              <a:rPr lang="en-US" sz="3600" b="1" u="sng" dirty="0" smtClean="0">
                <a:solidFill>
                  <a:srgbClr val="C00000"/>
                </a:solidFill>
                <a:effectLst>
                  <a:outerShdw blurRad="38100" dist="38100" dir="2700000" algn="tl">
                    <a:srgbClr val="000000">
                      <a:alpha val="43137"/>
                    </a:srgbClr>
                  </a:outerShdw>
                </a:effectLst>
                <a:latin typeface="Calibri Light" pitchFamily="34" charset="0"/>
              </a:rPr>
              <a:t>BILL OF RIGHTS </a:t>
            </a:r>
            <a:r>
              <a:rPr lang="en-US" sz="3600" b="1" dirty="0" smtClean="0">
                <a:solidFill>
                  <a:srgbClr val="C00000"/>
                </a:solidFill>
                <a:effectLst>
                  <a:outerShdw blurRad="38100" dist="38100" dir="2700000" algn="tl">
                    <a:srgbClr val="000000">
                      <a:alpha val="43137"/>
                    </a:srgbClr>
                  </a:outerShdw>
                </a:effectLst>
                <a:latin typeface="Calibri Light" pitchFamily="34" charset="0"/>
              </a:rPr>
              <a:t>(1791)</a:t>
            </a:r>
            <a:endParaRPr lang="it-IT" sz="3600" b="1" dirty="0">
              <a:solidFill>
                <a:srgbClr val="C00000"/>
              </a:solidFill>
              <a:effectLst>
                <a:outerShdw blurRad="38100" dist="38100" dir="2700000" algn="tl">
                  <a:srgbClr val="000000">
                    <a:alpha val="43137"/>
                  </a:srgbClr>
                </a:outerShdw>
              </a:effectLst>
              <a:latin typeface="Calibri Light" pitchFamily="34" charset="0"/>
            </a:endParaRPr>
          </a:p>
        </p:txBody>
      </p:sp>
      <p:cxnSp>
        <p:nvCxnSpPr>
          <p:cNvPr id="4" name="Connettore 1 3"/>
          <p:cNvCxnSpPr/>
          <p:nvPr/>
        </p:nvCxnSpPr>
        <p:spPr>
          <a:xfrm>
            <a:off x="4572000" y="1460977"/>
            <a:ext cx="0" cy="5136375"/>
          </a:xfrm>
          <a:prstGeom prst="line">
            <a:avLst/>
          </a:prstGeom>
        </p:spPr>
        <p:style>
          <a:lnRef idx="1">
            <a:schemeClr val="dk1"/>
          </a:lnRef>
          <a:fillRef idx="0">
            <a:schemeClr val="dk1"/>
          </a:fillRef>
          <a:effectRef idx="0">
            <a:schemeClr val="dk1"/>
          </a:effectRef>
          <a:fontRef idx="minor">
            <a:schemeClr val="tx1"/>
          </a:fontRef>
        </p:style>
      </p:cxn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59" t="2780"/>
          <a:stretch/>
        </p:blipFill>
        <p:spPr bwMode="auto">
          <a:xfrm>
            <a:off x="405408" y="1714111"/>
            <a:ext cx="3904035" cy="463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5892" y="2513252"/>
            <a:ext cx="4228595" cy="3031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08702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723</TotalTime>
  <Words>1714</Words>
  <Application>Microsoft Office PowerPoint</Application>
  <PresentationFormat>Presentazione su schermo (4:3)</PresentationFormat>
  <Paragraphs>95</Paragraphs>
  <Slides>24</Slides>
  <Notes>0</Notes>
  <HiddenSlides>0</HiddenSlides>
  <MMClips>0</MMClips>
  <ScaleCrop>false</ScaleCrop>
  <HeadingPairs>
    <vt:vector size="4" baseType="variant">
      <vt:variant>
        <vt:lpstr>Tema</vt:lpstr>
      </vt:variant>
      <vt:variant>
        <vt:i4>1</vt:i4>
      </vt:variant>
      <vt:variant>
        <vt:lpstr>Titoli diapositive</vt:lpstr>
      </vt:variant>
      <vt:variant>
        <vt:i4>24</vt:i4>
      </vt:variant>
    </vt:vector>
  </HeadingPairs>
  <TitlesOfParts>
    <vt:vector size="25"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Giogio</dc:creator>
  <cp:lastModifiedBy>Giogio</cp:lastModifiedBy>
  <cp:revision>41</cp:revision>
  <dcterms:created xsi:type="dcterms:W3CDTF">2019-03-03T10:02:26Z</dcterms:created>
  <dcterms:modified xsi:type="dcterms:W3CDTF">2019-03-04T09:55:48Z</dcterms:modified>
</cp:coreProperties>
</file>