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68"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3/22/2019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3/22/2019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3/22/2019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3/22/2019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3/22/2019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3/22/2019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3/22/2019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3/22/2019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3/22/2019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en.wikipedia.org/wiki/Natural_and_legal_right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23A84C-A200-413F-944F-275454ED68B6}"/>
              </a:ext>
            </a:extLst>
          </p:cNvPr>
          <p:cNvSpPr>
            <a:spLocks noGrp="1"/>
          </p:cNvSpPr>
          <p:nvPr>
            <p:ph type="ctrTitle"/>
          </p:nvPr>
        </p:nvSpPr>
        <p:spPr>
          <a:xfrm>
            <a:off x="2632170" y="2395329"/>
            <a:ext cx="8915399" cy="2262781"/>
          </a:xfrm>
        </p:spPr>
        <p:txBody>
          <a:bodyPr>
            <a:normAutofit/>
          </a:bodyPr>
          <a:lstStyle/>
          <a:p>
            <a:r>
              <a:rPr lang="it-IT" sz="6000" b="1" i="1" dirty="0"/>
              <a:t>HUMAN RIGHTS</a:t>
            </a:r>
          </a:p>
        </p:txBody>
      </p:sp>
      <p:sp>
        <p:nvSpPr>
          <p:cNvPr id="3" name="Sottotitolo 2">
            <a:extLst>
              <a:ext uri="{FF2B5EF4-FFF2-40B4-BE49-F238E27FC236}">
                <a16:creationId xmlns:a16="http://schemas.microsoft.com/office/drawing/2014/main" id="{53088D3E-2369-4254-B448-5B35D6720D84}"/>
              </a:ext>
            </a:extLst>
          </p:cNvPr>
          <p:cNvSpPr>
            <a:spLocks noGrp="1"/>
          </p:cNvSpPr>
          <p:nvPr>
            <p:ph type="subTitle" idx="1"/>
          </p:nvPr>
        </p:nvSpPr>
        <p:spPr>
          <a:xfrm>
            <a:off x="2632169" y="4658110"/>
            <a:ext cx="8915399" cy="1126283"/>
          </a:xfrm>
        </p:spPr>
        <p:txBody>
          <a:bodyPr>
            <a:normAutofit/>
          </a:bodyPr>
          <a:lstStyle/>
          <a:p>
            <a:r>
              <a:rPr lang="en-US" b="1" dirty="0"/>
              <a:t>HOW CAN WE CONNECT THEM TO THE STUDIED TEXTS</a:t>
            </a:r>
            <a:r>
              <a:rPr lang="en-US" sz="1600" b="1" dirty="0"/>
              <a:t>?</a:t>
            </a:r>
            <a:endParaRPr lang="it-IT" b="1" dirty="0"/>
          </a:p>
        </p:txBody>
      </p:sp>
      <p:sp>
        <p:nvSpPr>
          <p:cNvPr id="4" name="CasellaDiTesto 3">
            <a:extLst>
              <a:ext uri="{FF2B5EF4-FFF2-40B4-BE49-F238E27FC236}">
                <a16:creationId xmlns:a16="http://schemas.microsoft.com/office/drawing/2014/main" id="{675452DD-349F-4B0C-8DA2-7355DB112E56}"/>
              </a:ext>
            </a:extLst>
          </p:cNvPr>
          <p:cNvSpPr txBox="1"/>
          <p:nvPr/>
        </p:nvSpPr>
        <p:spPr>
          <a:xfrm>
            <a:off x="6931369" y="6488668"/>
            <a:ext cx="8569119" cy="369332"/>
          </a:xfrm>
          <a:prstGeom prst="rect">
            <a:avLst/>
          </a:prstGeom>
          <a:noFill/>
        </p:spPr>
        <p:txBody>
          <a:bodyPr wrap="square" rtlCol="0">
            <a:spAutoFit/>
          </a:bodyPr>
          <a:lstStyle/>
          <a:p>
            <a:r>
              <a:rPr lang="it-IT" dirty="0"/>
              <a:t>Giada </a:t>
            </a:r>
            <a:r>
              <a:rPr lang="it-IT" dirty="0" err="1"/>
              <a:t>Springolo</a:t>
            </a:r>
            <a:r>
              <a:rPr lang="it-IT" dirty="0"/>
              <a:t>       5QLSC  	      </a:t>
            </a:r>
            <a:r>
              <a:rPr lang="it-IT" dirty="0" err="1"/>
              <a:t>a.s.</a:t>
            </a:r>
            <a:r>
              <a:rPr lang="it-IT" dirty="0"/>
              <a:t> 2018-2019</a:t>
            </a:r>
          </a:p>
        </p:txBody>
      </p:sp>
      <p:pic>
        <p:nvPicPr>
          <p:cNvPr id="6" name="Immagine 5">
            <a:extLst>
              <a:ext uri="{FF2B5EF4-FFF2-40B4-BE49-F238E27FC236}">
                <a16:creationId xmlns:a16="http://schemas.microsoft.com/office/drawing/2014/main" id="{27AB0C03-EBC9-4258-80C0-C52944052A8F}"/>
              </a:ext>
            </a:extLst>
          </p:cNvPr>
          <p:cNvPicPr>
            <a:picLocks noChangeAspect="1"/>
          </p:cNvPicPr>
          <p:nvPr/>
        </p:nvPicPr>
        <p:blipFill>
          <a:blip r:embed="rId2"/>
          <a:stretch>
            <a:fillRect/>
          </a:stretch>
        </p:blipFill>
        <p:spPr>
          <a:xfrm>
            <a:off x="1526018" y="121675"/>
            <a:ext cx="9689910" cy="1903863"/>
          </a:xfrm>
          <a:prstGeom prst="rect">
            <a:avLst/>
          </a:prstGeom>
        </p:spPr>
      </p:pic>
    </p:spTree>
    <p:extLst>
      <p:ext uri="{BB962C8B-B14F-4D97-AF65-F5344CB8AC3E}">
        <p14:creationId xmlns:p14="http://schemas.microsoft.com/office/powerpoint/2010/main" val="1816068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6C4D71-950C-4AA4-843B-0B3BDCE63EB3}"/>
              </a:ext>
            </a:extLst>
          </p:cNvPr>
          <p:cNvSpPr>
            <a:spLocks noGrp="1"/>
          </p:cNvSpPr>
          <p:nvPr>
            <p:ph type="title"/>
          </p:nvPr>
        </p:nvSpPr>
        <p:spPr>
          <a:xfrm>
            <a:off x="2592925" y="624110"/>
            <a:ext cx="8911687" cy="1111925"/>
          </a:xfrm>
        </p:spPr>
        <p:txBody>
          <a:bodyPr>
            <a:normAutofit fontScale="90000"/>
          </a:bodyPr>
          <a:lstStyle/>
          <a:p>
            <a:r>
              <a:rPr lang="it-IT" b="1" dirty="0"/>
              <a:t>DECLARATION OF THE RIGHTS OF MAN AND OF THE CITIZENS </a:t>
            </a:r>
            <a:r>
              <a:rPr lang="it-IT" dirty="0">
                <a:solidFill>
                  <a:schemeClr val="tx1"/>
                </a:solidFill>
              </a:rPr>
              <a:t>(1789)</a:t>
            </a:r>
            <a:br>
              <a:rPr lang="it-IT" dirty="0"/>
            </a:br>
            <a:endParaRPr lang="it-IT" dirty="0"/>
          </a:p>
        </p:txBody>
      </p:sp>
      <p:sp>
        <p:nvSpPr>
          <p:cNvPr id="3" name="Segnaposto contenuto 2">
            <a:extLst>
              <a:ext uri="{FF2B5EF4-FFF2-40B4-BE49-F238E27FC236}">
                <a16:creationId xmlns:a16="http://schemas.microsoft.com/office/drawing/2014/main" id="{4E75A97D-9D0C-4249-9A80-E869BF24C6AE}"/>
              </a:ext>
            </a:extLst>
          </p:cNvPr>
          <p:cNvSpPr>
            <a:spLocks noGrp="1"/>
          </p:cNvSpPr>
          <p:nvPr>
            <p:ph idx="1"/>
          </p:nvPr>
        </p:nvSpPr>
        <p:spPr/>
        <p:txBody>
          <a:bodyPr/>
          <a:lstStyle/>
          <a:p>
            <a:endParaRPr lang="en-US" dirty="0"/>
          </a:p>
          <a:p>
            <a:endParaRPr lang="en-US" dirty="0"/>
          </a:p>
          <a:p>
            <a:endParaRPr lang="en-US" dirty="0"/>
          </a:p>
          <a:p>
            <a:r>
              <a:rPr lang="en-US" dirty="0"/>
              <a:t>It proclaims that all citizens are to be guaranteed 						      the rights of “liberty, property, security,                                                              and resistance to oppression.”</a:t>
            </a:r>
          </a:p>
          <a:p>
            <a:endParaRPr lang="en-US" b="1" dirty="0">
              <a:solidFill>
                <a:srgbClr val="0070C0"/>
              </a:solidFill>
            </a:endParaRPr>
          </a:p>
          <a:p>
            <a:pPr marL="0" indent="0">
              <a:buNone/>
            </a:pPr>
            <a:endParaRPr lang="en-US" b="1" dirty="0">
              <a:solidFill>
                <a:srgbClr val="0070C0"/>
              </a:solidFill>
            </a:endParaRPr>
          </a:p>
        </p:txBody>
      </p:sp>
      <p:pic>
        <p:nvPicPr>
          <p:cNvPr id="4" name="Immagine 3">
            <a:extLst>
              <a:ext uri="{FF2B5EF4-FFF2-40B4-BE49-F238E27FC236}">
                <a16:creationId xmlns:a16="http://schemas.microsoft.com/office/drawing/2014/main" id="{2510B9AD-A155-4F46-8A60-2A005BA04D50}"/>
              </a:ext>
            </a:extLst>
          </p:cNvPr>
          <p:cNvPicPr>
            <a:picLocks noChangeAspect="1"/>
          </p:cNvPicPr>
          <p:nvPr/>
        </p:nvPicPr>
        <p:blipFill>
          <a:blip r:embed="rId2"/>
          <a:stretch>
            <a:fillRect/>
          </a:stretch>
        </p:blipFill>
        <p:spPr>
          <a:xfrm>
            <a:off x="8671394" y="2345634"/>
            <a:ext cx="2833218" cy="3777622"/>
          </a:xfrm>
          <a:prstGeom prst="rect">
            <a:avLst/>
          </a:prstGeom>
        </p:spPr>
      </p:pic>
    </p:spTree>
    <p:extLst>
      <p:ext uri="{BB962C8B-B14F-4D97-AF65-F5344CB8AC3E}">
        <p14:creationId xmlns:p14="http://schemas.microsoft.com/office/powerpoint/2010/main" val="2269727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A7685E-FE0B-462C-AF69-40C8BD77D5A2}"/>
              </a:ext>
            </a:extLst>
          </p:cNvPr>
          <p:cNvSpPr>
            <a:spLocks noGrp="1"/>
          </p:cNvSpPr>
          <p:nvPr>
            <p:ph type="title"/>
          </p:nvPr>
        </p:nvSpPr>
        <p:spPr/>
        <p:txBody>
          <a:bodyPr>
            <a:normAutofit/>
          </a:bodyPr>
          <a:lstStyle/>
          <a:p>
            <a:r>
              <a:rPr lang="it-IT" b="1" dirty="0"/>
              <a:t>THE UNIVERSAL DECLARATION OF HUMAN RIGHTS (1948)</a:t>
            </a:r>
          </a:p>
        </p:txBody>
      </p:sp>
      <p:sp>
        <p:nvSpPr>
          <p:cNvPr id="3" name="Segnaposto contenuto 2">
            <a:extLst>
              <a:ext uri="{FF2B5EF4-FFF2-40B4-BE49-F238E27FC236}">
                <a16:creationId xmlns:a16="http://schemas.microsoft.com/office/drawing/2014/main" id="{8CE1FC72-4FA2-409A-B057-0A91759A247E}"/>
              </a:ext>
            </a:extLst>
          </p:cNvPr>
          <p:cNvSpPr>
            <a:spLocks noGrp="1"/>
          </p:cNvSpPr>
          <p:nvPr>
            <p:ph idx="1"/>
          </p:nvPr>
        </p:nvSpPr>
        <p:spPr>
          <a:xfrm>
            <a:off x="2592925" y="2610679"/>
            <a:ext cx="4553710" cy="3777622"/>
          </a:xfrm>
        </p:spPr>
        <p:txBody>
          <a:bodyPr/>
          <a:lstStyle/>
          <a:p>
            <a:r>
              <a:rPr lang="en-US" dirty="0"/>
              <a:t>Eleanor Roosevelt, President Franklin Roosevelt’s widow</a:t>
            </a:r>
          </a:p>
          <a:p>
            <a:endParaRPr lang="en-US" dirty="0"/>
          </a:p>
          <a:p>
            <a:r>
              <a:rPr lang="en-US" dirty="0"/>
              <a:t>Adopted by the United Nations on December 10, 1948</a:t>
            </a:r>
          </a:p>
          <a:p>
            <a:endParaRPr lang="en-US" dirty="0"/>
          </a:p>
          <a:p>
            <a:r>
              <a:rPr lang="en-US" dirty="0"/>
              <a:t>“</a:t>
            </a:r>
            <a:r>
              <a:rPr lang="en-US" i="1" dirty="0"/>
              <a:t>All human beings are born free and equal in dignity and rights</a:t>
            </a:r>
            <a:r>
              <a:rPr lang="en-US" dirty="0"/>
              <a:t>.” </a:t>
            </a:r>
          </a:p>
        </p:txBody>
      </p:sp>
      <p:pic>
        <p:nvPicPr>
          <p:cNvPr id="4" name="Immagine 3">
            <a:extLst>
              <a:ext uri="{FF2B5EF4-FFF2-40B4-BE49-F238E27FC236}">
                <a16:creationId xmlns:a16="http://schemas.microsoft.com/office/drawing/2014/main" id="{3D048B62-D53E-4AC5-973E-DEE9326F12F6}"/>
              </a:ext>
            </a:extLst>
          </p:cNvPr>
          <p:cNvPicPr>
            <a:picLocks noChangeAspect="1"/>
          </p:cNvPicPr>
          <p:nvPr/>
        </p:nvPicPr>
        <p:blipFill>
          <a:blip r:embed="rId2"/>
          <a:stretch>
            <a:fillRect/>
          </a:stretch>
        </p:blipFill>
        <p:spPr>
          <a:xfrm>
            <a:off x="7989910" y="1696278"/>
            <a:ext cx="3514702" cy="4537612"/>
          </a:xfrm>
          <a:prstGeom prst="rect">
            <a:avLst/>
          </a:prstGeom>
        </p:spPr>
      </p:pic>
    </p:spTree>
    <p:extLst>
      <p:ext uri="{BB962C8B-B14F-4D97-AF65-F5344CB8AC3E}">
        <p14:creationId xmlns:p14="http://schemas.microsoft.com/office/powerpoint/2010/main" val="2833721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98927D-7ABF-4915-9594-97203FBD0DCB}"/>
              </a:ext>
            </a:extLst>
          </p:cNvPr>
          <p:cNvSpPr>
            <a:spLocks noGrp="1"/>
          </p:cNvSpPr>
          <p:nvPr>
            <p:ph type="title"/>
          </p:nvPr>
        </p:nvSpPr>
        <p:spPr>
          <a:xfrm>
            <a:off x="1815549" y="624110"/>
            <a:ext cx="10628242" cy="1280890"/>
          </a:xfrm>
        </p:spPr>
        <p:txBody>
          <a:bodyPr/>
          <a:lstStyle/>
          <a:p>
            <a:r>
              <a:rPr lang="it-IT" b="1" dirty="0"/>
              <a:t>THE CONSTITUTION OF THE ITALIAN REPUBLIC</a:t>
            </a:r>
          </a:p>
        </p:txBody>
      </p:sp>
      <p:sp>
        <p:nvSpPr>
          <p:cNvPr id="3" name="Segnaposto contenuto 2">
            <a:extLst>
              <a:ext uri="{FF2B5EF4-FFF2-40B4-BE49-F238E27FC236}">
                <a16:creationId xmlns:a16="http://schemas.microsoft.com/office/drawing/2014/main" id="{F417259C-964A-4D23-9B2F-AC8985E6406E}"/>
              </a:ext>
            </a:extLst>
          </p:cNvPr>
          <p:cNvSpPr>
            <a:spLocks noGrp="1"/>
          </p:cNvSpPr>
          <p:nvPr>
            <p:ph idx="1"/>
          </p:nvPr>
        </p:nvSpPr>
        <p:spPr>
          <a:xfrm>
            <a:off x="2589212" y="1219200"/>
            <a:ext cx="8915400" cy="5638800"/>
          </a:xfrm>
        </p:spPr>
        <p:txBody>
          <a:bodyPr>
            <a:normAutofit/>
          </a:bodyPr>
          <a:lstStyle/>
          <a:p>
            <a:endParaRPr lang="en-US" b="1" dirty="0"/>
          </a:p>
          <a:p>
            <a:r>
              <a:rPr lang="en-US" b="1" dirty="0"/>
              <a:t>Constitution</a:t>
            </a:r>
            <a:endParaRPr lang="en-US" dirty="0"/>
          </a:p>
        </p:txBody>
      </p:sp>
      <p:sp>
        <p:nvSpPr>
          <p:cNvPr id="29" name="CasellaDiTesto 28">
            <a:extLst>
              <a:ext uri="{FF2B5EF4-FFF2-40B4-BE49-F238E27FC236}">
                <a16:creationId xmlns:a16="http://schemas.microsoft.com/office/drawing/2014/main" id="{824A5F35-9E43-4E14-A65C-51EDBF968099}"/>
              </a:ext>
            </a:extLst>
          </p:cNvPr>
          <p:cNvSpPr txBox="1"/>
          <p:nvPr/>
        </p:nvSpPr>
        <p:spPr>
          <a:xfrm>
            <a:off x="5592418" y="1586134"/>
            <a:ext cx="6376020" cy="2585323"/>
          </a:xfrm>
          <a:prstGeom prst="rect">
            <a:avLst/>
          </a:prstGeom>
          <a:noFill/>
        </p:spPr>
        <p:txBody>
          <a:bodyPr wrap="square" rtlCol="0">
            <a:spAutoFit/>
          </a:bodyPr>
          <a:lstStyle/>
          <a:p>
            <a:r>
              <a:rPr lang="en-US" dirty="0"/>
              <a:t>Aggregate of fundamental principles or established precedents that constitute the legal basis of a polity, organization or other type of entity</a:t>
            </a:r>
          </a:p>
          <a:p>
            <a:endParaRPr lang="en-US" dirty="0"/>
          </a:p>
          <a:p>
            <a:r>
              <a:rPr lang="en-US" dirty="0"/>
              <a:t>The term </a:t>
            </a:r>
            <a:r>
              <a:rPr lang="en-US" i="1" dirty="0"/>
              <a:t>constitution</a:t>
            </a:r>
            <a:r>
              <a:rPr lang="en-US" dirty="0"/>
              <a:t> comes through French from the Latin word </a:t>
            </a:r>
            <a:r>
              <a:rPr lang="en-US" i="1" dirty="0" err="1"/>
              <a:t>constitutio</a:t>
            </a:r>
            <a:r>
              <a:rPr lang="en-US" dirty="0"/>
              <a:t>, used for regulations </a:t>
            </a:r>
          </a:p>
          <a:p>
            <a:endParaRPr lang="en-US" dirty="0"/>
          </a:p>
          <a:p>
            <a:r>
              <a:rPr lang="en-US" dirty="0"/>
              <a:t>It confers specific powers to an organization or institutional entity</a:t>
            </a:r>
          </a:p>
        </p:txBody>
      </p:sp>
      <p:cxnSp>
        <p:nvCxnSpPr>
          <p:cNvPr id="31" name="Connettore 2 30">
            <a:extLst>
              <a:ext uri="{FF2B5EF4-FFF2-40B4-BE49-F238E27FC236}">
                <a16:creationId xmlns:a16="http://schemas.microsoft.com/office/drawing/2014/main" id="{D274EC2F-1934-45A2-9BD4-6E6C917F58E3}"/>
              </a:ext>
            </a:extLst>
          </p:cNvPr>
          <p:cNvCxnSpPr/>
          <p:nvPr/>
        </p:nvCxnSpPr>
        <p:spPr>
          <a:xfrm>
            <a:off x="4426226" y="1844551"/>
            <a:ext cx="7023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64" name="Immagine 1163">
            <a:extLst>
              <a:ext uri="{FF2B5EF4-FFF2-40B4-BE49-F238E27FC236}">
                <a16:creationId xmlns:a16="http://schemas.microsoft.com/office/drawing/2014/main" id="{10D1DA3D-83CB-4C61-8BA2-38ECC06F0371}"/>
              </a:ext>
            </a:extLst>
          </p:cNvPr>
          <p:cNvPicPr>
            <a:picLocks noChangeAspect="1"/>
          </p:cNvPicPr>
          <p:nvPr/>
        </p:nvPicPr>
        <p:blipFill>
          <a:blip r:embed="rId2"/>
          <a:stretch>
            <a:fillRect/>
          </a:stretch>
        </p:blipFill>
        <p:spPr>
          <a:xfrm>
            <a:off x="764900" y="3429000"/>
            <a:ext cx="4363692" cy="3276189"/>
          </a:xfrm>
          <a:prstGeom prst="rect">
            <a:avLst/>
          </a:prstGeom>
        </p:spPr>
      </p:pic>
      <p:cxnSp>
        <p:nvCxnSpPr>
          <p:cNvPr id="1166" name="Connettore 2 1165">
            <a:extLst>
              <a:ext uri="{FF2B5EF4-FFF2-40B4-BE49-F238E27FC236}">
                <a16:creationId xmlns:a16="http://schemas.microsoft.com/office/drawing/2014/main" id="{D507473B-2F47-4346-AAA8-2D88D81A9937}"/>
              </a:ext>
            </a:extLst>
          </p:cNvPr>
          <p:cNvCxnSpPr>
            <a:cxnSpLocks/>
          </p:cNvCxnSpPr>
          <p:nvPr/>
        </p:nvCxnSpPr>
        <p:spPr>
          <a:xfrm>
            <a:off x="4419601" y="1844551"/>
            <a:ext cx="940904" cy="10038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68" name="Connettore 2 1167">
            <a:extLst>
              <a:ext uri="{FF2B5EF4-FFF2-40B4-BE49-F238E27FC236}">
                <a16:creationId xmlns:a16="http://schemas.microsoft.com/office/drawing/2014/main" id="{B66E361C-D11C-4D37-90F5-F87E01D5EAD0}"/>
              </a:ext>
            </a:extLst>
          </p:cNvPr>
          <p:cNvCxnSpPr/>
          <p:nvPr/>
        </p:nvCxnSpPr>
        <p:spPr>
          <a:xfrm>
            <a:off x="4412975" y="1859461"/>
            <a:ext cx="940904" cy="19409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76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E22D3C-556C-4EB1-845F-ECCA2181A7FA}"/>
              </a:ext>
            </a:extLst>
          </p:cNvPr>
          <p:cNvSpPr>
            <a:spLocks noGrp="1"/>
          </p:cNvSpPr>
          <p:nvPr>
            <p:ph type="title"/>
          </p:nvPr>
        </p:nvSpPr>
        <p:spPr/>
        <p:txBody>
          <a:bodyPr/>
          <a:lstStyle/>
          <a:p>
            <a:r>
              <a:rPr lang="it-IT" dirty="0" err="1"/>
              <a:t>Article</a:t>
            </a:r>
            <a:r>
              <a:rPr lang="it-IT" dirty="0"/>
              <a:t> 1:</a:t>
            </a:r>
          </a:p>
        </p:txBody>
      </p:sp>
      <p:sp>
        <p:nvSpPr>
          <p:cNvPr id="3" name="Segnaposto contenuto 2">
            <a:extLst>
              <a:ext uri="{FF2B5EF4-FFF2-40B4-BE49-F238E27FC236}">
                <a16:creationId xmlns:a16="http://schemas.microsoft.com/office/drawing/2014/main" id="{E419D676-F20F-4024-9E1F-86E3E6E2CB6A}"/>
              </a:ext>
            </a:extLst>
          </p:cNvPr>
          <p:cNvSpPr>
            <a:spLocks noGrp="1"/>
          </p:cNvSpPr>
          <p:nvPr>
            <p:ph idx="1"/>
          </p:nvPr>
        </p:nvSpPr>
        <p:spPr>
          <a:xfrm>
            <a:off x="2589212" y="1540189"/>
            <a:ext cx="8915400" cy="3777622"/>
          </a:xfrm>
        </p:spPr>
        <p:txBody>
          <a:bodyPr>
            <a:normAutofit/>
          </a:bodyPr>
          <a:lstStyle/>
          <a:p>
            <a:r>
              <a:rPr lang="en-US" sz="2000" dirty="0"/>
              <a:t>1. Italy is a democratic Republic, founded on </a:t>
            </a:r>
            <a:r>
              <a:rPr lang="en-US" sz="2000" b="1" dirty="0" err="1"/>
              <a:t>labour</a:t>
            </a:r>
            <a:r>
              <a:rPr lang="en-US" sz="2000" dirty="0"/>
              <a:t>. Sovereignty belongs to the people, which exercises it in the forms and within the limits of the Constitution.</a:t>
            </a:r>
            <a:endParaRPr lang="it-IT" sz="2000" dirty="0"/>
          </a:p>
        </p:txBody>
      </p:sp>
      <p:sp>
        <p:nvSpPr>
          <p:cNvPr id="4" name="Freccia a destra 3">
            <a:extLst>
              <a:ext uri="{FF2B5EF4-FFF2-40B4-BE49-F238E27FC236}">
                <a16:creationId xmlns:a16="http://schemas.microsoft.com/office/drawing/2014/main" id="{3F8365F7-AD6A-46CE-A3C9-A9ECABD1B78D}"/>
              </a:ext>
            </a:extLst>
          </p:cNvPr>
          <p:cNvSpPr/>
          <p:nvPr/>
        </p:nvSpPr>
        <p:spPr>
          <a:xfrm>
            <a:off x="1975039" y="3894715"/>
            <a:ext cx="914400" cy="7056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A691B330-2656-42C4-85F1-151441B9603C}"/>
              </a:ext>
            </a:extLst>
          </p:cNvPr>
          <p:cNvSpPr txBox="1"/>
          <p:nvPr/>
        </p:nvSpPr>
        <p:spPr>
          <a:xfrm>
            <a:off x="5711685" y="3508890"/>
            <a:ext cx="6228521" cy="1477328"/>
          </a:xfrm>
          <a:prstGeom prst="rect">
            <a:avLst/>
          </a:prstGeom>
          <a:noFill/>
        </p:spPr>
        <p:txBody>
          <a:bodyPr wrap="square" rtlCol="0">
            <a:spAutoFit/>
          </a:bodyPr>
          <a:lstStyle/>
          <a:p>
            <a:r>
              <a:rPr lang="it-IT" u="sng" dirty="0"/>
              <a:t>The </a:t>
            </a:r>
            <a:r>
              <a:rPr lang="it-IT" u="sng" dirty="0" err="1"/>
              <a:t>Reluctant</a:t>
            </a:r>
            <a:r>
              <a:rPr lang="it-IT" u="sng" dirty="0"/>
              <a:t>  </a:t>
            </a:r>
            <a:r>
              <a:rPr lang="it-IT" u="sng" dirty="0" err="1"/>
              <a:t>Fundamentalist</a:t>
            </a:r>
            <a:endParaRPr lang="it-IT" u="sng" dirty="0"/>
          </a:p>
          <a:p>
            <a:endParaRPr lang="it-IT" u="sng" dirty="0"/>
          </a:p>
          <a:p>
            <a:r>
              <a:rPr lang="it-IT" u="sng" dirty="0" err="1"/>
              <a:t>Growing</a:t>
            </a:r>
            <a:r>
              <a:rPr lang="it-IT" u="sng" dirty="0"/>
              <a:t> up</a:t>
            </a:r>
          </a:p>
          <a:p>
            <a:endParaRPr lang="it-IT" u="sng" dirty="0"/>
          </a:p>
          <a:p>
            <a:r>
              <a:rPr lang="it-IT" u="sng" dirty="0"/>
              <a:t>Hard Times by Charles Dickens</a:t>
            </a:r>
          </a:p>
        </p:txBody>
      </p:sp>
      <p:sp>
        <p:nvSpPr>
          <p:cNvPr id="6" name="CasellaDiTesto 5">
            <a:extLst>
              <a:ext uri="{FF2B5EF4-FFF2-40B4-BE49-F238E27FC236}">
                <a16:creationId xmlns:a16="http://schemas.microsoft.com/office/drawing/2014/main" id="{8C0BCB74-ABF5-459F-BDC5-FD7E9951ED21}"/>
              </a:ext>
            </a:extLst>
          </p:cNvPr>
          <p:cNvSpPr txBox="1"/>
          <p:nvPr/>
        </p:nvSpPr>
        <p:spPr>
          <a:xfrm>
            <a:off x="3189666" y="4062888"/>
            <a:ext cx="1921565" cy="369332"/>
          </a:xfrm>
          <a:prstGeom prst="rect">
            <a:avLst/>
          </a:prstGeom>
          <a:noFill/>
        </p:spPr>
        <p:txBody>
          <a:bodyPr wrap="square" rtlCol="0">
            <a:spAutoFit/>
          </a:bodyPr>
          <a:lstStyle/>
          <a:p>
            <a:r>
              <a:rPr lang="it-IT" dirty="0"/>
              <a:t>IN LITERATURE</a:t>
            </a:r>
          </a:p>
        </p:txBody>
      </p:sp>
      <p:sp>
        <p:nvSpPr>
          <p:cNvPr id="7" name="Parentesi graffa aperta 6">
            <a:extLst>
              <a:ext uri="{FF2B5EF4-FFF2-40B4-BE49-F238E27FC236}">
                <a16:creationId xmlns:a16="http://schemas.microsoft.com/office/drawing/2014/main" id="{151A138D-D35B-4FDF-B6E0-47B39AAC1FB8}"/>
              </a:ext>
            </a:extLst>
          </p:cNvPr>
          <p:cNvSpPr/>
          <p:nvPr/>
        </p:nvSpPr>
        <p:spPr>
          <a:xfrm>
            <a:off x="5353878" y="3508890"/>
            <a:ext cx="490331" cy="159319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Tree>
    <p:extLst>
      <p:ext uri="{BB962C8B-B14F-4D97-AF65-F5344CB8AC3E}">
        <p14:creationId xmlns:p14="http://schemas.microsoft.com/office/powerpoint/2010/main" val="3073258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4DED94-0609-461B-A1D2-110C3C1D5491}"/>
              </a:ext>
            </a:extLst>
          </p:cNvPr>
          <p:cNvSpPr>
            <a:spLocks noGrp="1"/>
          </p:cNvSpPr>
          <p:nvPr>
            <p:ph type="title"/>
          </p:nvPr>
        </p:nvSpPr>
        <p:spPr/>
        <p:txBody>
          <a:bodyPr/>
          <a:lstStyle/>
          <a:p>
            <a:r>
              <a:rPr lang="it-IT" dirty="0" err="1"/>
              <a:t>Article</a:t>
            </a:r>
            <a:r>
              <a:rPr lang="it-IT" dirty="0"/>
              <a:t> 3:</a:t>
            </a:r>
          </a:p>
        </p:txBody>
      </p:sp>
      <p:sp>
        <p:nvSpPr>
          <p:cNvPr id="3" name="Segnaposto contenuto 2">
            <a:extLst>
              <a:ext uri="{FF2B5EF4-FFF2-40B4-BE49-F238E27FC236}">
                <a16:creationId xmlns:a16="http://schemas.microsoft.com/office/drawing/2014/main" id="{E783C89A-0161-46D1-BC2A-08887D4BB78A}"/>
              </a:ext>
            </a:extLst>
          </p:cNvPr>
          <p:cNvSpPr>
            <a:spLocks noGrp="1"/>
          </p:cNvSpPr>
          <p:nvPr>
            <p:ph idx="1"/>
          </p:nvPr>
        </p:nvSpPr>
        <p:spPr>
          <a:xfrm>
            <a:off x="2589212" y="1540189"/>
            <a:ext cx="8915400" cy="3777622"/>
          </a:xfrm>
        </p:spPr>
        <p:txBody>
          <a:bodyPr/>
          <a:lstStyle/>
          <a:p>
            <a:r>
              <a:rPr lang="en-US" dirty="0"/>
              <a:t>3. All citizens have equal social dignity and are equal before the law, without distinction as to sex, race, language, religion, political opinions, or personal or social condition. It is the duty of the Republic to remove those obstacles of an economic and social nature that, by in fact limiting the freedom and equality of citizens, impede the full development of the human person and the effective participation of all workers in the political, economic and social </a:t>
            </a:r>
            <a:r>
              <a:rPr lang="en-US" dirty="0" err="1"/>
              <a:t>organisation</a:t>
            </a:r>
            <a:r>
              <a:rPr lang="en-US" dirty="0"/>
              <a:t> of the country.</a:t>
            </a:r>
            <a:endParaRPr lang="it-IT" dirty="0"/>
          </a:p>
        </p:txBody>
      </p:sp>
      <p:sp>
        <p:nvSpPr>
          <p:cNvPr id="4" name="Freccia a destra 3">
            <a:extLst>
              <a:ext uri="{FF2B5EF4-FFF2-40B4-BE49-F238E27FC236}">
                <a16:creationId xmlns:a16="http://schemas.microsoft.com/office/drawing/2014/main" id="{89443F57-3F8B-4A45-8864-0146B58221F1}"/>
              </a:ext>
            </a:extLst>
          </p:cNvPr>
          <p:cNvSpPr/>
          <p:nvPr/>
        </p:nvSpPr>
        <p:spPr>
          <a:xfrm>
            <a:off x="1709530" y="4505739"/>
            <a:ext cx="980661" cy="7156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D981721C-62E8-470F-81EC-A63619E3C412}"/>
              </a:ext>
            </a:extLst>
          </p:cNvPr>
          <p:cNvSpPr txBox="1"/>
          <p:nvPr/>
        </p:nvSpPr>
        <p:spPr>
          <a:xfrm>
            <a:off x="2915478" y="4671480"/>
            <a:ext cx="1987826" cy="646331"/>
          </a:xfrm>
          <a:prstGeom prst="rect">
            <a:avLst/>
          </a:prstGeom>
          <a:noFill/>
        </p:spPr>
        <p:txBody>
          <a:bodyPr wrap="square" rtlCol="0">
            <a:spAutoFit/>
          </a:bodyPr>
          <a:lstStyle/>
          <a:p>
            <a:r>
              <a:rPr lang="it-IT" dirty="0"/>
              <a:t>IN LITERATURE</a:t>
            </a:r>
          </a:p>
          <a:p>
            <a:endParaRPr lang="it-IT" dirty="0"/>
          </a:p>
        </p:txBody>
      </p:sp>
      <p:sp>
        <p:nvSpPr>
          <p:cNvPr id="6" name="CasellaDiTesto 5">
            <a:extLst>
              <a:ext uri="{FF2B5EF4-FFF2-40B4-BE49-F238E27FC236}">
                <a16:creationId xmlns:a16="http://schemas.microsoft.com/office/drawing/2014/main" id="{EE6252B8-9BA5-43CE-9B4C-C8BE342F4B22}"/>
              </a:ext>
            </a:extLst>
          </p:cNvPr>
          <p:cNvSpPr txBox="1"/>
          <p:nvPr/>
        </p:nvSpPr>
        <p:spPr>
          <a:xfrm>
            <a:off x="5592416" y="4124884"/>
            <a:ext cx="3843131" cy="1477328"/>
          </a:xfrm>
          <a:prstGeom prst="rect">
            <a:avLst/>
          </a:prstGeom>
          <a:noFill/>
        </p:spPr>
        <p:txBody>
          <a:bodyPr wrap="square" rtlCol="0">
            <a:spAutoFit/>
          </a:bodyPr>
          <a:lstStyle/>
          <a:p>
            <a:r>
              <a:rPr lang="it-IT" u="sng" dirty="0" err="1"/>
              <a:t>Lispeth</a:t>
            </a:r>
            <a:endParaRPr lang="it-IT" u="sng" dirty="0"/>
          </a:p>
          <a:p>
            <a:endParaRPr lang="it-IT" u="sng" dirty="0"/>
          </a:p>
          <a:p>
            <a:r>
              <a:rPr lang="it-IT" u="sng" dirty="0" err="1"/>
              <a:t>Growing</a:t>
            </a:r>
            <a:r>
              <a:rPr lang="it-IT" u="sng" dirty="0"/>
              <a:t> up</a:t>
            </a:r>
          </a:p>
          <a:p>
            <a:endParaRPr lang="it-IT" u="sng" dirty="0"/>
          </a:p>
          <a:p>
            <a:r>
              <a:rPr lang="it-IT" u="sng" dirty="0"/>
              <a:t>The </a:t>
            </a:r>
            <a:r>
              <a:rPr lang="it-IT" u="sng" dirty="0" err="1"/>
              <a:t>Reluctant</a:t>
            </a:r>
            <a:r>
              <a:rPr lang="it-IT" u="sng" dirty="0"/>
              <a:t> </a:t>
            </a:r>
            <a:r>
              <a:rPr lang="it-IT" u="sng" dirty="0" err="1"/>
              <a:t>Fundamentalist</a:t>
            </a:r>
            <a:endParaRPr lang="it-IT" u="sng" dirty="0"/>
          </a:p>
        </p:txBody>
      </p:sp>
      <p:sp>
        <p:nvSpPr>
          <p:cNvPr id="7" name="Parentesi graffa aperta 6">
            <a:extLst>
              <a:ext uri="{FF2B5EF4-FFF2-40B4-BE49-F238E27FC236}">
                <a16:creationId xmlns:a16="http://schemas.microsoft.com/office/drawing/2014/main" id="{91ECA571-1649-4206-8034-3920AEE0199A}"/>
              </a:ext>
            </a:extLst>
          </p:cNvPr>
          <p:cNvSpPr/>
          <p:nvPr/>
        </p:nvSpPr>
        <p:spPr>
          <a:xfrm>
            <a:off x="4903304" y="3975652"/>
            <a:ext cx="689113" cy="193481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Tree>
    <p:extLst>
      <p:ext uri="{BB962C8B-B14F-4D97-AF65-F5344CB8AC3E}">
        <p14:creationId xmlns:p14="http://schemas.microsoft.com/office/powerpoint/2010/main" val="606710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15EEC7-479A-4B8B-9A06-45D027190AEF}"/>
              </a:ext>
            </a:extLst>
          </p:cNvPr>
          <p:cNvSpPr>
            <a:spLocks noGrp="1"/>
          </p:cNvSpPr>
          <p:nvPr>
            <p:ph type="title"/>
          </p:nvPr>
        </p:nvSpPr>
        <p:spPr/>
        <p:txBody>
          <a:bodyPr/>
          <a:lstStyle/>
          <a:p>
            <a:r>
              <a:rPr lang="it-IT" dirty="0" err="1"/>
              <a:t>Article</a:t>
            </a:r>
            <a:r>
              <a:rPr lang="it-IT" dirty="0"/>
              <a:t> 4:</a:t>
            </a:r>
          </a:p>
        </p:txBody>
      </p:sp>
      <p:sp>
        <p:nvSpPr>
          <p:cNvPr id="3" name="Segnaposto contenuto 2">
            <a:extLst>
              <a:ext uri="{FF2B5EF4-FFF2-40B4-BE49-F238E27FC236}">
                <a16:creationId xmlns:a16="http://schemas.microsoft.com/office/drawing/2014/main" id="{A68F1B37-0F95-4E65-AE10-3B3E0AD5EB4D}"/>
              </a:ext>
            </a:extLst>
          </p:cNvPr>
          <p:cNvSpPr>
            <a:spLocks noGrp="1"/>
          </p:cNvSpPr>
          <p:nvPr>
            <p:ph idx="1"/>
          </p:nvPr>
        </p:nvSpPr>
        <p:spPr>
          <a:xfrm>
            <a:off x="2191647" y="1683026"/>
            <a:ext cx="8915400" cy="3777622"/>
          </a:xfrm>
        </p:spPr>
        <p:txBody>
          <a:bodyPr/>
          <a:lstStyle/>
          <a:p>
            <a:r>
              <a:rPr lang="en-US" dirty="0"/>
              <a:t>4. The Republic recognizes the right of all citizens to work and promotes those conditions that will make this right effective. Every citizen has the duty, according to capability and individual choice, to carry out an activity or a function that contributes to the material or spiritual progress of society</a:t>
            </a:r>
            <a:endParaRPr lang="it-IT" dirty="0"/>
          </a:p>
        </p:txBody>
      </p:sp>
      <p:sp>
        <p:nvSpPr>
          <p:cNvPr id="4" name="CasellaDiTesto 3">
            <a:extLst>
              <a:ext uri="{FF2B5EF4-FFF2-40B4-BE49-F238E27FC236}">
                <a16:creationId xmlns:a16="http://schemas.microsoft.com/office/drawing/2014/main" id="{5C9BEB87-F6CF-4A4B-AD55-49A2CEA529F7}"/>
              </a:ext>
            </a:extLst>
          </p:cNvPr>
          <p:cNvSpPr txBox="1"/>
          <p:nvPr/>
        </p:nvSpPr>
        <p:spPr>
          <a:xfrm>
            <a:off x="7046912" y="3429000"/>
            <a:ext cx="3912636" cy="3139321"/>
          </a:xfrm>
          <a:prstGeom prst="rect">
            <a:avLst/>
          </a:prstGeom>
          <a:noFill/>
        </p:spPr>
        <p:txBody>
          <a:bodyPr wrap="square" rtlCol="0">
            <a:spAutoFit/>
          </a:bodyPr>
          <a:lstStyle/>
          <a:p>
            <a:r>
              <a:rPr lang="it-IT" u="sng" dirty="0"/>
              <a:t>The </a:t>
            </a:r>
            <a:r>
              <a:rPr lang="it-IT" u="sng" dirty="0" err="1"/>
              <a:t>Reluctant</a:t>
            </a:r>
            <a:r>
              <a:rPr lang="it-IT" u="sng" dirty="0"/>
              <a:t>  </a:t>
            </a:r>
            <a:r>
              <a:rPr lang="it-IT" u="sng" dirty="0" err="1"/>
              <a:t>Fundamentalist</a:t>
            </a:r>
            <a:endParaRPr lang="it-IT" u="sng" dirty="0"/>
          </a:p>
          <a:p>
            <a:endParaRPr lang="it-IT" u="sng" dirty="0"/>
          </a:p>
          <a:p>
            <a:r>
              <a:rPr lang="it-IT" u="sng" dirty="0" err="1"/>
              <a:t>Growing</a:t>
            </a:r>
            <a:r>
              <a:rPr lang="it-IT" u="sng" dirty="0"/>
              <a:t> up</a:t>
            </a:r>
          </a:p>
          <a:p>
            <a:endParaRPr lang="it-IT" u="sng" dirty="0"/>
          </a:p>
          <a:p>
            <a:r>
              <a:rPr lang="it-IT" u="sng" dirty="0"/>
              <a:t>Hard Times by Charles Dickens</a:t>
            </a:r>
          </a:p>
          <a:p>
            <a:endParaRPr lang="it-IT" u="sng" dirty="0"/>
          </a:p>
          <a:p>
            <a:r>
              <a:rPr lang="it-IT" u="sng" dirty="0" err="1"/>
              <a:t>What</a:t>
            </a:r>
            <a:r>
              <a:rPr lang="it-IT" u="sng" dirty="0"/>
              <a:t> makes up a </a:t>
            </a:r>
            <a:r>
              <a:rPr lang="it-IT" u="sng" dirty="0" err="1"/>
              <a:t>typical</a:t>
            </a:r>
            <a:r>
              <a:rPr lang="it-IT" u="sng" dirty="0"/>
              <a:t> American?</a:t>
            </a:r>
          </a:p>
          <a:p>
            <a:endParaRPr lang="it-IT" u="sng" dirty="0"/>
          </a:p>
          <a:p>
            <a:r>
              <a:rPr lang="it-IT" u="sng" dirty="0" err="1"/>
              <a:t>Is</a:t>
            </a:r>
            <a:r>
              <a:rPr lang="it-IT" u="sng" dirty="0"/>
              <a:t> America </a:t>
            </a:r>
            <a:r>
              <a:rPr lang="it-IT" u="sng" dirty="0" err="1"/>
              <a:t>still</a:t>
            </a:r>
            <a:r>
              <a:rPr lang="it-IT" u="sng" dirty="0"/>
              <a:t> </a:t>
            </a:r>
            <a:r>
              <a:rPr lang="it-IT" u="sng" dirty="0" err="1"/>
              <a:t>puritan</a:t>
            </a:r>
            <a:r>
              <a:rPr lang="it-IT" u="sng" dirty="0"/>
              <a:t>?</a:t>
            </a:r>
          </a:p>
          <a:p>
            <a:endParaRPr lang="it-IT" dirty="0"/>
          </a:p>
        </p:txBody>
      </p:sp>
      <p:sp>
        <p:nvSpPr>
          <p:cNvPr id="5" name="CasellaDiTesto 4">
            <a:extLst>
              <a:ext uri="{FF2B5EF4-FFF2-40B4-BE49-F238E27FC236}">
                <a16:creationId xmlns:a16="http://schemas.microsoft.com/office/drawing/2014/main" id="{D1283BDB-F481-472F-8711-EA693DBAB18B}"/>
              </a:ext>
            </a:extLst>
          </p:cNvPr>
          <p:cNvSpPr txBox="1"/>
          <p:nvPr/>
        </p:nvSpPr>
        <p:spPr>
          <a:xfrm>
            <a:off x="4462739" y="4702631"/>
            <a:ext cx="2584173" cy="369332"/>
          </a:xfrm>
          <a:prstGeom prst="rect">
            <a:avLst/>
          </a:prstGeom>
          <a:noFill/>
        </p:spPr>
        <p:txBody>
          <a:bodyPr wrap="square" rtlCol="0">
            <a:spAutoFit/>
          </a:bodyPr>
          <a:lstStyle/>
          <a:p>
            <a:r>
              <a:rPr lang="it-IT" dirty="0"/>
              <a:t>IN LITERATURE</a:t>
            </a:r>
          </a:p>
        </p:txBody>
      </p:sp>
      <p:sp>
        <p:nvSpPr>
          <p:cNvPr id="6" name="Parentesi graffa aperta 5">
            <a:extLst>
              <a:ext uri="{FF2B5EF4-FFF2-40B4-BE49-F238E27FC236}">
                <a16:creationId xmlns:a16="http://schemas.microsoft.com/office/drawing/2014/main" id="{269223D7-A28D-4FE9-A263-6C471BC2E52A}"/>
              </a:ext>
            </a:extLst>
          </p:cNvPr>
          <p:cNvSpPr/>
          <p:nvPr/>
        </p:nvSpPr>
        <p:spPr>
          <a:xfrm>
            <a:off x="6745357" y="3429000"/>
            <a:ext cx="397565" cy="293204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7" name="Freccia a destra 6">
            <a:extLst>
              <a:ext uri="{FF2B5EF4-FFF2-40B4-BE49-F238E27FC236}">
                <a16:creationId xmlns:a16="http://schemas.microsoft.com/office/drawing/2014/main" id="{3BCF2B41-BA72-456C-BC94-EC75AE2506E8}"/>
              </a:ext>
            </a:extLst>
          </p:cNvPr>
          <p:cNvSpPr/>
          <p:nvPr/>
        </p:nvSpPr>
        <p:spPr>
          <a:xfrm>
            <a:off x="3375199" y="4681095"/>
            <a:ext cx="728869" cy="4588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802718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483185-F638-442D-A61C-B31789957FCD}"/>
              </a:ext>
            </a:extLst>
          </p:cNvPr>
          <p:cNvSpPr>
            <a:spLocks noGrp="1"/>
          </p:cNvSpPr>
          <p:nvPr>
            <p:ph type="title"/>
          </p:nvPr>
        </p:nvSpPr>
        <p:spPr/>
        <p:txBody>
          <a:bodyPr/>
          <a:lstStyle/>
          <a:p>
            <a:r>
              <a:rPr lang="it-IT" dirty="0" err="1"/>
              <a:t>Article</a:t>
            </a:r>
            <a:r>
              <a:rPr lang="it-IT" dirty="0"/>
              <a:t> 8:</a:t>
            </a:r>
          </a:p>
        </p:txBody>
      </p:sp>
      <p:sp>
        <p:nvSpPr>
          <p:cNvPr id="3" name="Segnaposto contenuto 2">
            <a:extLst>
              <a:ext uri="{FF2B5EF4-FFF2-40B4-BE49-F238E27FC236}">
                <a16:creationId xmlns:a16="http://schemas.microsoft.com/office/drawing/2014/main" id="{71BBBBAB-2F26-4488-A171-9D17781F24C5}"/>
              </a:ext>
            </a:extLst>
          </p:cNvPr>
          <p:cNvSpPr>
            <a:spLocks noGrp="1"/>
          </p:cNvSpPr>
          <p:nvPr>
            <p:ph idx="1"/>
          </p:nvPr>
        </p:nvSpPr>
        <p:spPr>
          <a:xfrm>
            <a:off x="2589212" y="1444487"/>
            <a:ext cx="8915400" cy="3777622"/>
          </a:xfrm>
        </p:spPr>
        <p:txBody>
          <a:bodyPr>
            <a:normAutofit/>
          </a:bodyPr>
          <a:lstStyle/>
          <a:p>
            <a:r>
              <a:rPr lang="en-US" sz="2000" b="1" dirty="0"/>
              <a:t>8. </a:t>
            </a:r>
            <a:r>
              <a:rPr lang="en-US" sz="2000" dirty="0"/>
              <a:t>All religious confessions are equally free before the law. Religious confessions other than Catholicism have the right to </a:t>
            </a:r>
            <a:r>
              <a:rPr lang="en-US" sz="2000" dirty="0" err="1"/>
              <a:t>organise</a:t>
            </a:r>
            <a:r>
              <a:rPr lang="en-US" sz="2000" dirty="0"/>
              <a:t> in accordance with their own statutes, in so far as they are not in conflict with Italian laws. Their relations with the State are regulated by law on the basis of agreement between the respective representatives.</a:t>
            </a:r>
            <a:endParaRPr lang="it-IT" sz="2000" dirty="0"/>
          </a:p>
        </p:txBody>
      </p:sp>
      <p:sp>
        <p:nvSpPr>
          <p:cNvPr id="4" name="Freccia a destra 3">
            <a:extLst>
              <a:ext uri="{FF2B5EF4-FFF2-40B4-BE49-F238E27FC236}">
                <a16:creationId xmlns:a16="http://schemas.microsoft.com/office/drawing/2014/main" id="{AFBBB8C0-3669-4604-93B8-79B0E4750C52}"/>
              </a:ext>
            </a:extLst>
          </p:cNvPr>
          <p:cNvSpPr/>
          <p:nvPr/>
        </p:nvSpPr>
        <p:spPr>
          <a:xfrm>
            <a:off x="2218151" y="4002156"/>
            <a:ext cx="742122" cy="530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A0CE9164-D4B3-4559-9726-95DA59A1BE58}"/>
              </a:ext>
            </a:extLst>
          </p:cNvPr>
          <p:cNvSpPr txBox="1"/>
          <p:nvPr/>
        </p:nvSpPr>
        <p:spPr>
          <a:xfrm>
            <a:off x="3331334" y="4002156"/>
            <a:ext cx="2213113" cy="646331"/>
          </a:xfrm>
          <a:prstGeom prst="rect">
            <a:avLst/>
          </a:prstGeom>
          <a:noFill/>
        </p:spPr>
        <p:txBody>
          <a:bodyPr wrap="square" rtlCol="0">
            <a:spAutoFit/>
          </a:bodyPr>
          <a:lstStyle/>
          <a:p>
            <a:r>
              <a:rPr lang="it-IT" dirty="0"/>
              <a:t>IN LITERATURE</a:t>
            </a:r>
          </a:p>
          <a:p>
            <a:endParaRPr lang="it-IT" dirty="0"/>
          </a:p>
        </p:txBody>
      </p:sp>
      <p:sp>
        <p:nvSpPr>
          <p:cNvPr id="7" name="CasellaDiTesto 6">
            <a:extLst>
              <a:ext uri="{FF2B5EF4-FFF2-40B4-BE49-F238E27FC236}">
                <a16:creationId xmlns:a16="http://schemas.microsoft.com/office/drawing/2014/main" id="{A0E65776-40D9-4EDE-A03B-F20DA2B78325}"/>
              </a:ext>
            </a:extLst>
          </p:cNvPr>
          <p:cNvSpPr txBox="1"/>
          <p:nvPr/>
        </p:nvSpPr>
        <p:spPr>
          <a:xfrm>
            <a:off x="5915508" y="3591340"/>
            <a:ext cx="4585252" cy="1754326"/>
          </a:xfrm>
          <a:prstGeom prst="rect">
            <a:avLst/>
          </a:prstGeom>
          <a:noFill/>
        </p:spPr>
        <p:txBody>
          <a:bodyPr wrap="square" rtlCol="0">
            <a:spAutoFit/>
          </a:bodyPr>
          <a:lstStyle/>
          <a:p>
            <a:r>
              <a:rPr lang="it-IT" u="sng" dirty="0" err="1"/>
              <a:t>Is</a:t>
            </a:r>
            <a:r>
              <a:rPr lang="it-IT" u="sng" dirty="0"/>
              <a:t> America </a:t>
            </a:r>
            <a:r>
              <a:rPr lang="it-IT" u="sng" dirty="0" err="1"/>
              <a:t>still</a:t>
            </a:r>
            <a:r>
              <a:rPr lang="it-IT" u="sng" dirty="0"/>
              <a:t> </a:t>
            </a:r>
            <a:r>
              <a:rPr lang="it-IT" u="sng" dirty="0" err="1"/>
              <a:t>Puritan</a:t>
            </a:r>
            <a:r>
              <a:rPr lang="it-IT" u="sng" dirty="0"/>
              <a:t>?</a:t>
            </a:r>
          </a:p>
          <a:p>
            <a:endParaRPr lang="it-IT" u="sng" dirty="0"/>
          </a:p>
          <a:p>
            <a:r>
              <a:rPr lang="it-IT" u="sng" dirty="0" err="1"/>
              <a:t>What</a:t>
            </a:r>
            <a:r>
              <a:rPr lang="it-IT" u="sng" dirty="0"/>
              <a:t> makes up a </a:t>
            </a:r>
            <a:r>
              <a:rPr lang="it-IT" u="sng" dirty="0" err="1"/>
              <a:t>typical</a:t>
            </a:r>
            <a:r>
              <a:rPr lang="it-IT" u="sng" dirty="0"/>
              <a:t> American?</a:t>
            </a:r>
          </a:p>
          <a:p>
            <a:endParaRPr lang="it-IT" u="sng" dirty="0"/>
          </a:p>
          <a:p>
            <a:r>
              <a:rPr lang="it-IT" u="sng" dirty="0"/>
              <a:t>The </a:t>
            </a:r>
            <a:r>
              <a:rPr lang="it-IT" u="sng" dirty="0" err="1"/>
              <a:t>Reluctant</a:t>
            </a:r>
            <a:r>
              <a:rPr lang="it-IT" u="sng" dirty="0"/>
              <a:t> </a:t>
            </a:r>
            <a:r>
              <a:rPr lang="it-IT" u="sng" dirty="0" err="1"/>
              <a:t>Fundamentalist</a:t>
            </a:r>
            <a:endParaRPr lang="it-IT" u="sng" dirty="0"/>
          </a:p>
          <a:p>
            <a:endParaRPr lang="it-IT" dirty="0"/>
          </a:p>
        </p:txBody>
      </p:sp>
      <p:sp>
        <p:nvSpPr>
          <p:cNvPr id="8" name="Parentesi graffa aperta 7">
            <a:extLst>
              <a:ext uri="{FF2B5EF4-FFF2-40B4-BE49-F238E27FC236}">
                <a16:creationId xmlns:a16="http://schemas.microsoft.com/office/drawing/2014/main" id="{A1A6F3B4-481C-4E48-BA81-372337499D40}"/>
              </a:ext>
            </a:extLst>
          </p:cNvPr>
          <p:cNvSpPr/>
          <p:nvPr/>
        </p:nvSpPr>
        <p:spPr>
          <a:xfrm>
            <a:off x="5393635" y="3551583"/>
            <a:ext cx="521873" cy="167052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Tree>
    <p:extLst>
      <p:ext uri="{BB962C8B-B14F-4D97-AF65-F5344CB8AC3E}">
        <p14:creationId xmlns:p14="http://schemas.microsoft.com/office/powerpoint/2010/main" val="3711814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34F2AB-D71E-460A-B240-1E80757765B9}"/>
              </a:ext>
            </a:extLst>
          </p:cNvPr>
          <p:cNvSpPr>
            <a:spLocks noGrp="1"/>
          </p:cNvSpPr>
          <p:nvPr>
            <p:ph type="title"/>
          </p:nvPr>
        </p:nvSpPr>
        <p:spPr/>
        <p:txBody>
          <a:bodyPr/>
          <a:lstStyle/>
          <a:p>
            <a:r>
              <a:rPr lang="it-IT" dirty="0" err="1"/>
              <a:t>Article</a:t>
            </a:r>
            <a:r>
              <a:rPr lang="it-IT" dirty="0"/>
              <a:t> 10:</a:t>
            </a:r>
          </a:p>
        </p:txBody>
      </p:sp>
      <p:sp>
        <p:nvSpPr>
          <p:cNvPr id="3" name="Segnaposto contenuto 2">
            <a:extLst>
              <a:ext uri="{FF2B5EF4-FFF2-40B4-BE49-F238E27FC236}">
                <a16:creationId xmlns:a16="http://schemas.microsoft.com/office/drawing/2014/main" id="{84D3FF62-0FFC-4B7E-A0C1-1A577A17A4FF}"/>
              </a:ext>
            </a:extLst>
          </p:cNvPr>
          <p:cNvSpPr>
            <a:spLocks noGrp="1"/>
          </p:cNvSpPr>
          <p:nvPr>
            <p:ph idx="1"/>
          </p:nvPr>
        </p:nvSpPr>
        <p:spPr>
          <a:xfrm>
            <a:off x="2589212" y="1905000"/>
            <a:ext cx="8915400" cy="3777622"/>
          </a:xfrm>
        </p:spPr>
        <p:txBody>
          <a:bodyPr/>
          <a:lstStyle/>
          <a:p>
            <a:r>
              <a:rPr lang="en-US" dirty="0"/>
              <a:t>10. Italian laws conform to the generally recognized norms of international law. The legal status of foreigners is regulated by law in conformity with international norms and treaties. The foreigner who is denied in his own country the effective exercise of the democratic liberties guaranteed by the Italian Constitution has the right of asylum in the territory of the Republic, in accordance with the conditions established by law. A foreigner shall not be </a:t>
            </a:r>
            <a:r>
              <a:rPr lang="en-US" dirty="0" err="1"/>
              <a:t>extradicted</a:t>
            </a:r>
            <a:r>
              <a:rPr lang="en-US" dirty="0"/>
              <a:t> for political offences2</a:t>
            </a:r>
            <a:endParaRPr lang="it-IT" dirty="0"/>
          </a:p>
        </p:txBody>
      </p:sp>
      <p:sp>
        <p:nvSpPr>
          <p:cNvPr id="4" name="CasellaDiTesto 3">
            <a:extLst>
              <a:ext uri="{FF2B5EF4-FFF2-40B4-BE49-F238E27FC236}">
                <a16:creationId xmlns:a16="http://schemas.microsoft.com/office/drawing/2014/main" id="{852F4A9F-8674-49B5-9F48-84BE41308939}"/>
              </a:ext>
            </a:extLst>
          </p:cNvPr>
          <p:cNvSpPr txBox="1"/>
          <p:nvPr/>
        </p:nvSpPr>
        <p:spPr>
          <a:xfrm>
            <a:off x="3909391" y="4572864"/>
            <a:ext cx="2027583" cy="369332"/>
          </a:xfrm>
          <a:prstGeom prst="rect">
            <a:avLst/>
          </a:prstGeom>
          <a:noFill/>
        </p:spPr>
        <p:txBody>
          <a:bodyPr wrap="square" rtlCol="0">
            <a:spAutoFit/>
          </a:bodyPr>
          <a:lstStyle/>
          <a:p>
            <a:r>
              <a:rPr lang="it-IT" dirty="0"/>
              <a:t>IN LITERATURE</a:t>
            </a:r>
          </a:p>
        </p:txBody>
      </p:sp>
      <p:sp>
        <p:nvSpPr>
          <p:cNvPr id="5" name="Parentesi graffa aperta 4">
            <a:extLst>
              <a:ext uri="{FF2B5EF4-FFF2-40B4-BE49-F238E27FC236}">
                <a16:creationId xmlns:a16="http://schemas.microsoft.com/office/drawing/2014/main" id="{5923102D-197D-4C46-B975-D9864B257FA4}"/>
              </a:ext>
            </a:extLst>
          </p:cNvPr>
          <p:cNvSpPr/>
          <p:nvPr/>
        </p:nvSpPr>
        <p:spPr>
          <a:xfrm>
            <a:off x="6095999" y="4161182"/>
            <a:ext cx="410817" cy="119269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6" name="Freccia a destra 5">
            <a:extLst>
              <a:ext uri="{FF2B5EF4-FFF2-40B4-BE49-F238E27FC236}">
                <a16:creationId xmlns:a16="http://schemas.microsoft.com/office/drawing/2014/main" id="{38600A15-D218-4EE4-80B5-CB53F0E0E43F}"/>
              </a:ext>
            </a:extLst>
          </p:cNvPr>
          <p:cNvSpPr/>
          <p:nvPr/>
        </p:nvSpPr>
        <p:spPr>
          <a:xfrm>
            <a:off x="3082718" y="4512365"/>
            <a:ext cx="702365" cy="4903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id="{11A08621-9076-4D25-A8FF-389443A31932}"/>
              </a:ext>
            </a:extLst>
          </p:cNvPr>
          <p:cNvSpPr txBox="1"/>
          <p:nvPr/>
        </p:nvSpPr>
        <p:spPr>
          <a:xfrm>
            <a:off x="6665841" y="4512365"/>
            <a:ext cx="3917604" cy="369332"/>
          </a:xfrm>
          <a:prstGeom prst="rect">
            <a:avLst/>
          </a:prstGeom>
          <a:noFill/>
        </p:spPr>
        <p:txBody>
          <a:bodyPr wrap="square" rtlCol="0">
            <a:spAutoFit/>
          </a:bodyPr>
          <a:lstStyle/>
          <a:p>
            <a:r>
              <a:rPr lang="it-IT" u="sng" dirty="0"/>
              <a:t>The </a:t>
            </a:r>
            <a:r>
              <a:rPr lang="it-IT" u="sng" dirty="0" err="1"/>
              <a:t>Reluctant</a:t>
            </a:r>
            <a:r>
              <a:rPr lang="it-IT" u="sng" dirty="0"/>
              <a:t> </a:t>
            </a:r>
            <a:r>
              <a:rPr lang="it-IT" u="sng" dirty="0" err="1"/>
              <a:t>Fundamentalist</a:t>
            </a:r>
            <a:endParaRPr lang="it-IT" u="sng" dirty="0"/>
          </a:p>
        </p:txBody>
      </p:sp>
    </p:spTree>
    <p:extLst>
      <p:ext uri="{BB962C8B-B14F-4D97-AF65-F5344CB8AC3E}">
        <p14:creationId xmlns:p14="http://schemas.microsoft.com/office/powerpoint/2010/main" val="3555702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A11BB2-ADB0-49BC-9480-715AA7E9F549}"/>
              </a:ext>
            </a:extLst>
          </p:cNvPr>
          <p:cNvSpPr>
            <a:spLocks noGrp="1"/>
          </p:cNvSpPr>
          <p:nvPr>
            <p:ph type="title"/>
          </p:nvPr>
        </p:nvSpPr>
        <p:spPr/>
        <p:txBody>
          <a:bodyPr/>
          <a:lstStyle/>
          <a:p>
            <a:r>
              <a:rPr lang="it-IT" dirty="0" err="1"/>
              <a:t>Article</a:t>
            </a:r>
            <a:r>
              <a:rPr lang="it-IT" dirty="0"/>
              <a:t> 30:</a:t>
            </a:r>
          </a:p>
        </p:txBody>
      </p:sp>
      <p:sp>
        <p:nvSpPr>
          <p:cNvPr id="3" name="Segnaposto contenuto 2">
            <a:extLst>
              <a:ext uri="{FF2B5EF4-FFF2-40B4-BE49-F238E27FC236}">
                <a16:creationId xmlns:a16="http://schemas.microsoft.com/office/drawing/2014/main" id="{49E76137-7B2C-434F-BD50-155936F26E6E}"/>
              </a:ext>
            </a:extLst>
          </p:cNvPr>
          <p:cNvSpPr>
            <a:spLocks noGrp="1"/>
          </p:cNvSpPr>
          <p:nvPr>
            <p:ph idx="1"/>
          </p:nvPr>
        </p:nvSpPr>
        <p:spPr>
          <a:xfrm>
            <a:off x="2324168" y="1659458"/>
            <a:ext cx="8915400" cy="3777622"/>
          </a:xfrm>
        </p:spPr>
        <p:txBody>
          <a:bodyPr/>
          <a:lstStyle/>
          <a:p>
            <a:pPr marL="0" indent="0">
              <a:buNone/>
            </a:pPr>
            <a:r>
              <a:rPr lang="en-US" dirty="0"/>
              <a:t>30. It is the duty and right of parents to support, instruct and educate their children, even those born outside of matrimony. In case of the incapacity of the parents, the law provides for the fulfilment of their duties. The law ensures to children born outside of marriage full legal and social protection, compatible with the rights of members of the legitimate family. The law lays down the rules and limitations for ascertaining paternity</a:t>
            </a:r>
            <a:endParaRPr lang="it-IT" dirty="0"/>
          </a:p>
        </p:txBody>
      </p:sp>
      <p:sp>
        <p:nvSpPr>
          <p:cNvPr id="4" name="CasellaDiTesto 3">
            <a:extLst>
              <a:ext uri="{FF2B5EF4-FFF2-40B4-BE49-F238E27FC236}">
                <a16:creationId xmlns:a16="http://schemas.microsoft.com/office/drawing/2014/main" id="{0A0513C2-E018-49DC-A463-6722D9D8B4EC}"/>
              </a:ext>
            </a:extLst>
          </p:cNvPr>
          <p:cNvSpPr txBox="1"/>
          <p:nvPr/>
        </p:nvSpPr>
        <p:spPr>
          <a:xfrm>
            <a:off x="2425148" y="4399722"/>
            <a:ext cx="3670852" cy="646331"/>
          </a:xfrm>
          <a:prstGeom prst="rect">
            <a:avLst/>
          </a:prstGeom>
          <a:noFill/>
        </p:spPr>
        <p:txBody>
          <a:bodyPr wrap="square" rtlCol="0">
            <a:spAutoFit/>
          </a:bodyPr>
          <a:lstStyle/>
          <a:p>
            <a:r>
              <a:rPr lang="it-IT" dirty="0"/>
              <a:t>IN LITERATURE</a:t>
            </a:r>
          </a:p>
          <a:p>
            <a:endParaRPr lang="it-IT" dirty="0"/>
          </a:p>
        </p:txBody>
      </p:sp>
      <p:sp>
        <p:nvSpPr>
          <p:cNvPr id="5" name="Freccia a destra 4">
            <a:extLst>
              <a:ext uri="{FF2B5EF4-FFF2-40B4-BE49-F238E27FC236}">
                <a16:creationId xmlns:a16="http://schemas.microsoft.com/office/drawing/2014/main" id="{E1CFF912-9448-4F34-A96C-3D72AEB5E90E}"/>
              </a:ext>
            </a:extLst>
          </p:cNvPr>
          <p:cNvSpPr/>
          <p:nvPr/>
        </p:nvSpPr>
        <p:spPr>
          <a:xfrm>
            <a:off x="1720264" y="4399722"/>
            <a:ext cx="654394" cy="4505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Parentesi graffa aperta 5">
            <a:extLst>
              <a:ext uri="{FF2B5EF4-FFF2-40B4-BE49-F238E27FC236}">
                <a16:creationId xmlns:a16="http://schemas.microsoft.com/office/drawing/2014/main" id="{596C7ED3-49C7-4646-BBFE-1BBC658E781A}"/>
              </a:ext>
            </a:extLst>
          </p:cNvPr>
          <p:cNvSpPr/>
          <p:nvPr/>
        </p:nvSpPr>
        <p:spPr>
          <a:xfrm>
            <a:off x="4572000" y="3922643"/>
            <a:ext cx="477078" cy="166977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7" name="CasellaDiTesto 6">
            <a:extLst>
              <a:ext uri="{FF2B5EF4-FFF2-40B4-BE49-F238E27FC236}">
                <a16:creationId xmlns:a16="http://schemas.microsoft.com/office/drawing/2014/main" id="{84C763D0-9547-43A9-8362-A6CC5952D908}"/>
              </a:ext>
            </a:extLst>
          </p:cNvPr>
          <p:cNvSpPr txBox="1"/>
          <p:nvPr/>
        </p:nvSpPr>
        <p:spPr>
          <a:xfrm>
            <a:off x="5554453" y="4218197"/>
            <a:ext cx="2589870" cy="923330"/>
          </a:xfrm>
          <a:prstGeom prst="rect">
            <a:avLst/>
          </a:prstGeom>
          <a:noFill/>
        </p:spPr>
        <p:txBody>
          <a:bodyPr wrap="square" rtlCol="0">
            <a:spAutoFit/>
          </a:bodyPr>
          <a:lstStyle/>
          <a:p>
            <a:r>
              <a:rPr lang="it-IT" u="sng" dirty="0" err="1"/>
              <a:t>Lispeth</a:t>
            </a:r>
            <a:endParaRPr lang="it-IT" u="sng" dirty="0"/>
          </a:p>
          <a:p>
            <a:endParaRPr lang="it-IT" u="sng" dirty="0"/>
          </a:p>
          <a:p>
            <a:r>
              <a:rPr lang="it-IT" u="sng" dirty="0"/>
              <a:t>Hard Times</a:t>
            </a:r>
          </a:p>
        </p:txBody>
      </p:sp>
    </p:spTree>
    <p:extLst>
      <p:ext uri="{BB962C8B-B14F-4D97-AF65-F5344CB8AC3E}">
        <p14:creationId xmlns:p14="http://schemas.microsoft.com/office/powerpoint/2010/main" val="2573344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B88572-E1C7-46B7-A952-1CD3FEB728CB}"/>
              </a:ext>
            </a:extLst>
          </p:cNvPr>
          <p:cNvSpPr>
            <a:spLocks noGrp="1"/>
          </p:cNvSpPr>
          <p:nvPr>
            <p:ph type="title"/>
          </p:nvPr>
        </p:nvSpPr>
        <p:spPr/>
        <p:txBody>
          <a:bodyPr/>
          <a:lstStyle/>
          <a:p>
            <a:r>
              <a:rPr lang="it-IT" dirty="0" err="1"/>
              <a:t>Article</a:t>
            </a:r>
            <a:r>
              <a:rPr lang="it-IT" dirty="0"/>
              <a:t> 37:</a:t>
            </a:r>
          </a:p>
        </p:txBody>
      </p:sp>
      <p:sp>
        <p:nvSpPr>
          <p:cNvPr id="3" name="Segnaposto contenuto 2">
            <a:extLst>
              <a:ext uri="{FF2B5EF4-FFF2-40B4-BE49-F238E27FC236}">
                <a16:creationId xmlns:a16="http://schemas.microsoft.com/office/drawing/2014/main" id="{AD7F4357-407D-47C5-970E-5D7BE36FDD9A}"/>
              </a:ext>
            </a:extLst>
          </p:cNvPr>
          <p:cNvSpPr>
            <a:spLocks noGrp="1"/>
          </p:cNvSpPr>
          <p:nvPr>
            <p:ph idx="1"/>
          </p:nvPr>
        </p:nvSpPr>
        <p:spPr/>
        <p:txBody>
          <a:bodyPr/>
          <a:lstStyle/>
          <a:p>
            <a:r>
              <a:rPr lang="en-US" dirty="0"/>
              <a:t>37. Working women have the same rights and, for equal work, the same wages as working men. Working conditions must allow women to carry out their essential role in the family and ensure particular and adequate protection for the mother and the child. The law establishes the minimum age for paid </a:t>
            </a:r>
            <a:r>
              <a:rPr lang="en-US" dirty="0" err="1"/>
              <a:t>labour</a:t>
            </a:r>
            <a:r>
              <a:rPr lang="en-US" dirty="0"/>
              <a:t>. The Republic protects the work of minors by means of special provisions and, for equal work, guarantees them the right to equal pay</a:t>
            </a:r>
            <a:endParaRPr lang="it-IT" dirty="0"/>
          </a:p>
        </p:txBody>
      </p:sp>
      <p:sp>
        <p:nvSpPr>
          <p:cNvPr id="4" name="Freccia a destra 3">
            <a:extLst>
              <a:ext uri="{FF2B5EF4-FFF2-40B4-BE49-F238E27FC236}">
                <a16:creationId xmlns:a16="http://schemas.microsoft.com/office/drawing/2014/main" id="{EBD71D91-0402-4A8F-9CD0-1EC25741A2A6}"/>
              </a:ext>
            </a:extLst>
          </p:cNvPr>
          <p:cNvSpPr/>
          <p:nvPr/>
        </p:nvSpPr>
        <p:spPr>
          <a:xfrm>
            <a:off x="2014330" y="4492487"/>
            <a:ext cx="795131" cy="530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B756AA98-28E4-43BA-80DD-5964F46A82A6}"/>
              </a:ext>
            </a:extLst>
          </p:cNvPr>
          <p:cNvSpPr txBox="1"/>
          <p:nvPr/>
        </p:nvSpPr>
        <p:spPr>
          <a:xfrm>
            <a:off x="2928730" y="4572864"/>
            <a:ext cx="2040835" cy="369332"/>
          </a:xfrm>
          <a:prstGeom prst="rect">
            <a:avLst/>
          </a:prstGeom>
          <a:noFill/>
        </p:spPr>
        <p:txBody>
          <a:bodyPr wrap="square" rtlCol="0">
            <a:spAutoFit/>
          </a:bodyPr>
          <a:lstStyle/>
          <a:p>
            <a:r>
              <a:rPr lang="it-IT" dirty="0"/>
              <a:t>IN LITERATURE</a:t>
            </a:r>
          </a:p>
        </p:txBody>
      </p:sp>
      <p:sp>
        <p:nvSpPr>
          <p:cNvPr id="6" name="Parentesi graffa aperta 5">
            <a:extLst>
              <a:ext uri="{FF2B5EF4-FFF2-40B4-BE49-F238E27FC236}">
                <a16:creationId xmlns:a16="http://schemas.microsoft.com/office/drawing/2014/main" id="{CCDFD7A6-76FB-41A7-8D1B-10BD5C3DDEA3}"/>
              </a:ext>
            </a:extLst>
          </p:cNvPr>
          <p:cNvSpPr/>
          <p:nvPr/>
        </p:nvSpPr>
        <p:spPr>
          <a:xfrm>
            <a:off x="4845258" y="4073802"/>
            <a:ext cx="636104" cy="173678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7" name="CasellaDiTesto 6">
            <a:extLst>
              <a:ext uri="{FF2B5EF4-FFF2-40B4-BE49-F238E27FC236}">
                <a16:creationId xmlns:a16="http://schemas.microsoft.com/office/drawing/2014/main" id="{4B60D001-7DB3-441D-B38C-BE61C916B2D9}"/>
              </a:ext>
            </a:extLst>
          </p:cNvPr>
          <p:cNvSpPr txBox="1"/>
          <p:nvPr/>
        </p:nvSpPr>
        <p:spPr>
          <a:xfrm>
            <a:off x="5481362" y="4492487"/>
            <a:ext cx="2256046" cy="923330"/>
          </a:xfrm>
          <a:prstGeom prst="rect">
            <a:avLst/>
          </a:prstGeom>
          <a:noFill/>
        </p:spPr>
        <p:txBody>
          <a:bodyPr wrap="square" rtlCol="0">
            <a:spAutoFit/>
          </a:bodyPr>
          <a:lstStyle/>
          <a:p>
            <a:r>
              <a:rPr lang="it-IT" u="sng" dirty="0" err="1"/>
              <a:t>Growing</a:t>
            </a:r>
            <a:r>
              <a:rPr lang="it-IT" u="sng" dirty="0"/>
              <a:t> up</a:t>
            </a:r>
          </a:p>
          <a:p>
            <a:endParaRPr lang="it-IT" u="sng" dirty="0"/>
          </a:p>
          <a:p>
            <a:r>
              <a:rPr lang="it-IT" u="sng" dirty="0"/>
              <a:t>Oliver Twist</a:t>
            </a:r>
          </a:p>
        </p:txBody>
      </p:sp>
    </p:spTree>
    <p:extLst>
      <p:ext uri="{BB962C8B-B14F-4D97-AF65-F5344CB8AC3E}">
        <p14:creationId xmlns:p14="http://schemas.microsoft.com/office/powerpoint/2010/main" val="3534900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76E6FA-74FD-44C9-9F7B-FE670620F596}"/>
              </a:ext>
            </a:extLst>
          </p:cNvPr>
          <p:cNvSpPr>
            <a:spLocks noGrp="1"/>
          </p:cNvSpPr>
          <p:nvPr>
            <p:ph type="title"/>
          </p:nvPr>
        </p:nvSpPr>
        <p:spPr/>
        <p:txBody>
          <a:bodyPr/>
          <a:lstStyle/>
          <a:p>
            <a:r>
              <a:rPr lang="it-IT" b="1" dirty="0"/>
              <a:t>TABLE OF CONTENTS:</a:t>
            </a:r>
          </a:p>
        </p:txBody>
      </p:sp>
      <p:sp>
        <p:nvSpPr>
          <p:cNvPr id="3" name="Segnaposto contenuto 2">
            <a:extLst>
              <a:ext uri="{FF2B5EF4-FFF2-40B4-BE49-F238E27FC236}">
                <a16:creationId xmlns:a16="http://schemas.microsoft.com/office/drawing/2014/main" id="{16657FAD-F098-425F-A9C2-6C561FF868D0}"/>
              </a:ext>
            </a:extLst>
          </p:cNvPr>
          <p:cNvSpPr>
            <a:spLocks noGrp="1"/>
          </p:cNvSpPr>
          <p:nvPr>
            <p:ph idx="1"/>
          </p:nvPr>
        </p:nvSpPr>
        <p:spPr>
          <a:xfrm>
            <a:off x="1487508" y="2170044"/>
            <a:ext cx="8915400" cy="5015356"/>
          </a:xfrm>
        </p:spPr>
        <p:txBody>
          <a:bodyPr>
            <a:normAutofit/>
          </a:bodyPr>
          <a:lstStyle/>
          <a:p>
            <a:r>
              <a:rPr lang="it-IT" dirty="0" err="1"/>
              <a:t>What</a:t>
            </a:r>
            <a:r>
              <a:rPr lang="it-IT" dirty="0"/>
              <a:t> Are Human </a:t>
            </a:r>
            <a:r>
              <a:rPr lang="it-IT" dirty="0" err="1"/>
              <a:t>Rights</a:t>
            </a:r>
            <a:r>
              <a:rPr lang="it-IT" dirty="0"/>
              <a:t>?</a:t>
            </a:r>
          </a:p>
          <a:p>
            <a:endParaRPr lang="it-IT" dirty="0"/>
          </a:p>
          <a:p>
            <a:r>
              <a:rPr lang="it-IT" dirty="0"/>
              <a:t>The Background of Human </a:t>
            </a:r>
            <a:r>
              <a:rPr lang="it-IT" dirty="0" err="1"/>
              <a:t>Rights</a:t>
            </a:r>
            <a:endParaRPr lang="it-IT" dirty="0"/>
          </a:p>
          <a:p>
            <a:endParaRPr lang="it-IT" dirty="0"/>
          </a:p>
          <a:p>
            <a:r>
              <a:rPr lang="it-IT" dirty="0"/>
              <a:t>International Human </a:t>
            </a:r>
            <a:r>
              <a:rPr lang="it-IT" dirty="0" err="1"/>
              <a:t>Rights</a:t>
            </a:r>
            <a:r>
              <a:rPr lang="it-IT" dirty="0"/>
              <a:t> </a:t>
            </a:r>
            <a:r>
              <a:rPr lang="it-IT" dirty="0" err="1"/>
              <a:t>Law</a:t>
            </a:r>
            <a:endParaRPr lang="it-IT" dirty="0"/>
          </a:p>
          <a:p>
            <a:endParaRPr lang="it-IT" dirty="0"/>
          </a:p>
          <a:p>
            <a:r>
              <a:rPr lang="it-IT" dirty="0"/>
              <a:t>Reference to </a:t>
            </a:r>
            <a:r>
              <a:rPr lang="it-IT" dirty="0" err="1"/>
              <a:t>studied</a:t>
            </a:r>
            <a:r>
              <a:rPr lang="it-IT" dirty="0"/>
              <a:t> </a:t>
            </a:r>
            <a:r>
              <a:rPr lang="it-IT" dirty="0" err="1"/>
              <a:t>literary</a:t>
            </a:r>
            <a:r>
              <a:rPr lang="it-IT" dirty="0"/>
              <a:t> texts</a:t>
            </a:r>
          </a:p>
          <a:p>
            <a:endParaRPr lang="it-IT" dirty="0"/>
          </a:p>
        </p:txBody>
      </p:sp>
      <p:pic>
        <p:nvPicPr>
          <p:cNvPr id="6" name="Immagine 5">
            <a:extLst>
              <a:ext uri="{FF2B5EF4-FFF2-40B4-BE49-F238E27FC236}">
                <a16:creationId xmlns:a16="http://schemas.microsoft.com/office/drawing/2014/main" id="{CE75E3C7-F15F-4220-AB6A-401B993EE052}"/>
              </a:ext>
            </a:extLst>
          </p:cNvPr>
          <p:cNvPicPr>
            <a:picLocks noChangeAspect="1"/>
          </p:cNvPicPr>
          <p:nvPr/>
        </p:nvPicPr>
        <p:blipFill>
          <a:blip r:embed="rId2"/>
          <a:stretch>
            <a:fillRect/>
          </a:stretch>
        </p:blipFill>
        <p:spPr>
          <a:xfrm>
            <a:off x="5945208" y="2170044"/>
            <a:ext cx="5697400" cy="3381611"/>
          </a:xfrm>
          <a:prstGeom prst="rect">
            <a:avLst/>
          </a:prstGeom>
        </p:spPr>
      </p:pic>
    </p:spTree>
    <p:extLst>
      <p:ext uri="{BB962C8B-B14F-4D97-AF65-F5344CB8AC3E}">
        <p14:creationId xmlns:p14="http://schemas.microsoft.com/office/powerpoint/2010/main" val="3956033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5B227D-4D73-4753-B81D-FE95B22DC6E5}"/>
              </a:ext>
            </a:extLst>
          </p:cNvPr>
          <p:cNvSpPr>
            <a:spLocks noGrp="1"/>
          </p:cNvSpPr>
          <p:nvPr>
            <p:ph type="title"/>
          </p:nvPr>
        </p:nvSpPr>
        <p:spPr/>
        <p:txBody>
          <a:bodyPr/>
          <a:lstStyle/>
          <a:p>
            <a:r>
              <a:rPr lang="it-IT" b="1" dirty="0" err="1"/>
              <a:t>What</a:t>
            </a:r>
            <a:r>
              <a:rPr lang="it-IT" b="1" dirty="0"/>
              <a:t> Are Human Rights?</a:t>
            </a:r>
            <a:br>
              <a:rPr lang="it-IT" dirty="0"/>
            </a:br>
            <a:endParaRPr lang="it-IT" dirty="0"/>
          </a:p>
        </p:txBody>
      </p:sp>
      <p:sp>
        <p:nvSpPr>
          <p:cNvPr id="3" name="Segnaposto contenuto 2">
            <a:extLst>
              <a:ext uri="{FF2B5EF4-FFF2-40B4-BE49-F238E27FC236}">
                <a16:creationId xmlns:a16="http://schemas.microsoft.com/office/drawing/2014/main" id="{498C006C-5681-4207-83AE-0F02B2C9C7FA}"/>
              </a:ext>
            </a:extLst>
          </p:cNvPr>
          <p:cNvSpPr>
            <a:spLocks noGrp="1"/>
          </p:cNvSpPr>
          <p:nvPr>
            <p:ph idx="1"/>
          </p:nvPr>
        </p:nvSpPr>
        <p:spPr>
          <a:xfrm>
            <a:off x="2592925" y="1719322"/>
            <a:ext cx="9241717" cy="4328890"/>
          </a:xfrm>
        </p:spPr>
        <p:txBody>
          <a:bodyPr>
            <a:normAutofit/>
          </a:bodyPr>
          <a:lstStyle/>
          <a:p>
            <a:endParaRPr lang="it-IT" b="1" dirty="0"/>
          </a:p>
          <a:p>
            <a:endParaRPr lang="it-IT" b="1" dirty="0"/>
          </a:p>
          <a:p>
            <a:endParaRPr lang="it-IT" b="1" dirty="0"/>
          </a:p>
          <a:p>
            <a:endParaRPr lang="it-IT" b="1" dirty="0"/>
          </a:p>
          <a:p>
            <a:pPr marL="3200400" lvl="7" indent="0">
              <a:buNone/>
            </a:pPr>
            <a:endParaRPr lang="it-IT" b="1" dirty="0"/>
          </a:p>
          <a:p>
            <a:pPr marL="3200400" lvl="7" indent="0">
              <a:buNone/>
            </a:pPr>
            <a:r>
              <a:rPr lang="it-IT" sz="2400" b="1" dirty="0"/>
              <a:t>HUMAN RIGHTS</a:t>
            </a:r>
          </a:p>
          <a:p>
            <a:endParaRPr lang="it-IT" b="1" dirty="0"/>
          </a:p>
          <a:p>
            <a:pPr marL="0" indent="0">
              <a:buNone/>
            </a:pPr>
            <a:r>
              <a:rPr lang="it-IT" dirty="0"/>
              <a:t> </a:t>
            </a:r>
          </a:p>
        </p:txBody>
      </p:sp>
      <p:cxnSp>
        <p:nvCxnSpPr>
          <p:cNvPr id="5" name="Connettore 2 4">
            <a:extLst>
              <a:ext uri="{FF2B5EF4-FFF2-40B4-BE49-F238E27FC236}">
                <a16:creationId xmlns:a16="http://schemas.microsoft.com/office/drawing/2014/main" id="{C53FE369-3423-4245-AF43-BCD943BF2587}"/>
              </a:ext>
            </a:extLst>
          </p:cNvPr>
          <p:cNvCxnSpPr>
            <a:cxnSpLocks/>
          </p:cNvCxnSpPr>
          <p:nvPr/>
        </p:nvCxnSpPr>
        <p:spPr>
          <a:xfrm flipV="1">
            <a:off x="7042589" y="2638284"/>
            <a:ext cx="0" cy="7869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CasellaDiTesto 5">
            <a:extLst>
              <a:ext uri="{FF2B5EF4-FFF2-40B4-BE49-F238E27FC236}">
                <a16:creationId xmlns:a16="http://schemas.microsoft.com/office/drawing/2014/main" id="{A4B1B28A-0FFF-4B77-860B-A9FFD13FD14A}"/>
              </a:ext>
            </a:extLst>
          </p:cNvPr>
          <p:cNvSpPr txBox="1"/>
          <p:nvPr/>
        </p:nvSpPr>
        <p:spPr>
          <a:xfrm>
            <a:off x="5106572" y="2035851"/>
            <a:ext cx="3545058" cy="369332"/>
          </a:xfrm>
          <a:prstGeom prst="rect">
            <a:avLst/>
          </a:prstGeom>
          <a:noFill/>
        </p:spPr>
        <p:txBody>
          <a:bodyPr wrap="square" rtlCol="0">
            <a:spAutoFit/>
          </a:bodyPr>
          <a:lstStyle/>
          <a:p>
            <a:r>
              <a:rPr lang="it-IT" dirty="0" err="1"/>
              <a:t>Inherent</a:t>
            </a:r>
            <a:r>
              <a:rPr lang="it-IT" dirty="0"/>
              <a:t> to </a:t>
            </a:r>
            <a:r>
              <a:rPr lang="it-IT" b="1" dirty="0" err="1"/>
              <a:t>all</a:t>
            </a:r>
            <a:r>
              <a:rPr lang="it-IT" b="1" dirty="0"/>
              <a:t> human </a:t>
            </a:r>
            <a:r>
              <a:rPr lang="it-IT" b="1" dirty="0" err="1"/>
              <a:t>beings</a:t>
            </a:r>
            <a:endParaRPr lang="it-IT" b="1" dirty="0"/>
          </a:p>
        </p:txBody>
      </p:sp>
      <p:cxnSp>
        <p:nvCxnSpPr>
          <p:cNvPr id="8" name="Connettore 2 7">
            <a:extLst>
              <a:ext uri="{FF2B5EF4-FFF2-40B4-BE49-F238E27FC236}">
                <a16:creationId xmlns:a16="http://schemas.microsoft.com/office/drawing/2014/main" id="{E83EE482-4C3B-4FF2-8ED3-BE57C639356A}"/>
              </a:ext>
            </a:extLst>
          </p:cNvPr>
          <p:cNvCxnSpPr>
            <a:cxnSpLocks/>
          </p:cNvCxnSpPr>
          <p:nvPr/>
        </p:nvCxnSpPr>
        <p:spPr>
          <a:xfrm flipV="1">
            <a:off x="8146072" y="3480588"/>
            <a:ext cx="630384" cy="3112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CasellaDiTesto 13">
            <a:extLst>
              <a:ext uri="{FF2B5EF4-FFF2-40B4-BE49-F238E27FC236}">
                <a16:creationId xmlns:a16="http://schemas.microsoft.com/office/drawing/2014/main" id="{8D650FB4-1C73-4266-AF30-48628264D8C8}"/>
              </a:ext>
            </a:extLst>
          </p:cNvPr>
          <p:cNvSpPr txBox="1"/>
          <p:nvPr/>
        </p:nvSpPr>
        <p:spPr>
          <a:xfrm>
            <a:off x="9107072" y="3185890"/>
            <a:ext cx="2512836" cy="2862322"/>
          </a:xfrm>
          <a:prstGeom prst="rect">
            <a:avLst/>
          </a:prstGeom>
          <a:noFill/>
        </p:spPr>
        <p:txBody>
          <a:bodyPr wrap="square" rtlCol="0">
            <a:spAutoFit/>
          </a:bodyPr>
          <a:lstStyle/>
          <a:p>
            <a:r>
              <a:rPr lang="it-IT" b="1" dirty="0" err="1"/>
              <a:t>Regardless</a:t>
            </a:r>
            <a:r>
              <a:rPr lang="it-IT" b="1" dirty="0"/>
              <a:t> of</a:t>
            </a:r>
            <a:r>
              <a:rPr lang="it-IT" dirty="0"/>
              <a:t>:</a:t>
            </a:r>
          </a:p>
          <a:p>
            <a:endParaRPr lang="it-IT" dirty="0"/>
          </a:p>
          <a:p>
            <a:pPr marL="285750" indent="-285750">
              <a:buFont typeface="Arial" panose="020B0604020202020204" pitchFamily="34" charset="0"/>
              <a:buChar char="•"/>
            </a:pPr>
            <a:r>
              <a:rPr lang="it-IT" dirty="0"/>
              <a:t>Race</a:t>
            </a:r>
          </a:p>
          <a:p>
            <a:pPr marL="285750" indent="-285750">
              <a:buFont typeface="Arial" panose="020B0604020202020204" pitchFamily="34" charset="0"/>
              <a:buChar char="•"/>
            </a:pPr>
            <a:r>
              <a:rPr lang="it-IT" dirty="0"/>
              <a:t>Sex</a:t>
            </a:r>
          </a:p>
          <a:p>
            <a:pPr marL="285750" indent="-285750">
              <a:buFont typeface="Arial" panose="020B0604020202020204" pitchFamily="34" charset="0"/>
              <a:buChar char="•"/>
            </a:pPr>
            <a:r>
              <a:rPr lang="it-IT" dirty="0" err="1"/>
              <a:t>Nationality</a:t>
            </a:r>
            <a:endParaRPr lang="it-IT" dirty="0"/>
          </a:p>
          <a:p>
            <a:pPr marL="285750" indent="-285750">
              <a:buFont typeface="Arial" panose="020B0604020202020204" pitchFamily="34" charset="0"/>
              <a:buChar char="•"/>
            </a:pPr>
            <a:r>
              <a:rPr lang="it-IT" dirty="0" err="1"/>
              <a:t>Ethnicity</a:t>
            </a:r>
            <a:endParaRPr lang="it-IT" dirty="0"/>
          </a:p>
          <a:p>
            <a:pPr marL="285750" indent="-285750">
              <a:buFont typeface="Arial" panose="020B0604020202020204" pitchFamily="34" charset="0"/>
              <a:buChar char="•"/>
            </a:pPr>
            <a:r>
              <a:rPr lang="it-IT" dirty="0"/>
              <a:t>Language</a:t>
            </a:r>
          </a:p>
          <a:p>
            <a:pPr marL="285750" indent="-285750">
              <a:buFont typeface="Arial" panose="020B0604020202020204" pitchFamily="34" charset="0"/>
              <a:buChar char="•"/>
            </a:pPr>
            <a:r>
              <a:rPr lang="it-IT" dirty="0" err="1"/>
              <a:t>Religion</a:t>
            </a:r>
            <a:endParaRPr lang="it-IT" dirty="0"/>
          </a:p>
          <a:p>
            <a:pPr marL="285750" indent="-285750">
              <a:buFont typeface="Arial" panose="020B0604020202020204" pitchFamily="34" charset="0"/>
              <a:buChar char="•"/>
            </a:pPr>
            <a:r>
              <a:rPr lang="it-IT" dirty="0" err="1"/>
              <a:t>Any</a:t>
            </a:r>
            <a:r>
              <a:rPr lang="it-IT" dirty="0"/>
              <a:t> other status</a:t>
            </a:r>
          </a:p>
          <a:p>
            <a:r>
              <a:rPr lang="it-IT" dirty="0"/>
              <a:t> </a:t>
            </a:r>
          </a:p>
        </p:txBody>
      </p:sp>
      <p:cxnSp>
        <p:nvCxnSpPr>
          <p:cNvPr id="17" name="Connettore 2 16">
            <a:extLst>
              <a:ext uri="{FF2B5EF4-FFF2-40B4-BE49-F238E27FC236}">
                <a16:creationId xmlns:a16="http://schemas.microsoft.com/office/drawing/2014/main" id="{5DF5915B-D130-4D7C-A0AC-1307CE087ABA}"/>
              </a:ext>
            </a:extLst>
          </p:cNvPr>
          <p:cNvCxnSpPr>
            <a:cxnSpLocks/>
          </p:cNvCxnSpPr>
          <p:nvPr/>
        </p:nvCxnSpPr>
        <p:spPr>
          <a:xfrm flipH="1">
            <a:off x="5106572" y="3901717"/>
            <a:ext cx="61983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CasellaDiTesto 18">
            <a:extLst>
              <a:ext uri="{FF2B5EF4-FFF2-40B4-BE49-F238E27FC236}">
                <a16:creationId xmlns:a16="http://schemas.microsoft.com/office/drawing/2014/main" id="{465ECD19-804B-44C8-891A-6BC50501881E}"/>
              </a:ext>
            </a:extLst>
          </p:cNvPr>
          <p:cNvSpPr txBox="1"/>
          <p:nvPr/>
        </p:nvSpPr>
        <p:spPr>
          <a:xfrm>
            <a:off x="2112331" y="2638284"/>
            <a:ext cx="2968267" cy="2862322"/>
          </a:xfrm>
          <a:prstGeom prst="rect">
            <a:avLst/>
          </a:prstGeom>
          <a:noFill/>
        </p:spPr>
        <p:txBody>
          <a:bodyPr wrap="square" rtlCol="0">
            <a:spAutoFit/>
          </a:bodyPr>
          <a:lstStyle/>
          <a:p>
            <a:r>
              <a:rPr lang="it-IT" dirty="0" err="1"/>
              <a:t>They</a:t>
            </a:r>
            <a:r>
              <a:rPr lang="it-IT" dirty="0"/>
              <a:t> </a:t>
            </a:r>
            <a:r>
              <a:rPr lang="it-IT" b="1" dirty="0"/>
              <a:t>include</a:t>
            </a:r>
            <a:r>
              <a:rPr lang="it-IT" dirty="0"/>
              <a:t>:</a:t>
            </a:r>
          </a:p>
          <a:p>
            <a:pPr marL="285750" indent="-285750">
              <a:buFont typeface="Arial" panose="020B0604020202020204" pitchFamily="34" charset="0"/>
              <a:buChar char="•"/>
            </a:pPr>
            <a:r>
              <a:rPr lang="it-IT" dirty="0"/>
              <a:t>the right to life and liberty</a:t>
            </a:r>
          </a:p>
          <a:p>
            <a:pPr marL="285750" indent="-285750">
              <a:buFont typeface="Arial" panose="020B0604020202020204" pitchFamily="34" charset="0"/>
              <a:buChar char="•"/>
            </a:pPr>
            <a:r>
              <a:rPr lang="it-IT" dirty="0"/>
              <a:t>freedom from </a:t>
            </a:r>
            <a:r>
              <a:rPr lang="it-IT" dirty="0" err="1"/>
              <a:t>slavery</a:t>
            </a:r>
            <a:r>
              <a:rPr lang="it-IT" dirty="0"/>
              <a:t> and torture</a:t>
            </a:r>
          </a:p>
          <a:p>
            <a:pPr marL="285750" indent="-285750">
              <a:buFont typeface="Arial" panose="020B0604020202020204" pitchFamily="34" charset="0"/>
              <a:buChar char="•"/>
            </a:pPr>
            <a:r>
              <a:rPr lang="it-IT" dirty="0"/>
              <a:t>freedom of opinion and </a:t>
            </a:r>
            <a:r>
              <a:rPr lang="it-IT" dirty="0" err="1"/>
              <a:t>expression</a:t>
            </a:r>
            <a:endParaRPr lang="it-IT" dirty="0"/>
          </a:p>
          <a:p>
            <a:pPr marL="285750" indent="-285750">
              <a:buFont typeface="Arial" panose="020B0604020202020204" pitchFamily="34" charset="0"/>
              <a:buChar char="•"/>
            </a:pPr>
            <a:r>
              <a:rPr lang="it-IT" dirty="0"/>
              <a:t>the right to work and </a:t>
            </a:r>
            <a:r>
              <a:rPr lang="it-IT" dirty="0" err="1"/>
              <a:t>education</a:t>
            </a:r>
            <a:endParaRPr lang="it-IT" dirty="0"/>
          </a:p>
          <a:p>
            <a:pPr marL="285750" indent="-285750">
              <a:buFont typeface="Arial" panose="020B0604020202020204" pitchFamily="34" charset="0"/>
              <a:buChar char="•"/>
            </a:pPr>
            <a:r>
              <a:rPr lang="it-IT" dirty="0"/>
              <a:t>And so on</a:t>
            </a:r>
          </a:p>
        </p:txBody>
      </p:sp>
      <p:cxnSp>
        <p:nvCxnSpPr>
          <p:cNvPr id="24" name="Connettore 2 23">
            <a:extLst>
              <a:ext uri="{FF2B5EF4-FFF2-40B4-BE49-F238E27FC236}">
                <a16:creationId xmlns:a16="http://schemas.microsoft.com/office/drawing/2014/main" id="{26B67088-5CCF-4406-9EE2-AE164A2D22A8}"/>
              </a:ext>
            </a:extLst>
          </p:cNvPr>
          <p:cNvCxnSpPr>
            <a:cxnSpLocks/>
          </p:cNvCxnSpPr>
          <p:nvPr/>
        </p:nvCxnSpPr>
        <p:spPr>
          <a:xfrm>
            <a:off x="7048768" y="4290646"/>
            <a:ext cx="0" cy="7033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CasellaDiTesto 24">
            <a:extLst>
              <a:ext uri="{FF2B5EF4-FFF2-40B4-BE49-F238E27FC236}">
                <a16:creationId xmlns:a16="http://schemas.microsoft.com/office/drawing/2014/main" id="{64052F59-7F5F-4E21-AECA-E6C14EE9176C}"/>
              </a:ext>
            </a:extLst>
          </p:cNvPr>
          <p:cNvSpPr txBox="1"/>
          <p:nvPr/>
        </p:nvSpPr>
        <p:spPr>
          <a:xfrm>
            <a:off x="5712892" y="5124882"/>
            <a:ext cx="2715061" cy="923330"/>
          </a:xfrm>
          <a:prstGeom prst="rect">
            <a:avLst/>
          </a:prstGeom>
          <a:noFill/>
        </p:spPr>
        <p:txBody>
          <a:bodyPr wrap="square" rtlCol="0">
            <a:spAutoFit/>
          </a:bodyPr>
          <a:lstStyle/>
          <a:p>
            <a:r>
              <a:rPr lang="it-IT" b="1" dirty="0" err="1"/>
              <a:t>Everyone</a:t>
            </a:r>
            <a:r>
              <a:rPr lang="it-IT" dirty="0"/>
              <a:t> </a:t>
            </a:r>
            <a:r>
              <a:rPr lang="it-IT" dirty="0" err="1"/>
              <a:t>is</a:t>
            </a:r>
            <a:r>
              <a:rPr lang="it-IT" dirty="0"/>
              <a:t> </a:t>
            </a:r>
            <a:r>
              <a:rPr lang="it-IT" dirty="0" err="1"/>
              <a:t>entitled</a:t>
            </a:r>
            <a:r>
              <a:rPr lang="it-IT" dirty="0"/>
              <a:t> to </a:t>
            </a:r>
            <a:r>
              <a:rPr lang="it-IT" dirty="0" err="1"/>
              <a:t>these</a:t>
            </a:r>
            <a:r>
              <a:rPr lang="it-IT" dirty="0"/>
              <a:t> rights, </a:t>
            </a:r>
            <a:r>
              <a:rPr lang="it-IT" dirty="0" err="1"/>
              <a:t>without</a:t>
            </a:r>
            <a:r>
              <a:rPr lang="it-IT" dirty="0"/>
              <a:t> </a:t>
            </a:r>
            <a:r>
              <a:rPr lang="it-IT" dirty="0" err="1"/>
              <a:t>discrimination</a:t>
            </a:r>
            <a:endParaRPr lang="it-IT" dirty="0"/>
          </a:p>
        </p:txBody>
      </p:sp>
    </p:spTree>
    <p:extLst>
      <p:ext uri="{BB962C8B-B14F-4D97-AF65-F5344CB8AC3E}">
        <p14:creationId xmlns:p14="http://schemas.microsoft.com/office/powerpoint/2010/main" val="1372952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E399A6-B7C6-466F-B61A-313309E53759}"/>
              </a:ext>
            </a:extLst>
          </p:cNvPr>
          <p:cNvSpPr>
            <a:spLocks noGrp="1"/>
          </p:cNvSpPr>
          <p:nvPr>
            <p:ph type="title"/>
          </p:nvPr>
        </p:nvSpPr>
        <p:spPr/>
        <p:txBody>
          <a:bodyPr/>
          <a:lstStyle/>
          <a:p>
            <a:r>
              <a:rPr lang="it-IT" b="1" dirty="0"/>
              <a:t>The Background of Human Rights</a:t>
            </a:r>
            <a:br>
              <a:rPr lang="it-IT" b="1" dirty="0"/>
            </a:br>
            <a:endParaRPr lang="it-IT" b="1" dirty="0"/>
          </a:p>
        </p:txBody>
      </p:sp>
      <p:sp>
        <p:nvSpPr>
          <p:cNvPr id="3" name="Segnaposto contenuto 2">
            <a:extLst>
              <a:ext uri="{FF2B5EF4-FFF2-40B4-BE49-F238E27FC236}">
                <a16:creationId xmlns:a16="http://schemas.microsoft.com/office/drawing/2014/main" id="{E6D556EB-F98C-44D6-B394-98BA958B1D27}"/>
              </a:ext>
            </a:extLst>
          </p:cNvPr>
          <p:cNvSpPr>
            <a:spLocks noGrp="1"/>
          </p:cNvSpPr>
          <p:nvPr>
            <p:ph idx="1"/>
          </p:nvPr>
        </p:nvSpPr>
        <p:spPr>
          <a:xfrm>
            <a:off x="1911927" y="2133599"/>
            <a:ext cx="9592685" cy="4306957"/>
          </a:xfrm>
        </p:spPr>
        <p:txBody>
          <a:bodyPr/>
          <a:lstStyle/>
          <a:p>
            <a:r>
              <a:rPr lang="it-IT" b="1" dirty="0"/>
              <a:t>Ancient </a:t>
            </a:r>
            <a:r>
              <a:rPr lang="it-IT" b="1" dirty="0" err="1"/>
              <a:t>peoples</a:t>
            </a:r>
            <a:endParaRPr lang="it-IT" b="1" dirty="0"/>
          </a:p>
          <a:p>
            <a:endParaRPr lang="it-IT" b="1" dirty="0"/>
          </a:p>
          <a:p>
            <a:endParaRPr lang="it-IT" b="1" dirty="0"/>
          </a:p>
          <a:p>
            <a:r>
              <a:rPr lang="it-IT" dirty="0" err="1"/>
              <a:t>true</a:t>
            </a:r>
            <a:r>
              <a:rPr lang="it-IT" dirty="0"/>
              <a:t> </a:t>
            </a:r>
            <a:r>
              <a:rPr lang="it-IT" b="1" dirty="0" err="1"/>
              <a:t>forerunner</a:t>
            </a:r>
            <a:r>
              <a:rPr lang="it-IT" dirty="0"/>
              <a:t> of human-rights </a:t>
            </a:r>
            <a:r>
              <a:rPr lang="it-IT" dirty="0" err="1"/>
              <a:t>discourse</a:t>
            </a:r>
            <a:r>
              <a:rPr lang="it-IT" dirty="0"/>
              <a:t>: </a:t>
            </a:r>
            <a:r>
              <a:rPr lang="it-IT" b="1" u="sng" dirty="0" err="1">
                <a:solidFill>
                  <a:srgbClr val="FF0000"/>
                </a:solidFill>
                <a:hlinkClick r:id="rId2" tooltip="Natural and legal rights">
                  <a:extLst>
                    <a:ext uri="{A12FA001-AC4F-418D-AE19-62706E023703}">
                      <ahyp:hlinkClr xmlns:ahyp="http://schemas.microsoft.com/office/drawing/2018/hyperlinkcolor" val="tx"/>
                    </a:ext>
                  </a:extLst>
                </a:hlinkClick>
              </a:rPr>
              <a:t>natural</a:t>
            </a:r>
            <a:r>
              <a:rPr lang="it-IT" b="1" u="sng" dirty="0">
                <a:solidFill>
                  <a:srgbClr val="FF0000"/>
                </a:solidFill>
                <a:hlinkClick r:id="rId2" tooltip="Natural and legal rights">
                  <a:extLst>
                    <a:ext uri="{A12FA001-AC4F-418D-AE19-62706E023703}">
                      <ahyp:hlinkClr xmlns:ahyp="http://schemas.microsoft.com/office/drawing/2018/hyperlinkcolor" val="tx"/>
                    </a:ext>
                  </a:extLst>
                </a:hlinkClick>
              </a:rPr>
              <a:t> rights</a:t>
            </a:r>
            <a:endParaRPr lang="it-IT" b="1" u="sng" dirty="0">
              <a:solidFill>
                <a:srgbClr val="FF0000"/>
              </a:solidFill>
            </a:endParaRPr>
          </a:p>
          <a:p>
            <a:endParaRPr lang="it-IT" b="1" u="sng" dirty="0">
              <a:solidFill>
                <a:srgbClr val="FF0000"/>
              </a:solidFill>
            </a:endParaRPr>
          </a:p>
          <a:p>
            <a:r>
              <a:rPr lang="it-IT" dirty="0">
                <a:solidFill>
                  <a:schemeClr val="tx1"/>
                </a:solidFill>
              </a:rPr>
              <a:t>17th</a:t>
            </a:r>
            <a:r>
              <a:rPr lang="it-IT" b="1" dirty="0">
                <a:solidFill>
                  <a:srgbClr val="FF0000"/>
                </a:solidFill>
              </a:rPr>
              <a:t> </a:t>
            </a:r>
            <a:r>
              <a:rPr lang="it-IT" dirty="0" err="1">
                <a:solidFill>
                  <a:schemeClr val="tx1"/>
                </a:solidFill>
              </a:rPr>
              <a:t>century</a:t>
            </a:r>
            <a:r>
              <a:rPr lang="it-IT" dirty="0">
                <a:solidFill>
                  <a:schemeClr val="tx1"/>
                </a:solidFill>
              </a:rPr>
              <a:t>: </a:t>
            </a:r>
            <a:r>
              <a:rPr lang="it-IT" b="1" dirty="0">
                <a:solidFill>
                  <a:schemeClr val="tx1"/>
                </a:solidFill>
              </a:rPr>
              <a:t>John Locke </a:t>
            </a:r>
            <a:r>
              <a:rPr lang="it-IT" dirty="0" err="1">
                <a:solidFill>
                  <a:schemeClr val="tx1"/>
                </a:solidFill>
              </a:rPr>
              <a:t>discussed</a:t>
            </a:r>
            <a:r>
              <a:rPr lang="it-IT" dirty="0">
                <a:solidFill>
                  <a:schemeClr val="tx1"/>
                </a:solidFill>
              </a:rPr>
              <a:t> </a:t>
            </a:r>
            <a:r>
              <a:rPr lang="it-IT" dirty="0" err="1">
                <a:solidFill>
                  <a:schemeClr val="tx1"/>
                </a:solidFill>
              </a:rPr>
              <a:t>natural</a:t>
            </a:r>
            <a:r>
              <a:rPr lang="it-IT" dirty="0">
                <a:solidFill>
                  <a:schemeClr val="tx1"/>
                </a:solidFill>
              </a:rPr>
              <a:t> rights in </a:t>
            </a:r>
            <a:r>
              <a:rPr lang="it-IT" dirty="0" err="1">
                <a:solidFill>
                  <a:schemeClr val="tx1"/>
                </a:solidFill>
              </a:rPr>
              <a:t>his</a:t>
            </a:r>
            <a:r>
              <a:rPr lang="it-IT" dirty="0">
                <a:solidFill>
                  <a:schemeClr val="tx1"/>
                </a:solidFill>
              </a:rPr>
              <a:t> work</a:t>
            </a:r>
          </a:p>
          <a:p>
            <a:endParaRPr lang="it-IT" dirty="0">
              <a:solidFill>
                <a:schemeClr val="tx1"/>
              </a:solidFill>
            </a:endParaRPr>
          </a:p>
          <a:p>
            <a:endParaRPr lang="it-IT" dirty="0">
              <a:solidFill>
                <a:schemeClr val="tx1"/>
              </a:solidFill>
            </a:endParaRPr>
          </a:p>
          <a:p>
            <a:endParaRPr lang="it-IT" dirty="0">
              <a:solidFill>
                <a:schemeClr val="tx1"/>
              </a:solidFill>
            </a:endParaRPr>
          </a:p>
          <a:p>
            <a:r>
              <a:rPr lang="it-IT" dirty="0"/>
              <a:t>18th and 19th </a:t>
            </a:r>
            <a:r>
              <a:rPr lang="it-IT" dirty="0" err="1"/>
              <a:t>centuries</a:t>
            </a:r>
            <a:r>
              <a:rPr lang="it-IT" dirty="0"/>
              <a:t>: </a:t>
            </a:r>
            <a:r>
              <a:rPr lang="it-IT" dirty="0" err="1"/>
              <a:t>philosophers</a:t>
            </a:r>
            <a:endParaRPr lang="it-IT" b="1" dirty="0">
              <a:solidFill>
                <a:srgbClr val="FF0000"/>
              </a:solidFill>
            </a:endParaRPr>
          </a:p>
        </p:txBody>
      </p:sp>
      <p:cxnSp>
        <p:nvCxnSpPr>
          <p:cNvPr id="5" name="Connettore 2 4">
            <a:extLst>
              <a:ext uri="{FF2B5EF4-FFF2-40B4-BE49-F238E27FC236}">
                <a16:creationId xmlns:a16="http://schemas.microsoft.com/office/drawing/2014/main" id="{3F72744B-0B52-4B77-A4C6-26F63D79CCAB}"/>
              </a:ext>
            </a:extLst>
          </p:cNvPr>
          <p:cNvCxnSpPr/>
          <p:nvPr/>
        </p:nvCxnSpPr>
        <p:spPr>
          <a:xfrm>
            <a:off x="4253346" y="2327564"/>
            <a:ext cx="4433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CasellaDiTesto 6">
            <a:extLst>
              <a:ext uri="{FF2B5EF4-FFF2-40B4-BE49-F238E27FC236}">
                <a16:creationId xmlns:a16="http://schemas.microsoft.com/office/drawing/2014/main" id="{B033E10F-B09A-4F10-BF9F-EF8BB69E5BA2}"/>
              </a:ext>
            </a:extLst>
          </p:cNvPr>
          <p:cNvSpPr txBox="1"/>
          <p:nvPr/>
        </p:nvSpPr>
        <p:spPr>
          <a:xfrm>
            <a:off x="4807529" y="1865899"/>
            <a:ext cx="2784764" cy="923330"/>
          </a:xfrm>
          <a:prstGeom prst="rect">
            <a:avLst/>
          </a:prstGeom>
          <a:noFill/>
        </p:spPr>
        <p:txBody>
          <a:bodyPr wrap="square" rtlCol="0">
            <a:spAutoFit/>
          </a:bodyPr>
          <a:lstStyle/>
          <a:p>
            <a:r>
              <a:rPr lang="it-IT"/>
              <a:t>not the same modern-day conception of universal human rights</a:t>
            </a:r>
          </a:p>
        </p:txBody>
      </p:sp>
      <p:sp>
        <p:nvSpPr>
          <p:cNvPr id="8" name="Freccia a destra 7">
            <a:extLst>
              <a:ext uri="{FF2B5EF4-FFF2-40B4-BE49-F238E27FC236}">
                <a16:creationId xmlns:a16="http://schemas.microsoft.com/office/drawing/2014/main" id="{E002C016-0AA1-467E-A6BF-EBC06824CC81}"/>
              </a:ext>
            </a:extLst>
          </p:cNvPr>
          <p:cNvSpPr/>
          <p:nvPr/>
        </p:nvSpPr>
        <p:spPr>
          <a:xfrm>
            <a:off x="8638308" y="3428997"/>
            <a:ext cx="318654" cy="2563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id="{3D783ABA-524A-40FA-A059-FC233A16E01F}"/>
              </a:ext>
            </a:extLst>
          </p:cNvPr>
          <p:cNvSpPr txBox="1"/>
          <p:nvPr/>
        </p:nvSpPr>
        <p:spPr>
          <a:xfrm>
            <a:off x="9021978" y="3233987"/>
            <a:ext cx="2258291" cy="646331"/>
          </a:xfrm>
          <a:prstGeom prst="rect">
            <a:avLst/>
          </a:prstGeom>
          <a:noFill/>
        </p:spPr>
        <p:txBody>
          <a:bodyPr wrap="square" rtlCol="0">
            <a:spAutoFit/>
          </a:bodyPr>
          <a:lstStyle/>
          <a:p>
            <a:r>
              <a:rPr lang="en-US" dirty="0"/>
              <a:t>universal and inalienable</a:t>
            </a:r>
            <a:endParaRPr lang="it-IT" dirty="0"/>
          </a:p>
        </p:txBody>
      </p:sp>
      <p:sp>
        <p:nvSpPr>
          <p:cNvPr id="13" name="Freccia circolare a sinistra 12">
            <a:extLst>
              <a:ext uri="{FF2B5EF4-FFF2-40B4-BE49-F238E27FC236}">
                <a16:creationId xmlns:a16="http://schemas.microsoft.com/office/drawing/2014/main" id="{19318CAA-9980-4927-8DE6-A2F4F84810C5}"/>
              </a:ext>
            </a:extLst>
          </p:cNvPr>
          <p:cNvSpPr/>
          <p:nvPr/>
        </p:nvSpPr>
        <p:spPr>
          <a:xfrm>
            <a:off x="8956962" y="4345428"/>
            <a:ext cx="318654" cy="54333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5" name="CasellaDiTesto 14">
            <a:extLst>
              <a:ext uri="{FF2B5EF4-FFF2-40B4-BE49-F238E27FC236}">
                <a16:creationId xmlns:a16="http://schemas.microsoft.com/office/drawing/2014/main" id="{E216BCAF-8501-4CF1-9EF8-656D34150697}"/>
              </a:ext>
            </a:extLst>
          </p:cNvPr>
          <p:cNvSpPr txBox="1"/>
          <p:nvPr/>
        </p:nvSpPr>
        <p:spPr>
          <a:xfrm>
            <a:off x="6864626" y="4752799"/>
            <a:ext cx="2410990" cy="923330"/>
          </a:xfrm>
          <a:prstGeom prst="rect">
            <a:avLst/>
          </a:prstGeom>
          <a:noFill/>
        </p:spPr>
        <p:txBody>
          <a:bodyPr wrap="square" rtlCol="0">
            <a:spAutoFit/>
          </a:bodyPr>
          <a:lstStyle/>
          <a:p>
            <a:r>
              <a:rPr lang="it-IT" dirty="0"/>
              <a:t> "life, liberty, and estate (property)"</a:t>
            </a:r>
            <a:endParaRPr lang="it-IT" b="1" dirty="0">
              <a:solidFill>
                <a:srgbClr val="FF0000"/>
              </a:solidFill>
            </a:endParaRPr>
          </a:p>
          <a:p>
            <a:endParaRPr lang="it-IT" dirty="0"/>
          </a:p>
        </p:txBody>
      </p:sp>
      <p:cxnSp>
        <p:nvCxnSpPr>
          <p:cNvPr id="17" name="Connettore 2 16">
            <a:extLst>
              <a:ext uri="{FF2B5EF4-FFF2-40B4-BE49-F238E27FC236}">
                <a16:creationId xmlns:a16="http://schemas.microsoft.com/office/drawing/2014/main" id="{F29B334F-2938-4060-A6E9-76C5CBE61808}"/>
              </a:ext>
            </a:extLst>
          </p:cNvPr>
          <p:cNvCxnSpPr>
            <a:cxnSpLocks/>
          </p:cNvCxnSpPr>
          <p:nvPr/>
        </p:nvCxnSpPr>
        <p:spPr>
          <a:xfrm flipV="1">
            <a:off x="6533322" y="5676129"/>
            <a:ext cx="331304" cy="2176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CasellaDiTesto 17">
            <a:extLst>
              <a:ext uri="{FF2B5EF4-FFF2-40B4-BE49-F238E27FC236}">
                <a16:creationId xmlns:a16="http://schemas.microsoft.com/office/drawing/2014/main" id="{7265B5F0-1AEE-4FE0-89BD-A27AC0FE7731}"/>
              </a:ext>
            </a:extLst>
          </p:cNvPr>
          <p:cNvSpPr txBox="1"/>
          <p:nvPr/>
        </p:nvSpPr>
        <p:spPr>
          <a:xfrm>
            <a:off x="6864626" y="5476184"/>
            <a:ext cx="1908194" cy="923330"/>
          </a:xfrm>
          <a:prstGeom prst="rect">
            <a:avLst/>
          </a:prstGeom>
          <a:noFill/>
        </p:spPr>
        <p:txBody>
          <a:bodyPr wrap="square" rtlCol="0">
            <a:spAutoFit/>
          </a:bodyPr>
          <a:lstStyle/>
          <a:p>
            <a:r>
              <a:rPr lang="it-IT" dirty="0"/>
              <a:t>Thomas </a:t>
            </a:r>
            <a:r>
              <a:rPr lang="it-IT" dirty="0" err="1"/>
              <a:t>Paine</a:t>
            </a:r>
            <a:endParaRPr lang="it-IT" dirty="0"/>
          </a:p>
          <a:p>
            <a:r>
              <a:rPr lang="it-IT" dirty="0"/>
              <a:t>John Stuart </a:t>
            </a:r>
            <a:r>
              <a:rPr lang="it-IT" dirty="0" err="1"/>
              <a:t>Mill</a:t>
            </a:r>
            <a:endParaRPr lang="it-IT" dirty="0"/>
          </a:p>
          <a:p>
            <a:r>
              <a:rPr lang="it-IT" dirty="0"/>
              <a:t>Hegel</a:t>
            </a:r>
          </a:p>
        </p:txBody>
      </p:sp>
      <p:cxnSp>
        <p:nvCxnSpPr>
          <p:cNvPr id="20" name="Connettore 2 19">
            <a:extLst>
              <a:ext uri="{FF2B5EF4-FFF2-40B4-BE49-F238E27FC236}">
                <a16:creationId xmlns:a16="http://schemas.microsoft.com/office/drawing/2014/main" id="{AC05546C-818D-4B3B-A9A6-7F44D0CC1196}"/>
              </a:ext>
            </a:extLst>
          </p:cNvPr>
          <p:cNvCxnSpPr>
            <a:endCxn id="18" idx="1"/>
          </p:cNvCxnSpPr>
          <p:nvPr/>
        </p:nvCxnSpPr>
        <p:spPr>
          <a:xfrm>
            <a:off x="6533322" y="5904728"/>
            <a:ext cx="331304" cy="331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ttore 2 21">
            <a:extLst>
              <a:ext uri="{FF2B5EF4-FFF2-40B4-BE49-F238E27FC236}">
                <a16:creationId xmlns:a16="http://schemas.microsoft.com/office/drawing/2014/main" id="{9F68CA04-5A87-4FD3-A463-266B3EA23547}"/>
              </a:ext>
            </a:extLst>
          </p:cNvPr>
          <p:cNvCxnSpPr>
            <a:cxnSpLocks/>
          </p:cNvCxnSpPr>
          <p:nvPr/>
        </p:nvCxnSpPr>
        <p:spPr>
          <a:xfrm>
            <a:off x="6533322" y="5893761"/>
            <a:ext cx="331304" cy="3401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CasellaDiTesto 26">
            <a:extLst>
              <a:ext uri="{FF2B5EF4-FFF2-40B4-BE49-F238E27FC236}">
                <a16:creationId xmlns:a16="http://schemas.microsoft.com/office/drawing/2014/main" id="{29F0C704-9361-4B68-A112-59DE8A0BDCB3}"/>
              </a:ext>
            </a:extLst>
          </p:cNvPr>
          <p:cNvSpPr txBox="1"/>
          <p:nvPr/>
        </p:nvSpPr>
        <p:spPr>
          <a:xfrm>
            <a:off x="9665175" y="5384528"/>
            <a:ext cx="1884478" cy="923330"/>
          </a:xfrm>
          <a:prstGeom prst="rect">
            <a:avLst/>
          </a:prstGeom>
          <a:noFill/>
        </p:spPr>
        <p:txBody>
          <a:bodyPr wrap="square" rtlCol="0">
            <a:spAutoFit/>
          </a:bodyPr>
          <a:lstStyle/>
          <a:p>
            <a:r>
              <a:rPr lang="it-IT" dirty="0" err="1"/>
              <a:t>expanded</a:t>
            </a:r>
            <a:r>
              <a:rPr lang="it-IT" dirty="0"/>
              <a:t> on the </a:t>
            </a:r>
            <a:r>
              <a:rPr lang="it-IT" dirty="0" err="1"/>
              <a:t>theme</a:t>
            </a:r>
            <a:r>
              <a:rPr lang="it-IT" dirty="0"/>
              <a:t> of</a:t>
            </a:r>
          </a:p>
          <a:p>
            <a:r>
              <a:rPr lang="it-IT" b="1" dirty="0" err="1"/>
              <a:t>universality</a:t>
            </a:r>
            <a:endParaRPr lang="it-IT" b="1" dirty="0"/>
          </a:p>
        </p:txBody>
      </p:sp>
      <p:sp>
        <p:nvSpPr>
          <p:cNvPr id="28" name="Freccia a destra 27">
            <a:extLst>
              <a:ext uri="{FF2B5EF4-FFF2-40B4-BE49-F238E27FC236}">
                <a16:creationId xmlns:a16="http://schemas.microsoft.com/office/drawing/2014/main" id="{67D829F9-3AC0-4DE9-A9A2-540A6093358C}"/>
              </a:ext>
            </a:extLst>
          </p:cNvPr>
          <p:cNvSpPr/>
          <p:nvPr/>
        </p:nvSpPr>
        <p:spPr>
          <a:xfrm>
            <a:off x="8844449" y="5676129"/>
            <a:ext cx="519349" cy="3401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243526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032574F-5523-4B5B-89E0-5076F29F51F2}"/>
              </a:ext>
            </a:extLst>
          </p:cNvPr>
          <p:cNvSpPr>
            <a:spLocks noGrp="1"/>
          </p:cNvSpPr>
          <p:nvPr>
            <p:ph idx="1"/>
          </p:nvPr>
        </p:nvSpPr>
        <p:spPr>
          <a:xfrm>
            <a:off x="1860343" y="808383"/>
            <a:ext cx="8915400" cy="5387008"/>
          </a:xfrm>
        </p:spPr>
        <p:txBody>
          <a:bodyPr/>
          <a:lstStyle/>
          <a:p>
            <a:r>
              <a:rPr lang="it-IT" b="1" dirty="0">
                <a:solidFill>
                  <a:srgbClr val="0070C0"/>
                </a:solidFill>
              </a:rPr>
              <a:t>THE CYRUS CYLINDER </a:t>
            </a:r>
            <a:r>
              <a:rPr lang="it-IT" b="1" dirty="0">
                <a:solidFill>
                  <a:schemeClr val="tx1"/>
                </a:solidFill>
              </a:rPr>
              <a:t>(539 B.C.)</a:t>
            </a:r>
          </a:p>
        </p:txBody>
      </p:sp>
      <p:cxnSp>
        <p:nvCxnSpPr>
          <p:cNvPr id="5" name="Connettore 2 4">
            <a:extLst>
              <a:ext uri="{FF2B5EF4-FFF2-40B4-BE49-F238E27FC236}">
                <a16:creationId xmlns:a16="http://schemas.microsoft.com/office/drawing/2014/main" id="{7E32861E-FBF2-4AE0-8DEF-266C22D51EB6}"/>
              </a:ext>
            </a:extLst>
          </p:cNvPr>
          <p:cNvCxnSpPr>
            <a:cxnSpLocks/>
          </p:cNvCxnSpPr>
          <p:nvPr/>
        </p:nvCxnSpPr>
        <p:spPr>
          <a:xfrm flipV="1">
            <a:off x="5830957" y="662609"/>
            <a:ext cx="487086" cy="3011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 name="Immagine 5">
            <a:extLst>
              <a:ext uri="{FF2B5EF4-FFF2-40B4-BE49-F238E27FC236}">
                <a16:creationId xmlns:a16="http://schemas.microsoft.com/office/drawing/2014/main" id="{E59C4595-709B-4CEF-AF3F-99ED990E0AD0}"/>
              </a:ext>
            </a:extLst>
          </p:cNvPr>
          <p:cNvPicPr>
            <a:picLocks noChangeAspect="1"/>
          </p:cNvPicPr>
          <p:nvPr/>
        </p:nvPicPr>
        <p:blipFill>
          <a:blip r:embed="rId2"/>
          <a:stretch>
            <a:fillRect/>
          </a:stretch>
        </p:blipFill>
        <p:spPr>
          <a:xfrm>
            <a:off x="1860343" y="3712057"/>
            <a:ext cx="5802167" cy="2985469"/>
          </a:xfrm>
          <a:prstGeom prst="rect">
            <a:avLst/>
          </a:prstGeom>
        </p:spPr>
      </p:pic>
      <p:sp>
        <p:nvSpPr>
          <p:cNvPr id="7" name="CasellaDiTesto 6">
            <a:extLst>
              <a:ext uri="{FF2B5EF4-FFF2-40B4-BE49-F238E27FC236}">
                <a16:creationId xmlns:a16="http://schemas.microsoft.com/office/drawing/2014/main" id="{F5E9263F-073D-46D3-A37E-D4A4D5D15835}"/>
              </a:ext>
            </a:extLst>
          </p:cNvPr>
          <p:cNvSpPr txBox="1"/>
          <p:nvPr/>
        </p:nvSpPr>
        <p:spPr>
          <a:xfrm>
            <a:off x="6453809" y="459512"/>
            <a:ext cx="4770782" cy="1754326"/>
          </a:xfrm>
          <a:prstGeom prst="rect">
            <a:avLst/>
          </a:prstGeom>
          <a:noFill/>
        </p:spPr>
        <p:txBody>
          <a:bodyPr wrap="square" rtlCol="0">
            <a:spAutoFit/>
          </a:bodyPr>
          <a:lstStyle/>
          <a:p>
            <a:r>
              <a:rPr lang="it-IT" dirty="0" err="1"/>
              <a:t>Baked-clay</a:t>
            </a:r>
            <a:r>
              <a:rPr lang="it-IT" dirty="0"/>
              <a:t> </a:t>
            </a:r>
            <a:r>
              <a:rPr lang="it-IT" dirty="0" err="1"/>
              <a:t>cilinder</a:t>
            </a:r>
            <a:endParaRPr lang="it-IT" dirty="0"/>
          </a:p>
          <a:p>
            <a:endParaRPr lang="it-IT" dirty="0"/>
          </a:p>
          <a:p>
            <a:r>
              <a:rPr lang="it-IT" dirty="0"/>
              <a:t>Human rights </a:t>
            </a:r>
            <a:r>
              <a:rPr lang="it-IT" dirty="0" err="1"/>
              <a:t>inscribed</a:t>
            </a:r>
            <a:r>
              <a:rPr lang="it-IT" dirty="0"/>
              <a:t> in </a:t>
            </a:r>
            <a:r>
              <a:rPr lang="it-IT" dirty="0" err="1"/>
              <a:t>Akkadian</a:t>
            </a:r>
            <a:r>
              <a:rPr lang="it-IT" dirty="0"/>
              <a:t> language</a:t>
            </a:r>
          </a:p>
          <a:p>
            <a:endParaRPr lang="it-IT" dirty="0"/>
          </a:p>
          <a:p>
            <a:r>
              <a:rPr lang="it-IT" dirty="0" err="1"/>
              <a:t>Cyrus</a:t>
            </a:r>
            <a:r>
              <a:rPr lang="it-IT" dirty="0"/>
              <a:t> the Great : </a:t>
            </a:r>
          </a:p>
        </p:txBody>
      </p:sp>
      <p:sp>
        <p:nvSpPr>
          <p:cNvPr id="10" name="CasellaDiTesto 9">
            <a:extLst>
              <a:ext uri="{FF2B5EF4-FFF2-40B4-BE49-F238E27FC236}">
                <a16:creationId xmlns:a16="http://schemas.microsoft.com/office/drawing/2014/main" id="{F7FDAE05-4EAD-4B43-9181-EF5AEF1FB6E3}"/>
              </a:ext>
            </a:extLst>
          </p:cNvPr>
          <p:cNvSpPr txBox="1"/>
          <p:nvPr/>
        </p:nvSpPr>
        <p:spPr>
          <a:xfrm>
            <a:off x="8513590" y="1864741"/>
            <a:ext cx="3636134" cy="1754326"/>
          </a:xfrm>
          <a:prstGeom prst="rect">
            <a:avLst/>
          </a:prstGeom>
          <a:noFill/>
        </p:spPr>
        <p:txBody>
          <a:bodyPr wrap="square" rtlCol="0">
            <a:spAutoFit/>
          </a:bodyPr>
          <a:lstStyle/>
          <a:p>
            <a:r>
              <a:rPr lang="it-IT" dirty="0" err="1"/>
              <a:t>Freed</a:t>
            </a:r>
            <a:r>
              <a:rPr lang="it-IT" dirty="0"/>
              <a:t> </a:t>
            </a:r>
            <a:r>
              <a:rPr lang="it-IT" dirty="0" err="1"/>
              <a:t>slaves</a:t>
            </a:r>
            <a:endParaRPr lang="it-IT" dirty="0"/>
          </a:p>
          <a:p>
            <a:endParaRPr lang="it-IT" dirty="0"/>
          </a:p>
          <a:p>
            <a:r>
              <a:rPr lang="it-IT" dirty="0" err="1"/>
              <a:t>Declared</a:t>
            </a:r>
            <a:r>
              <a:rPr lang="it-IT" dirty="0"/>
              <a:t> the right to </a:t>
            </a:r>
            <a:r>
              <a:rPr lang="it-IT" dirty="0" err="1"/>
              <a:t>choose</a:t>
            </a:r>
            <a:r>
              <a:rPr lang="it-IT" dirty="0"/>
              <a:t> </a:t>
            </a:r>
            <a:r>
              <a:rPr lang="it-IT" dirty="0" err="1"/>
              <a:t>religion</a:t>
            </a:r>
            <a:endParaRPr lang="it-IT" dirty="0"/>
          </a:p>
          <a:p>
            <a:endParaRPr lang="it-IT" dirty="0"/>
          </a:p>
          <a:p>
            <a:r>
              <a:rPr lang="it-IT" dirty="0" err="1"/>
              <a:t>Established</a:t>
            </a:r>
            <a:r>
              <a:rPr lang="it-IT" dirty="0"/>
              <a:t> </a:t>
            </a:r>
            <a:r>
              <a:rPr lang="it-IT" dirty="0" err="1"/>
              <a:t>racial</a:t>
            </a:r>
            <a:r>
              <a:rPr lang="it-IT" dirty="0"/>
              <a:t> </a:t>
            </a:r>
            <a:r>
              <a:rPr lang="it-IT" dirty="0" err="1"/>
              <a:t>equality</a:t>
            </a:r>
            <a:endParaRPr lang="it-IT" dirty="0"/>
          </a:p>
        </p:txBody>
      </p:sp>
      <p:cxnSp>
        <p:nvCxnSpPr>
          <p:cNvPr id="15" name="Connettore 2 14">
            <a:extLst>
              <a:ext uri="{FF2B5EF4-FFF2-40B4-BE49-F238E27FC236}">
                <a16:creationId xmlns:a16="http://schemas.microsoft.com/office/drawing/2014/main" id="{70596372-C80F-42AB-9294-34C6D51AFB40}"/>
              </a:ext>
            </a:extLst>
          </p:cNvPr>
          <p:cNvCxnSpPr/>
          <p:nvPr/>
        </p:nvCxnSpPr>
        <p:spPr>
          <a:xfrm>
            <a:off x="5830957" y="963719"/>
            <a:ext cx="622852" cy="2024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nettore 2 16">
            <a:extLst>
              <a:ext uri="{FF2B5EF4-FFF2-40B4-BE49-F238E27FC236}">
                <a16:creationId xmlns:a16="http://schemas.microsoft.com/office/drawing/2014/main" id="{9628BD5A-D16D-4126-8B05-6498F8E638DD}"/>
              </a:ext>
            </a:extLst>
          </p:cNvPr>
          <p:cNvCxnSpPr/>
          <p:nvPr/>
        </p:nvCxnSpPr>
        <p:spPr>
          <a:xfrm>
            <a:off x="5830957" y="963719"/>
            <a:ext cx="622852" cy="10241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Parentesi graffa aperta 17">
            <a:extLst>
              <a:ext uri="{FF2B5EF4-FFF2-40B4-BE49-F238E27FC236}">
                <a16:creationId xmlns:a16="http://schemas.microsoft.com/office/drawing/2014/main" id="{A1E433BD-98BB-4E21-9D00-72737B5E52CB}"/>
              </a:ext>
            </a:extLst>
          </p:cNvPr>
          <p:cNvSpPr/>
          <p:nvPr/>
        </p:nvSpPr>
        <p:spPr>
          <a:xfrm>
            <a:off x="8513590" y="1864741"/>
            <a:ext cx="113575" cy="184731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9" name="Freccia in giù 18">
            <a:extLst>
              <a:ext uri="{FF2B5EF4-FFF2-40B4-BE49-F238E27FC236}">
                <a16:creationId xmlns:a16="http://schemas.microsoft.com/office/drawing/2014/main" id="{55B4FCC3-9568-4316-82AF-757AAD210E5E}"/>
              </a:ext>
            </a:extLst>
          </p:cNvPr>
          <p:cNvSpPr/>
          <p:nvPr/>
        </p:nvSpPr>
        <p:spPr>
          <a:xfrm>
            <a:off x="3445565" y="1351722"/>
            <a:ext cx="622852" cy="6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CasellaDiTesto 19">
            <a:extLst>
              <a:ext uri="{FF2B5EF4-FFF2-40B4-BE49-F238E27FC236}">
                <a16:creationId xmlns:a16="http://schemas.microsoft.com/office/drawing/2014/main" id="{5CA8E78B-163F-43EB-A4F1-495FAEF82081}"/>
              </a:ext>
            </a:extLst>
          </p:cNvPr>
          <p:cNvSpPr txBox="1"/>
          <p:nvPr/>
        </p:nvSpPr>
        <p:spPr>
          <a:xfrm>
            <a:off x="2452911" y="2294793"/>
            <a:ext cx="2608159" cy="646331"/>
          </a:xfrm>
          <a:prstGeom prst="rect">
            <a:avLst/>
          </a:prstGeom>
          <a:noFill/>
        </p:spPr>
        <p:txBody>
          <a:bodyPr wrap="square" rtlCol="0">
            <a:spAutoFit/>
          </a:bodyPr>
          <a:lstStyle/>
          <a:p>
            <a:r>
              <a:rPr lang="en-US" dirty="0"/>
              <a:t>world’s </a:t>
            </a:r>
            <a:r>
              <a:rPr lang="en-US" b="1" dirty="0"/>
              <a:t>first charter of human rights </a:t>
            </a:r>
            <a:endParaRPr lang="it-IT" b="1" dirty="0"/>
          </a:p>
        </p:txBody>
      </p:sp>
    </p:spTree>
    <p:extLst>
      <p:ext uri="{BB962C8B-B14F-4D97-AF65-F5344CB8AC3E}">
        <p14:creationId xmlns:p14="http://schemas.microsoft.com/office/powerpoint/2010/main" val="2961943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E5C2101-B599-4D3E-8E11-F37578DC8961}"/>
              </a:ext>
            </a:extLst>
          </p:cNvPr>
          <p:cNvSpPr>
            <a:spLocks noGrp="1"/>
          </p:cNvSpPr>
          <p:nvPr>
            <p:ph idx="1"/>
          </p:nvPr>
        </p:nvSpPr>
        <p:spPr>
          <a:xfrm>
            <a:off x="2160104" y="1683026"/>
            <a:ext cx="9344508" cy="4228196"/>
          </a:xfrm>
        </p:spPr>
        <p:txBody>
          <a:bodyPr/>
          <a:lstStyle/>
          <a:p>
            <a:r>
              <a:rPr lang="it-IT" b="1" dirty="0">
                <a:solidFill>
                  <a:srgbClr val="0070C0"/>
                </a:solidFill>
              </a:rPr>
              <a:t>THE MAGNA CARTA </a:t>
            </a:r>
            <a:r>
              <a:rPr lang="it-IT" b="1" dirty="0">
                <a:solidFill>
                  <a:schemeClr val="tx1"/>
                </a:solidFill>
              </a:rPr>
              <a:t>(1215) </a:t>
            </a:r>
          </a:p>
          <a:p>
            <a:pPr marL="0" indent="0">
              <a:buNone/>
            </a:pPr>
            <a:endParaRPr lang="it-IT" b="1" dirty="0">
              <a:solidFill>
                <a:schemeClr val="tx1"/>
              </a:solidFill>
            </a:endParaRPr>
          </a:p>
          <a:p>
            <a:pPr lvl="1"/>
            <a:r>
              <a:rPr lang="it-IT" dirty="0" err="1">
                <a:solidFill>
                  <a:schemeClr val="tx1"/>
                </a:solidFill>
              </a:rPr>
              <a:t>Signed</a:t>
            </a:r>
            <a:r>
              <a:rPr lang="it-IT" dirty="0">
                <a:solidFill>
                  <a:schemeClr val="tx1"/>
                </a:solidFill>
              </a:rPr>
              <a:t> by the King of </a:t>
            </a:r>
            <a:r>
              <a:rPr lang="it-IT" dirty="0" err="1">
                <a:solidFill>
                  <a:schemeClr val="tx1"/>
                </a:solidFill>
              </a:rPr>
              <a:t>England</a:t>
            </a:r>
            <a:endParaRPr lang="it-IT" dirty="0">
              <a:solidFill>
                <a:schemeClr val="tx1"/>
              </a:solidFill>
            </a:endParaRPr>
          </a:p>
          <a:p>
            <a:pPr marL="457200" lvl="1" indent="0">
              <a:buNone/>
            </a:pPr>
            <a:endParaRPr lang="it-IT" dirty="0">
              <a:solidFill>
                <a:schemeClr val="tx1"/>
              </a:solidFill>
            </a:endParaRPr>
          </a:p>
          <a:p>
            <a:pPr lvl="1"/>
            <a:r>
              <a:rPr lang="it-IT" dirty="0">
                <a:solidFill>
                  <a:schemeClr val="tx1"/>
                </a:solidFill>
              </a:rPr>
              <a:t>Turning point in human rights</a:t>
            </a:r>
          </a:p>
          <a:p>
            <a:pPr lvl="1"/>
            <a:endParaRPr lang="it-IT" dirty="0">
              <a:solidFill>
                <a:schemeClr val="tx1"/>
              </a:solidFill>
            </a:endParaRPr>
          </a:p>
          <a:p>
            <a:pPr lvl="1"/>
            <a:r>
              <a:rPr lang="en-US" dirty="0"/>
              <a:t>One of the most important legal documents in                                                         the development of modern democracy</a:t>
            </a:r>
          </a:p>
          <a:p>
            <a:pPr lvl="1"/>
            <a:endParaRPr lang="en-US" dirty="0"/>
          </a:p>
          <a:p>
            <a:pPr lvl="1"/>
            <a:r>
              <a:rPr lang="en-US" dirty="0"/>
              <a:t>Crucial turning point in the struggle to establish                                                               freedom. </a:t>
            </a:r>
            <a:endParaRPr lang="it-IT" dirty="0">
              <a:solidFill>
                <a:schemeClr val="tx1"/>
              </a:solidFill>
            </a:endParaRPr>
          </a:p>
          <a:p>
            <a:pPr lvl="1"/>
            <a:endParaRPr lang="it-IT" dirty="0">
              <a:solidFill>
                <a:schemeClr val="tx1"/>
              </a:solidFill>
            </a:endParaRPr>
          </a:p>
        </p:txBody>
      </p:sp>
      <p:pic>
        <p:nvPicPr>
          <p:cNvPr id="5" name="Immagine 4">
            <a:extLst>
              <a:ext uri="{FF2B5EF4-FFF2-40B4-BE49-F238E27FC236}">
                <a16:creationId xmlns:a16="http://schemas.microsoft.com/office/drawing/2014/main" id="{5A8A8C10-8A5E-4464-AEF0-077ECE8ADAF9}"/>
              </a:ext>
            </a:extLst>
          </p:cNvPr>
          <p:cNvPicPr>
            <a:picLocks noChangeAspect="1"/>
          </p:cNvPicPr>
          <p:nvPr/>
        </p:nvPicPr>
        <p:blipFill>
          <a:blip r:embed="rId2"/>
          <a:stretch>
            <a:fillRect/>
          </a:stretch>
        </p:blipFill>
        <p:spPr>
          <a:xfrm>
            <a:off x="8107084" y="914478"/>
            <a:ext cx="3849624" cy="5765292"/>
          </a:xfrm>
          <a:prstGeom prst="rect">
            <a:avLst/>
          </a:prstGeom>
        </p:spPr>
      </p:pic>
    </p:spTree>
    <p:extLst>
      <p:ext uri="{BB962C8B-B14F-4D97-AF65-F5344CB8AC3E}">
        <p14:creationId xmlns:p14="http://schemas.microsoft.com/office/powerpoint/2010/main" val="1392289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7940DF8-3F2B-41DB-9FE9-75CBB21000F9}"/>
              </a:ext>
            </a:extLst>
          </p:cNvPr>
          <p:cNvSpPr>
            <a:spLocks noGrp="1"/>
          </p:cNvSpPr>
          <p:nvPr>
            <p:ph idx="1"/>
          </p:nvPr>
        </p:nvSpPr>
        <p:spPr>
          <a:xfrm>
            <a:off x="1873595" y="1049858"/>
            <a:ext cx="8915400" cy="4758283"/>
          </a:xfrm>
        </p:spPr>
        <p:txBody>
          <a:bodyPr/>
          <a:lstStyle/>
          <a:p>
            <a:r>
              <a:rPr lang="it-IT" sz="2000" b="1" dirty="0">
                <a:solidFill>
                  <a:srgbClr val="0070C0"/>
                </a:solidFill>
              </a:rPr>
              <a:t>PETITION OF RIGHT</a:t>
            </a:r>
            <a:r>
              <a:rPr lang="it-IT" b="1" dirty="0">
                <a:solidFill>
                  <a:srgbClr val="0070C0"/>
                </a:solidFill>
              </a:rPr>
              <a:t>: </a:t>
            </a:r>
            <a:r>
              <a:rPr lang="it-IT" b="1" dirty="0"/>
              <a:t>(1628)</a:t>
            </a:r>
          </a:p>
          <a:p>
            <a:endParaRPr lang="it-IT" dirty="0"/>
          </a:p>
          <a:p>
            <a:r>
              <a:rPr lang="en-US" dirty="0"/>
              <a:t>Produced in 1628</a:t>
            </a:r>
          </a:p>
          <a:p>
            <a:r>
              <a:rPr lang="en-US" dirty="0"/>
              <a:t>By the English Parliament</a:t>
            </a:r>
          </a:p>
          <a:p>
            <a:r>
              <a:rPr lang="en-US" dirty="0"/>
              <a:t>Sent to Charles I as a statement of civil liberties</a:t>
            </a:r>
          </a:p>
          <a:p>
            <a:endParaRPr lang="en-US" dirty="0"/>
          </a:p>
          <a:p>
            <a:r>
              <a:rPr lang="en-US" dirty="0"/>
              <a:t>Based upon earlier statutes and charters</a:t>
            </a:r>
          </a:p>
          <a:p>
            <a:r>
              <a:rPr lang="en-US" dirty="0"/>
              <a:t>Asserted four principles:</a:t>
            </a:r>
            <a:endParaRPr lang="it-IT" dirty="0"/>
          </a:p>
        </p:txBody>
      </p:sp>
      <p:pic>
        <p:nvPicPr>
          <p:cNvPr id="5" name="Immagine 4">
            <a:extLst>
              <a:ext uri="{FF2B5EF4-FFF2-40B4-BE49-F238E27FC236}">
                <a16:creationId xmlns:a16="http://schemas.microsoft.com/office/drawing/2014/main" id="{C0FA5D03-8539-4617-BA84-9B64B61173BB}"/>
              </a:ext>
            </a:extLst>
          </p:cNvPr>
          <p:cNvPicPr>
            <a:picLocks noChangeAspect="1"/>
          </p:cNvPicPr>
          <p:nvPr/>
        </p:nvPicPr>
        <p:blipFill>
          <a:blip r:embed="rId2"/>
          <a:stretch>
            <a:fillRect/>
          </a:stretch>
        </p:blipFill>
        <p:spPr>
          <a:xfrm>
            <a:off x="8235735" y="474611"/>
            <a:ext cx="3745093" cy="2585323"/>
          </a:xfrm>
          <a:prstGeom prst="rect">
            <a:avLst/>
          </a:prstGeom>
        </p:spPr>
      </p:pic>
      <p:sp>
        <p:nvSpPr>
          <p:cNvPr id="6" name="CasellaDiTesto 5">
            <a:extLst>
              <a:ext uri="{FF2B5EF4-FFF2-40B4-BE49-F238E27FC236}">
                <a16:creationId xmlns:a16="http://schemas.microsoft.com/office/drawing/2014/main" id="{6794B0AC-F762-4A53-9EE4-71A1577A65DD}"/>
              </a:ext>
            </a:extLst>
          </p:cNvPr>
          <p:cNvSpPr txBox="1"/>
          <p:nvPr/>
        </p:nvSpPr>
        <p:spPr>
          <a:xfrm>
            <a:off x="5128591" y="3911462"/>
            <a:ext cx="6467061" cy="2585323"/>
          </a:xfrm>
          <a:prstGeom prst="rect">
            <a:avLst/>
          </a:prstGeom>
          <a:noFill/>
        </p:spPr>
        <p:txBody>
          <a:bodyPr wrap="square" rtlCol="0">
            <a:spAutoFit/>
          </a:bodyPr>
          <a:lstStyle/>
          <a:p>
            <a:pPr marL="342900" indent="-342900">
              <a:buAutoNum type="arabicParenBoth"/>
            </a:pPr>
            <a:r>
              <a:rPr lang="en-US" dirty="0"/>
              <a:t>No taxes may be levied without consent of Parliament</a:t>
            </a:r>
          </a:p>
          <a:p>
            <a:pPr marL="342900" indent="-342900">
              <a:buAutoNum type="arabicParenBoth"/>
            </a:pPr>
            <a:endParaRPr lang="en-US" dirty="0"/>
          </a:p>
          <a:p>
            <a:r>
              <a:rPr lang="en-US" dirty="0"/>
              <a:t>(2) No subject may be imprisoned without cause shown (reaffirmation of the right of habeas corpus)</a:t>
            </a:r>
          </a:p>
          <a:p>
            <a:endParaRPr lang="en-US" dirty="0"/>
          </a:p>
          <a:p>
            <a:r>
              <a:rPr lang="en-US" dirty="0"/>
              <a:t>(3) No soldiers may be quartered upon the citizenry</a:t>
            </a:r>
          </a:p>
          <a:p>
            <a:endParaRPr lang="en-US" dirty="0"/>
          </a:p>
          <a:p>
            <a:r>
              <a:rPr lang="en-US" dirty="0"/>
              <a:t>(4) Martial law may not be used in time of peace.</a:t>
            </a:r>
            <a:endParaRPr lang="it-IT" dirty="0"/>
          </a:p>
        </p:txBody>
      </p:sp>
    </p:spTree>
    <p:extLst>
      <p:ext uri="{BB962C8B-B14F-4D97-AF65-F5344CB8AC3E}">
        <p14:creationId xmlns:p14="http://schemas.microsoft.com/office/powerpoint/2010/main" val="2578743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1715674-37D9-449A-8E8D-5B0401842327}"/>
              </a:ext>
            </a:extLst>
          </p:cNvPr>
          <p:cNvSpPr>
            <a:spLocks noGrp="1"/>
          </p:cNvSpPr>
          <p:nvPr>
            <p:ph idx="1"/>
          </p:nvPr>
        </p:nvSpPr>
        <p:spPr>
          <a:xfrm>
            <a:off x="2006116" y="1023354"/>
            <a:ext cx="8915400" cy="4996822"/>
          </a:xfrm>
        </p:spPr>
        <p:txBody>
          <a:bodyPr/>
          <a:lstStyle/>
          <a:p>
            <a:r>
              <a:rPr lang="it-IT" b="1" dirty="0">
                <a:solidFill>
                  <a:srgbClr val="0070C0"/>
                </a:solidFill>
              </a:rPr>
              <a:t>UNITED STATES DECLARATION OF INDEPENDENCE </a:t>
            </a:r>
            <a:r>
              <a:rPr lang="it-IT" b="1" dirty="0"/>
              <a:t>(1776)</a:t>
            </a:r>
          </a:p>
          <a:p>
            <a:endParaRPr lang="it-IT" b="1" dirty="0"/>
          </a:p>
          <a:p>
            <a:endParaRPr lang="it-IT" dirty="0"/>
          </a:p>
          <a:p>
            <a:r>
              <a:rPr lang="it-IT" dirty="0"/>
              <a:t>WHO? Thomas Jefferson</a:t>
            </a:r>
          </a:p>
          <a:p>
            <a:r>
              <a:rPr lang="it-IT" dirty="0"/>
              <a:t>WHEN? </a:t>
            </a:r>
            <a:r>
              <a:rPr lang="it-IT" b="1" dirty="0"/>
              <a:t>4th </a:t>
            </a:r>
            <a:r>
              <a:rPr lang="it-IT" b="1" dirty="0" err="1"/>
              <a:t>July</a:t>
            </a:r>
            <a:r>
              <a:rPr lang="it-IT" b="1" dirty="0"/>
              <a:t> 1776</a:t>
            </a:r>
          </a:p>
          <a:p>
            <a:r>
              <a:rPr lang="it-IT" dirty="0"/>
              <a:t>WHAT</a:t>
            </a:r>
            <a:r>
              <a:rPr lang="it-IT" sz="1600" dirty="0"/>
              <a:t>? </a:t>
            </a:r>
            <a:r>
              <a:rPr lang="en-US" sz="1600" dirty="0"/>
              <a:t>T</a:t>
            </a:r>
            <a:r>
              <a:rPr lang="en-US" dirty="0"/>
              <a:t>hirteen American Colonies were no                                                          			longer a part of the British Empire. </a:t>
            </a:r>
          </a:p>
          <a:p>
            <a:r>
              <a:rPr lang="it-IT" dirty="0"/>
              <a:t>WHERE? </a:t>
            </a:r>
            <a:r>
              <a:rPr lang="it-IT" dirty="0" err="1"/>
              <a:t>United</a:t>
            </a:r>
            <a:r>
              <a:rPr lang="it-IT" dirty="0"/>
              <a:t> </a:t>
            </a:r>
            <a:r>
              <a:rPr lang="it-IT" dirty="0" err="1"/>
              <a:t>States</a:t>
            </a:r>
            <a:r>
              <a:rPr lang="it-IT" dirty="0"/>
              <a:t> </a:t>
            </a:r>
            <a:r>
              <a:rPr lang="it-IT" dirty="0" err="1"/>
              <a:t>Congress</a:t>
            </a:r>
            <a:endParaRPr lang="it-IT" dirty="0"/>
          </a:p>
          <a:p>
            <a:r>
              <a:rPr lang="it-IT" dirty="0"/>
              <a:t>HOW? The </a:t>
            </a:r>
            <a:r>
              <a:rPr lang="it-IT" dirty="0" err="1"/>
              <a:t>declaration</a:t>
            </a:r>
            <a:r>
              <a:rPr lang="it-IT" dirty="0"/>
              <a:t> </a:t>
            </a:r>
            <a:r>
              <a:rPr lang="it-IT" dirty="0" err="1"/>
              <a:t>was</a:t>
            </a:r>
            <a:r>
              <a:rPr lang="it-IT" dirty="0"/>
              <a:t> first a                                                                                                                                    </a:t>
            </a:r>
            <a:r>
              <a:rPr lang="it-IT" dirty="0" err="1"/>
              <a:t>formal</a:t>
            </a:r>
            <a:r>
              <a:rPr lang="it-IT" dirty="0"/>
              <a:t> </a:t>
            </a:r>
            <a:r>
              <a:rPr lang="it-IT" dirty="0" err="1"/>
              <a:t>explanation</a:t>
            </a:r>
            <a:r>
              <a:rPr lang="it-IT" dirty="0"/>
              <a:t>.                                                                                           </a:t>
            </a:r>
            <a:r>
              <a:rPr lang="en-US" dirty="0"/>
              <a:t> Published as a </a:t>
            </a:r>
            <a:r>
              <a:rPr lang="en-US" b="1" dirty="0"/>
              <a:t>printed broadsheet</a:t>
            </a:r>
            <a:endParaRPr lang="it-IT" dirty="0"/>
          </a:p>
          <a:p>
            <a:endParaRPr lang="it-IT" dirty="0"/>
          </a:p>
        </p:txBody>
      </p:sp>
      <p:pic>
        <p:nvPicPr>
          <p:cNvPr id="5" name="Immagine 4">
            <a:extLst>
              <a:ext uri="{FF2B5EF4-FFF2-40B4-BE49-F238E27FC236}">
                <a16:creationId xmlns:a16="http://schemas.microsoft.com/office/drawing/2014/main" id="{CC17F0DB-1C54-42DA-A09C-7BA091AD63D4}"/>
              </a:ext>
            </a:extLst>
          </p:cNvPr>
          <p:cNvPicPr>
            <a:picLocks noChangeAspect="1"/>
          </p:cNvPicPr>
          <p:nvPr/>
        </p:nvPicPr>
        <p:blipFill>
          <a:blip r:embed="rId2"/>
          <a:stretch>
            <a:fillRect/>
          </a:stretch>
        </p:blipFill>
        <p:spPr>
          <a:xfrm>
            <a:off x="7683149" y="1544373"/>
            <a:ext cx="3776224" cy="4996822"/>
          </a:xfrm>
          <a:prstGeom prst="rect">
            <a:avLst/>
          </a:prstGeom>
        </p:spPr>
      </p:pic>
      <p:sp>
        <p:nvSpPr>
          <p:cNvPr id="2" name="CasellaDiTesto 1">
            <a:extLst>
              <a:ext uri="{FF2B5EF4-FFF2-40B4-BE49-F238E27FC236}">
                <a16:creationId xmlns:a16="http://schemas.microsoft.com/office/drawing/2014/main" id="{455930EC-3525-4C55-BB7C-91F7F54EBF81}"/>
              </a:ext>
            </a:extLst>
          </p:cNvPr>
          <p:cNvSpPr txBox="1"/>
          <p:nvPr/>
        </p:nvSpPr>
        <p:spPr>
          <a:xfrm>
            <a:off x="3050371" y="5726687"/>
            <a:ext cx="4094921" cy="369332"/>
          </a:xfrm>
          <a:prstGeom prst="rect">
            <a:avLst/>
          </a:prstGeom>
          <a:noFill/>
        </p:spPr>
        <p:txBody>
          <a:bodyPr wrap="square" rtlCol="0">
            <a:spAutoFit/>
          </a:bodyPr>
          <a:lstStyle/>
          <a:p>
            <a:r>
              <a:rPr lang="en-US" dirty="0"/>
              <a:t>widely distributed to the public</a:t>
            </a:r>
            <a:endParaRPr lang="it-IT" dirty="0"/>
          </a:p>
        </p:txBody>
      </p:sp>
      <p:cxnSp>
        <p:nvCxnSpPr>
          <p:cNvPr id="6" name="Connettore 2 5">
            <a:extLst>
              <a:ext uri="{FF2B5EF4-FFF2-40B4-BE49-F238E27FC236}">
                <a16:creationId xmlns:a16="http://schemas.microsoft.com/office/drawing/2014/main" id="{590A1C29-1A50-4F9A-9CE8-05A21696AA7A}"/>
              </a:ext>
            </a:extLst>
          </p:cNvPr>
          <p:cNvCxnSpPr/>
          <p:nvPr/>
        </p:nvCxnSpPr>
        <p:spPr>
          <a:xfrm>
            <a:off x="4929809" y="5102087"/>
            <a:ext cx="0" cy="5168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6018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D383EC-C12D-46F6-A0F4-40C056D45468}"/>
              </a:ext>
            </a:extLst>
          </p:cNvPr>
          <p:cNvSpPr>
            <a:spLocks noGrp="1"/>
          </p:cNvSpPr>
          <p:nvPr>
            <p:ph type="title"/>
          </p:nvPr>
        </p:nvSpPr>
        <p:spPr/>
        <p:txBody>
          <a:bodyPr>
            <a:normAutofit fontScale="90000"/>
          </a:bodyPr>
          <a:lstStyle/>
          <a:p>
            <a:r>
              <a:rPr lang="it-IT" b="1" dirty="0"/>
              <a:t>THE CONSTITUTION OF THE UNITED STATES OF AMERICA AND THE BILL OF RIGHTS</a:t>
            </a:r>
            <a:br>
              <a:rPr lang="it-IT" dirty="0"/>
            </a:br>
            <a:endParaRPr lang="it-IT" dirty="0"/>
          </a:p>
        </p:txBody>
      </p:sp>
      <p:sp>
        <p:nvSpPr>
          <p:cNvPr id="3" name="Segnaposto contenuto 2">
            <a:extLst>
              <a:ext uri="{FF2B5EF4-FFF2-40B4-BE49-F238E27FC236}">
                <a16:creationId xmlns:a16="http://schemas.microsoft.com/office/drawing/2014/main" id="{59A62D88-F8B7-47D8-8947-67C4E6469C46}"/>
              </a:ext>
            </a:extLst>
          </p:cNvPr>
          <p:cNvSpPr>
            <a:spLocks noGrp="1"/>
          </p:cNvSpPr>
          <p:nvPr>
            <p:ph idx="1"/>
          </p:nvPr>
        </p:nvSpPr>
        <p:spPr>
          <a:xfrm>
            <a:off x="2589212" y="1905000"/>
            <a:ext cx="8915400" cy="4328890"/>
          </a:xfrm>
        </p:spPr>
        <p:txBody>
          <a:bodyPr/>
          <a:lstStyle/>
          <a:p>
            <a:endParaRPr lang="en-US" dirty="0"/>
          </a:p>
          <a:p>
            <a:endParaRPr lang="en-US" dirty="0"/>
          </a:p>
          <a:p>
            <a:r>
              <a:rPr lang="en-US" dirty="0"/>
              <a:t>Constitution of the United States of America</a:t>
            </a:r>
          </a:p>
          <a:p>
            <a:endParaRPr lang="en-US" dirty="0"/>
          </a:p>
          <a:p>
            <a:endParaRPr lang="en-US" dirty="0"/>
          </a:p>
          <a:p>
            <a:endParaRPr lang="en-US" dirty="0"/>
          </a:p>
          <a:p>
            <a:endParaRPr lang="it-IT" dirty="0"/>
          </a:p>
          <a:p>
            <a:endParaRPr lang="it-IT" dirty="0"/>
          </a:p>
          <a:p>
            <a:r>
              <a:rPr lang="it-IT" dirty="0"/>
              <a:t>Bill of Rights</a:t>
            </a:r>
          </a:p>
        </p:txBody>
      </p:sp>
      <p:sp>
        <p:nvSpPr>
          <p:cNvPr id="5" name="CasellaDiTesto 4">
            <a:extLst>
              <a:ext uri="{FF2B5EF4-FFF2-40B4-BE49-F238E27FC236}">
                <a16:creationId xmlns:a16="http://schemas.microsoft.com/office/drawing/2014/main" id="{FD9B60CA-B959-4161-A332-47D3961DCC38}"/>
              </a:ext>
            </a:extLst>
          </p:cNvPr>
          <p:cNvSpPr txBox="1"/>
          <p:nvPr/>
        </p:nvSpPr>
        <p:spPr>
          <a:xfrm>
            <a:off x="8433284" y="1732722"/>
            <a:ext cx="3241881" cy="2585323"/>
          </a:xfrm>
          <a:prstGeom prst="rect">
            <a:avLst/>
          </a:prstGeom>
          <a:noFill/>
        </p:spPr>
        <p:txBody>
          <a:bodyPr wrap="square" rtlCol="0">
            <a:spAutoFit/>
          </a:bodyPr>
          <a:lstStyle/>
          <a:p>
            <a:r>
              <a:rPr lang="en-US" dirty="0"/>
              <a:t>Written during the summer of 1787 in Philadelphia</a:t>
            </a:r>
          </a:p>
          <a:p>
            <a:endParaRPr lang="en-US" dirty="0"/>
          </a:p>
          <a:p>
            <a:r>
              <a:rPr lang="en-US" dirty="0"/>
              <a:t>Fundamental law of the US federal system of government</a:t>
            </a:r>
          </a:p>
          <a:p>
            <a:endParaRPr lang="en-US" dirty="0"/>
          </a:p>
          <a:p>
            <a:r>
              <a:rPr lang="en-US" dirty="0"/>
              <a:t>Landmark document of the Western world</a:t>
            </a:r>
            <a:endParaRPr lang="it-IT" dirty="0"/>
          </a:p>
        </p:txBody>
      </p:sp>
      <p:cxnSp>
        <p:nvCxnSpPr>
          <p:cNvPr id="7" name="Connettore 2 6">
            <a:extLst>
              <a:ext uri="{FF2B5EF4-FFF2-40B4-BE49-F238E27FC236}">
                <a16:creationId xmlns:a16="http://schemas.microsoft.com/office/drawing/2014/main" id="{8C178AF4-3244-44DE-9240-106E245EB168}"/>
              </a:ext>
            </a:extLst>
          </p:cNvPr>
          <p:cNvCxnSpPr/>
          <p:nvPr/>
        </p:nvCxnSpPr>
        <p:spPr>
          <a:xfrm flipV="1">
            <a:off x="7951304" y="2001078"/>
            <a:ext cx="437322" cy="8746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nettore 2 8">
            <a:extLst>
              <a:ext uri="{FF2B5EF4-FFF2-40B4-BE49-F238E27FC236}">
                <a16:creationId xmlns:a16="http://schemas.microsoft.com/office/drawing/2014/main" id="{1F0CBD93-941E-44EA-88A3-1949F761B9E3}"/>
              </a:ext>
            </a:extLst>
          </p:cNvPr>
          <p:cNvCxnSpPr/>
          <p:nvPr/>
        </p:nvCxnSpPr>
        <p:spPr>
          <a:xfrm>
            <a:off x="7964557" y="2849217"/>
            <a:ext cx="4687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nettore 2 10">
            <a:extLst>
              <a:ext uri="{FF2B5EF4-FFF2-40B4-BE49-F238E27FC236}">
                <a16:creationId xmlns:a16="http://schemas.microsoft.com/office/drawing/2014/main" id="{676475FA-6B00-4748-9885-30C75D5851C9}"/>
              </a:ext>
            </a:extLst>
          </p:cNvPr>
          <p:cNvCxnSpPr/>
          <p:nvPr/>
        </p:nvCxnSpPr>
        <p:spPr>
          <a:xfrm>
            <a:off x="7951304" y="2875722"/>
            <a:ext cx="481980" cy="9674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id="{3E7E05D5-8CC1-493F-A1AE-66913EEE920F}"/>
              </a:ext>
            </a:extLst>
          </p:cNvPr>
          <p:cNvSpPr txBox="1"/>
          <p:nvPr/>
        </p:nvSpPr>
        <p:spPr>
          <a:xfrm>
            <a:off x="4973840" y="4490323"/>
            <a:ext cx="6392249" cy="2031325"/>
          </a:xfrm>
          <a:prstGeom prst="rect">
            <a:avLst/>
          </a:prstGeom>
          <a:noFill/>
        </p:spPr>
        <p:txBody>
          <a:bodyPr wrap="square" rtlCol="0">
            <a:spAutoFit/>
          </a:bodyPr>
          <a:lstStyle/>
          <a:p>
            <a:r>
              <a:rPr lang="en-US" dirty="0"/>
              <a:t>First ten amendments to the Constitution</a:t>
            </a:r>
          </a:p>
          <a:p>
            <a:endParaRPr lang="en-US" dirty="0"/>
          </a:p>
          <a:p>
            <a:r>
              <a:rPr lang="it-IT" dirty="0"/>
              <a:t>15 </a:t>
            </a:r>
            <a:r>
              <a:rPr lang="it-IT" dirty="0" err="1"/>
              <a:t>December</a:t>
            </a:r>
            <a:r>
              <a:rPr lang="it-IT" dirty="0"/>
              <a:t> 1791</a:t>
            </a:r>
          </a:p>
          <a:p>
            <a:endParaRPr lang="it-IT" dirty="0"/>
          </a:p>
          <a:p>
            <a:r>
              <a:rPr lang="en-US" dirty="0"/>
              <a:t>Protects freedom of speech, freedom of religion, the right to keep and bear arms, the freedom of assembly and the freedom to petition.</a:t>
            </a:r>
            <a:endParaRPr lang="it-IT" dirty="0"/>
          </a:p>
        </p:txBody>
      </p:sp>
      <p:cxnSp>
        <p:nvCxnSpPr>
          <p:cNvPr id="14" name="Connettore 2 13">
            <a:extLst>
              <a:ext uri="{FF2B5EF4-FFF2-40B4-BE49-F238E27FC236}">
                <a16:creationId xmlns:a16="http://schemas.microsoft.com/office/drawing/2014/main" id="{B9AF79AC-546C-467D-8604-16B5FF1645BC}"/>
              </a:ext>
            </a:extLst>
          </p:cNvPr>
          <p:cNvCxnSpPr/>
          <p:nvPr/>
        </p:nvCxnSpPr>
        <p:spPr>
          <a:xfrm flipV="1">
            <a:off x="4386470" y="4717774"/>
            <a:ext cx="587370" cy="5433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ttore 2 15">
            <a:extLst>
              <a:ext uri="{FF2B5EF4-FFF2-40B4-BE49-F238E27FC236}">
                <a16:creationId xmlns:a16="http://schemas.microsoft.com/office/drawing/2014/main" id="{1E36CB3C-EB14-4848-8BA6-783C186F70A8}"/>
              </a:ext>
            </a:extLst>
          </p:cNvPr>
          <p:cNvCxnSpPr/>
          <p:nvPr/>
        </p:nvCxnSpPr>
        <p:spPr>
          <a:xfrm flipV="1">
            <a:off x="4412974" y="5181600"/>
            <a:ext cx="560866" cy="92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ttore 2 17">
            <a:extLst>
              <a:ext uri="{FF2B5EF4-FFF2-40B4-BE49-F238E27FC236}">
                <a16:creationId xmlns:a16="http://schemas.microsoft.com/office/drawing/2014/main" id="{D0667C14-E699-4CF7-AB86-7AF442CE0D2E}"/>
              </a:ext>
            </a:extLst>
          </p:cNvPr>
          <p:cNvCxnSpPr/>
          <p:nvPr/>
        </p:nvCxnSpPr>
        <p:spPr>
          <a:xfrm>
            <a:off x="4386470" y="5261113"/>
            <a:ext cx="587370" cy="4400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9" name="Immagine 18">
            <a:extLst>
              <a:ext uri="{FF2B5EF4-FFF2-40B4-BE49-F238E27FC236}">
                <a16:creationId xmlns:a16="http://schemas.microsoft.com/office/drawing/2014/main" id="{22457CC9-7907-49A4-BF2F-DA44C0F5DEDA}"/>
              </a:ext>
            </a:extLst>
          </p:cNvPr>
          <p:cNvPicPr>
            <a:picLocks noChangeAspect="1"/>
          </p:cNvPicPr>
          <p:nvPr/>
        </p:nvPicPr>
        <p:blipFill>
          <a:blip r:embed="rId2"/>
          <a:stretch>
            <a:fillRect/>
          </a:stretch>
        </p:blipFill>
        <p:spPr>
          <a:xfrm>
            <a:off x="304544" y="4344549"/>
            <a:ext cx="2317988" cy="1948087"/>
          </a:xfrm>
          <a:prstGeom prst="rect">
            <a:avLst/>
          </a:prstGeom>
        </p:spPr>
      </p:pic>
    </p:spTree>
    <p:extLst>
      <p:ext uri="{BB962C8B-B14F-4D97-AF65-F5344CB8AC3E}">
        <p14:creationId xmlns:p14="http://schemas.microsoft.com/office/powerpoint/2010/main" val="1877979858"/>
      </p:ext>
    </p:extLst>
  </p:cSld>
  <p:clrMapOvr>
    <a:masterClrMapping/>
  </p:clrMapOvr>
</p:sld>
</file>

<file path=ppt/theme/theme1.xml><?xml version="1.0" encoding="utf-8"?>
<a:theme xmlns:a="http://schemas.openxmlformats.org/drawingml/2006/main" name="Filo">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4917</TotalTime>
  <Words>1144</Words>
  <Application>Microsoft Office PowerPoint</Application>
  <PresentationFormat>Widescreen</PresentationFormat>
  <Paragraphs>193</Paragraphs>
  <Slides>19</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19</vt:i4>
      </vt:variant>
    </vt:vector>
  </HeadingPairs>
  <TitlesOfParts>
    <vt:vector size="23" baseType="lpstr">
      <vt:lpstr>Arial</vt:lpstr>
      <vt:lpstr>Century Gothic</vt:lpstr>
      <vt:lpstr>Wingdings 3</vt:lpstr>
      <vt:lpstr>Filo</vt:lpstr>
      <vt:lpstr>HUMAN RIGHTS</vt:lpstr>
      <vt:lpstr>TABLE OF CONTENTS:</vt:lpstr>
      <vt:lpstr>What Are Human Rights? </vt:lpstr>
      <vt:lpstr>The Background of Human Rights </vt:lpstr>
      <vt:lpstr>Presentazione standard di PowerPoint</vt:lpstr>
      <vt:lpstr>Presentazione standard di PowerPoint</vt:lpstr>
      <vt:lpstr>Presentazione standard di PowerPoint</vt:lpstr>
      <vt:lpstr>Presentazione standard di PowerPoint</vt:lpstr>
      <vt:lpstr>THE CONSTITUTION OF THE UNITED STATES OF AMERICA AND THE BILL OF RIGHTS </vt:lpstr>
      <vt:lpstr>DECLARATION OF THE RIGHTS OF MAN AND OF THE CITIZENS (1789) </vt:lpstr>
      <vt:lpstr>THE UNIVERSAL DECLARATION OF HUMAN RIGHTS (1948)</vt:lpstr>
      <vt:lpstr>THE CONSTITUTION OF THE ITALIAN REPUBLIC</vt:lpstr>
      <vt:lpstr>Article 1:</vt:lpstr>
      <vt:lpstr>Article 3:</vt:lpstr>
      <vt:lpstr>Article 4:</vt:lpstr>
      <vt:lpstr>Article 8:</vt:lpstr>
      <vt:lpstr>Article 10:</vt:lpstr>
      <vt:lpstr>Article 30:</vt:lpstr>
      <vt:lpstr>Article 37: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RIGHTS</dc:title>
  <dc:creator>giada19spring@gmail.com</dc:creator>
  <cp:lastModifiedBy>giada19spring@gmail.com</cp:lastModifiedBy>
  <cp:revision>54</cp:revision>
  <dcterms:created xsi:type="dcterms:W3CDTF">2019-03-03T09:50:55Z</dcterms:created>
  <dcterms:modified xsi:type="dcterms:W3CDTF">2019-03-22T00:28:14Z</dcterms:modified>
</cp:coreProperties>
</file>