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CC49F4-2A3E-40F1-A968-970318418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4F391B4-1A88-45AE-AFFD-29C121B850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233EE0-918F-43DE-A9EF-DC98AA8F4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E23C-68DC-4720-8C38-23C717E5A723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C3CF35-25D4-4B01-B8FE-986A0B9F1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677CC4-F26E-4FB9-887B-3A07E29EB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5B67-C9BA-405E-BEFC-0E85D899BE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71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655236-883B-4A18-8162-188AB8AC5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4446654-5235-4313-837B-B0FD78E06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6C8039-472F-4C56-888A-51FB387CA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E23C-68DC-4720-8C38-23C717E5A723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F1AB6C-91B8-412C-9F9D-5F79FA4E1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98DFED-3678-40CA-8CB8-47C467CE4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5B67-C9BA-405E-BEFC-0E85D899BE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556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A0F720B-5813-4469-AD4C-2E9BBBBFC6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8D2883E-AF4F-4E4D-B572-F271DF30E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17C6B2-92BA-434F-85B0-B71199F1D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E23C-68DC-4720-8C38-23C717E5A723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5CF057D-EF44-4CDD-8D8F-F294C2108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C8D4E7-4EBB-4BD2-8C2A-73E7DB6C9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5B67-C9BA-405E-BEFC-0E85D899BE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50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F65ED9-09AC-4A1E-8741-C80AD246B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29C7E4-BB10-4374-BB9B-AC59860C2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A98E3A-E9BB-466E-B3B3-F1207D883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E23C-68DC-4720-8C38-23C717E5A723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F6156A-45E9-47E3-851C-18C6E651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FD3382-EEAB-4B89-A61D-535C4BB4A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5B67-C9BA-405E-BEFC-0E85D899BE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346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A07015-3CDD-4B8A-ACDE-E8E6B43D4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39CB69-9DDC-4637-89B3-FBCB871B8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DA698F-2053-4235-898A-FF4CC687C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E23C-68DC-4720-8C38-23C717E5A723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AB4733-0EAA-4B2A-9260-1BB273E6D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004B9C8-F9E8-4AA3-980A-B6E71CAE3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5B67-C9BA-405E-BEFC-0E85D899BE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122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05CF3E-78A8-435A-9306-73650B015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6DA558-CC9B-438D-ACF8-55735C1997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B588F6-0585-4BD6-A67C-23D9DD182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18EA932-CE0D-400B-93C1-920B413D6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E23C-68DC-4720-8C38-23C717E5A723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66A6401-8039-430D-A0A8-544185AF4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691E992-C73C-4F05-9DDD-2B124B5BF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5B67-C9BA-405E-BEFC-0E85D899BE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008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18EFA1-9FA1-4316-85C6-5D36E4361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D5E4453-EBD3-486B-A36C-6268F10CE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6A0D31B-AF6C-45A8-AF12-144D5AAC4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D66502D-1A32-4EF8-ACB6-5032BC349B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610F471-F5F5-4E22-96C1-760D3CD29A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84F9C6D-A957-43CF-89CD-68176A9F7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E23C-68DC-4720-8C38-23C717E5A723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BD3BDB3-6F8C-4AA7-950F-6A9E5965D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6895A1C-A375-4B6C-9DF4-B49C01DFE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5B67-C9BA-405E-BEFC-0E85D899BE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650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759E9B-8AD7-428B-93D6-60EB39E1A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65D62BC-AA66-486A-9C17-9DFD80500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E23C-68DC-4720-8C38-23C717E5A723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246D9E3-09B6-41C7-B6B6-819032D51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3F90F03-CFB4-458C-B52F-F10DDF19B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5B67-C9BA-405E-BEFC-0E85D899BE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231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7901DB9-142E-476E-BAD5-DF32FB9BB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E23C-68DC-4720-8C38-23C717E5A723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0731E24-0CD4-475A-A20C-B72DE85CD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29D617E-0CE9-4F20-8D2B-CE7F2689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5B67-C9BA-405E-BEFC-0E85D899BE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102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6AAA85-62F3-472C-B765-AAFE010D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C4D592-585F-41E2-A219-D3049543B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DD30C84-60F9-46DB-A6AC-90A0D91E5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379708A-6FBB-40FA-8CAA-4BD786A16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E23C-68DC-4720-8C38-23C717E5A723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01793B3-8AEA-4B27-8314-2D600826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51989B1-778B-4FD6-99B1-C9852C585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5B67-C9BA-405E-BEFC-0E85D899BE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005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991879-3844-4B84-9496-5D3E9211D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0EB04C6-3E8E-404C-81DC-7CC0A3DE0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4E9F9AA-0794-46C2-8337-6144CB43F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E8A839C-8414-4259-B78E-9D2E22780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E23C-68DC-4720-8C38-23C717E5A723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D93291-9FBB-4505-926A-08B6C5C37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7206071-9B37-4220-99B6-0EFCCFE0D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5B67-C9BA-405E-BEFC-0E85D899BE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80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E59CDA8-438D-438A-B487-E841C4535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C06299-6228-490C-8808-2F35BD5F5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AFFCD2-1E54-4A97-89C9-E3EB3B7192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BE23C-68DC-4720-8C38-23C717E5A723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72A23B-9C7E-4F2E-A731-29E538BA5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4B19FC-E7CD-45D5-A02C-DCEDD5E3A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A5B67-C9BA-405E-BEFC-0E85D899BE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731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ED9D13-35F8-4ABB-A6F2-3EE6D3025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7322"/>
            <a:ext cx="10598426" cy="6190292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27B84D2-D9E1-4E06-8510-2204C6805ED1}"/>
              </a:ext>
            </a:extLst>
          </p:cNvPr>
          <p:cNvSpPr txBox="1"/>
          <p:nvPr/>
        </p:nvSpPr>
        <p:spPr>
          <a:xfrm>
            <a:off x="1099929" y="450204"/>
            <a:ext cx="3843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POSTCOLONIAL LITERATURE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42478DDD-E38F-4653-AB43-E21A44F3D484}"/>
              </a:ext>
            </a:extLst>
          </p:cNvPr>
          <p:cNvCxnSpPr>
            <a:cxnSpLocks/>
          </p:cNvCxnSpPr>
          <p:nvPr/>
        </p:nvCxnSpPr>
        <p:spPr>
          <a:xfrm>
            <a:off x="4956311" y="681036"/>
            <a:ext cx="4240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FBFF3E3-90EF-46D2-B208-D0BFF5EB09CA}"/>
              </a:ext>
            </a:extLst>
          </p:cNvPr>
          <p:cNvSpPr txBox="1"/>
          <p:nvPr/>
        </p:nvSpPr>
        <p:spPr>
          <a:xfrm>
            <a:off x="5658678" y="452067"/>
            <a:ext cx="3750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literature </a:t>
            </a:r>
            <a:r>
              <a:rPr lang="it-IT" dirty="0" err="1"/>
              <a:t>produced</a:t>
            </a:r>
            <a:r>
              <a:rPr lang="it-IT" dirty="0"/>
              <a:t> by some </a:t>
            </a:r>
            <a:r>
              <a:rPr lang="it-IT" dirty="0" err="1"/>
              <a:t>writers</a:t>
            </a:r>
            <a:r>
              <a:rPr lang="it-IT" dirty="0"/>
              <a:t> of the </a:t>
            </a:r>
            <a:r>
              <a:rPr lang="it-IT" dirty="0" err="1"/>
              <a:t>former</a:t>
            </a:r>
            <a:r>
              <a:rPr lang="it-IT" dirty="0"/>
              <a:t> </a:t>
            </a:r>
            <a:r>
              <a:rPr lang="it-IT" dirty="0" err="1"/>
              <a:t>British</a:t>
            </a:r>
            <a:r>
              <a:rPr lang="it-IT" dirty="0"/>
              <a:t> </a:t>
            </a:r>
            <a:r>
              <a:rPr lang="it-IT" dirty="0" err="1"/>
              <a:t>colonies</a:t>
            </a:r>
            <a:endParaRPr lang="it-IT" dirty="0"/>
          </a:p>
        </p:txBody>
      </p:sp>
      <p:cxnSp>
        <p:nvCxnSpPr>
          <p:cNvPr id="11" name="Connettore a gomito 10">
            <a:extLst>
              <a:ext uri="{FF2B5EF4-FFF2-40B4-BE49-F238E27FC236}">
                <a16:creationId xmlns:a16="http://schemas.microsoft.com/office/drawing/2014/main" id="{91A93D6A-2FAD-46A9-8A3F-DB96D9D148C5}"/>
              </a:ext>
            </a:extLst>
          </p:cNvPr>
          <p:cNvCxnSpPr>
            <a:cxnSpLocks/>
          </p:cNvCxnSpPr>
          <p:nvPr/>
        </p:nvCxnSpPr>
        <p:spPr>
          <a:xfrm>
            <a:off x="4943060" y="1072304"/>
            <a:ext cx="569845" cy="544091"/>
          </a:xfrm>
          <a:prstGeom prst="bentConnector3">
            <a:avLst>
              <a:gd name="adj1" fmla="val 3953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CDDEB9A-1C18-45B1-A5F8-D80D43C9C646}"/>
              </a:ext>
            </a:extLst>
          </p:cNvPr>
          <p:cNvSpPr txBox="1"/>
          <p:nvPr/>
        </p:nvSpPr>
        <p:spPr>
          <a:xfrm>
            <a:off x="5658678" y="1344349"/>
            <a:ext cx="380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/>
              <a:t>Postcolonial</a:t>
            </a:r>
            <a:r>
              <a:rPr lang="it-IT" dirty="0"/>
              <a:t>: </a:t>
            </a:r>
            <a:r>
              <a:rPr lang="it-IT" dirty="0" err="1"/>
              <a:t>period</a:t>
            </a:r>
            <a:r>
              <a:rPr lang="it-IT" dirty="0"/>
              <a:t> </a:t>
            </a:r>
            <a:r>
              <a:rPr lang="it-IT" dirty="0" err="1"/>
              <a:t>after</a:t>
            </a:r>
            <a:r>
              <a:rPr lang="it-IT" dirty="0"/>
              <a:t> </a:t>
            </a:r>
            <a:r>
              <a:rPr lang="it-IT" dirty="0" err="1"/>
              <a:t>colonization</a:t>
            </a:r>
            <a:endParaRPr lang="it-IT" dirty="0"/>
          </a:p>
          <a:p>
            <a:r>
              <a:rPr lang="it-IT" dirty="0"/>
              <a:t>and the one </a:t>
            </a:r>
            <a:r>
              <a:rPr lang="it-IT" dirty="0" err="1"/>
              <a:t>after</a:t>
            </a:r>
            <a:r>
              <a:rPr lang="it-IT" dirty="0"/>
              <a:t> </a:t>
            </a:r>
            <a:r>
              <a:rPr lang="it-IT" dirty="0" err="1"/>
              <a:t>independence</a:t>
            </a:r>
            <a:endParaRPr lang="it-IT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AD805B1D-F1D7-4F27-B7F1-11E3601FDBE1}"/>
              </a:ext>
            </a:extLst>
          </p:cNvPr>
          <p:cNvSpPr txBox="1"/>
          <p:nvPr/>
        </p:nvSpPr>
        <p:spPr>
          <a:xfrm>
            <a:off x="5658678" y="2486570"/>
            <a:ext cx="4280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It</a:t>
            </a:r>
            <a:r>
              <a:rPr lang="it-IT" dirty="0"/>
              <a:t> deals with issues like </a:t>
            </a:r>
            <a:r>
              <a:rPr lang="it-IT" dirty="0" err="1"/>
              <a:t>identity</a:t>
            </a:r>
            <a:r>
              <a:rPr lang="it-IT" dirty="0"/>
              <a:t>, </a:t>
            </a:r>
            <a:r>
              <a:rPr lang="it-IT" dirty="0" err="1"/>
              <a:t>hibridity</a:t>
            </a:r>
            <a:r>
              <a:rPr lang="it-IT" dirty="0"/>
              <a:t> and historical truth</a:t>
            </a:r>
          </a:p>
        </p:txBody>
      </p:sp>
      <p:cxnSp>
        <p:nvCxnSpPr>
          <p:cNvPr id="29" name="Connettore a gomito 28">
            <a:extLst>
              <a:ext uri="{FF2B5EF4-FFF2-40B4-BE49-F238E27FC236}">
                <a16:creationId xmlns:a16="http://schemas.microsoft.com/office/drawing/2014/main" id="{254DD876-9D7C-4B8A-B7F4-F8F4E40B1065}"/>
              </a:ext>
            </a:extLst>
          </p:cNvPr>
          <p:cNvCxnSpPr>
            <a:cxnSpLocks/>
          </p:cNvCxnSpPr>
          <p:nvPr/>
        </p:nvCxnSpPr>
        <p:spPr>
          <a:xfrm>
            <a:off x="4956311" y="2155358"/>
            <a:ext cx="569845" cy="544091"/>
          </a:xfrm>
          <a:prstGeom prst="bentConnector3">
            <a:avLst>
              <a:gd name="adj1" fmla="val 3953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C2AF9061-CB66-4B80-A25B-41D23FEBFF12}"/>
              </a:ext>
            </a:extLst>
          </p:cNvPr>
          <p:cNvCxnSpPr/>
          <p:nvPr/>
        </p:nvCxnSpPr>
        <p:spPr>
          <a:xfrm>
            <a:off x="7328453" y="3197701"/>
            <a:ext cx="0" cy="430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B768AAB0-44A4-4137-B9A9-9A73763481E3}"/>
              </a:ext>
            </a:extLst>
          </p:cNvPr>
          <p:cNvSpPr txBox="1"/>
          <p:nvPr/>
        </p:nvSpPr>
        <p:spPr>
          <a:xfrm>
            <a:off x="5658678" y="3723832"/>
            <a:ext cx="380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Characters</a:t>
            </a:r>
            <a:r>
              <a:rPr lang="it-IT" dirty="0"/>
              <a:t> are </a:t>
            </a:r>
            <a:r>
              <a:rPr lang="it-IT" dirty="0" err="1"/>
              <a:t>searcing</a:t>
            </a:r>
            <a:r>
              <a:rPr lang="it-IT" dirty="0"/>
              <a:t> for </a:t>
            </a:r>
            <a:r>
              <a:rPr lang="it-IT" dirty="0" err="1"/>
              <a:t>identity</a:t>
            </a:r>
            <a:r>
              <a:rPr lang="it-IT" dirty="0"/>
              <a:t> and for </a:t>
            </a:r>
            <a:r>
              <a:rPr lang="it-IT" dirty="0" err="1"/>
              <a:t>their</a:t>
            </a:r>
            <a:r>
              <a:rPr lang="it-IT" dirty="0"/>
              <a:t> historical roots</a:t>
            </a:r>
          </a:p>
        </p:txBody>
      </p:sp>
      <p:cxnSp>
        <p:nvCxnSpPr>
          <p:cNvPr id="37" name="Connettore a gomito 36">
            <a:extLst>
              <a:ext uri="{FF2B5EF4-FFF2-40B4-BE49-F238E27FC236}">
                <a16:creationId xmlns:a16="http://schemas.microsoft.com/office/drawing/2014/main" id="{244CFEBD-44FF-4505-BA5F-E661921CCDDA}"/>
              </a:ext>
            </a:extLst>
          </p:cNvPr>
          <p:cNvCxnSpPr>
            <a:cxnSpLocks/>
          </p:cNvCxnSpPr>
          <p:nvPr/>
        </p:nvCxnSpPr>
        <p:spPr>
          <a:xfrm>
            <a:off x="1099929" y="1124338"/>
            <a:ext cx="569845" cy="544091"/>
          </a:xfrm>
          <a:prstGeom prst="bentConnector3">
            <a:avLst>
              <a:gd name="adj1" fmla="val 3953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F415B6D0-E694-4DCB-B194-8FDB290EB537}"/>
              </a:ext>
            </a:extLst>
          </p:cNvPr>
          <p:cNvSpPr txBox="1"/>
          <p:nvPr/>
        </p:nvSpPr>
        <p:spPr>
          <a:xfrm>
            <a:off x="1702913" y="1042550"/>
            <a:ext cx="259077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OTHERNESS</a:t>
            </a:r>
            <a:r>
              <a:rPr lang="it-IT" dirty="0"/>
              <a:t>: </a:t>
            </a:r>
            <a:r>
              <a:rPr lang="it-IT" dirty="0" err="1"/>
              <a:t>they</a:t>
            </a:r>
            <a:r>
              <a:rPr lang="it-IT" dirty="0"/>
              <a:t> are the </a:t>
            </a:r>
            <a:r>
              <a:rPr lang="it-IT" b="1" dirty="0"/>
              <a:t>others </a:t>
            </a:r>
            <a:r>
              <a:rPr lang="it-IT" b="1" dirty="0" err="1"/>
              <a:t>next</a:t>
            </a:r>
            <a:r>
              <a:rPr lang="it-IT" b="1" dirty="0"/>
              <a:t> door</a:t>
            </a:r>
            <a:r>
              <a:rPr lang="it-IT" dirty="0"/>
              <a:t>, </a:t>
            </a:r>
            <a:r>
              <a:rPr lang="it-IT" dirty="0" err="1"/>
              <a:t>people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keep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own</a:t>
            </a:r>
            <a:r>
              <a:rPr lang="it-IT" dirty="0"/>
              <a:t> tradition s and </a:t>
            </a:r>
            <a:r>
              <a:rPr lang="it-IT" dirty="0" err="1"/>
              <a:t>have</a:t>
            </a:r>
            <a:r>
              <a:rPr lang="it-IT" dirty="0"/>
              <a:t> to </a:t>
            </a:r>
            <a:r>
              <a:rPr lang="it-IT" dirty="0" err="1"/>
              <a:t>cope</a:t>
            </a:r>
            <a:r>
              <a:rPr lang="it-IT" dirty="0"/>
              <a:t> with </a:t>
            </a:r>
            <a:r>
              <a:rPr lang="it-IT" dirty="0" err="1"/>
              <a:t>British</a:t>
            </a:r>
            <a:r>
              <a:rPr lang="it-IT" dirty="0"/>
              <a:t> cultural </a:t>
            </a:r>
            <a:r>
              <a:rPr lang="it-IT" dirty="0" err="1"/>
              <a:t>customs</a:t>
            </a:r>
            <a:r>
              <a:rPr lang="it-IT" dirty="0"/>
              <a:t>.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rapresents</a:t>
            </a:r>
            <a:r>
              <a:rPr lang="it-IT" dirty="0"/>
              <a:t> a </a:t>
            </a:r>
            <a:r>
              <a:rPr lang="it-IT" dirty="0" err="1"/>
              <a:t>different</a:t>
            </a:r>
            <a:r>
              <a:rPr lang="it-IT" dirty="0"/>
              <a:t> voice in the </a:t>
            </a:r>
            <a:r>
              <a:rPr lang="it-IT" dirty="0" err="1"/>
              <a:t>debate</a:t>
            </a:r>
            <a:r>
              <a:rPr lang="it-IT" dirty="0"/>
              <a:t> on contemporary issues (</a:t>
            </a:r>
            <a:r>
              <a:rPr lang="it-IT" dirty="0" err="1"/>
              <a:t>identity</a:t>
            </a:r>
            <a:r>
              <a:rPr lang="it-IT" dirty="0"/>
              <a:t>, culture and tradition, </a:t>
            </a:r>
            <a:r>
              <a:rPr lang="it-IT" dirty="0" err="1"/>
              <a:t>belief</a:t>
            </a:r>
            <a:r>
              <a:rPr lang="it-IT" dirty="0"/>
              <a:t> and </a:t>
            </a:r>
            <a:r>
              <a:rPr lang="it-IT" dirty="0" err="1"/>
              <a:t>religion,language</a:t>
            </a:r>
            <a:r>
              <a:rPr lang="it-IT" dirty="0"/>
              <a:t>, location or </a:t>
            </a:r>
            <a:r>
              <a:rPr lang="it-IT" dirty="0" err="1"/>
              <a:t>sense</a:t>
            </a:r>
            <a:r>
              <a:rPr lang="it-IT" dirty="0"/>
              <a:t> of </a:t>
            </a:r>
            <a:r>
              <a:rPr lang="it-IT" dirty="0" err="1"/>
              <a:t>displacement</a:t>
            </a:r>
            <a:endParaRPr lang="it-IT" dirty="0"/>
          </a:p>
        </p:txBody>
      </p:sp>
      <p:cxnSp>
        <p:nvCxnSpPr>
          <p:cNvPr id="40" name="Connettore a gomito 39">
            <a:extLst>
              <a:ext uri="{FF2B5EF4-FFF2-40B4-BE49-F238E27FC236}">
                <a16:creationId xmlns:a16="http://schemas.microsoft.com/office/drawing/2014/main" id="{78F3A6EB-26F2-452E-9892-6A35BC3F0F31}"/>
              </a:ext>
            </a:extLst>
          </p:cNvPr>
          <p:cNvCxnSpPr>
            <a:cxnSpLocks/>
          </p:cNvCxnSpPr>
          <p:nvPr/>
        </p:nvCxnSpPr>
        <p:spPr>
          <a:xfrm>
            <a:off x="1133068" y="5057038"/>
            <a:ext cx="569845" cy="544091"/>
          </a:xfrm>
          <a:prstGeom prst="bentConnector3">
            <a:avLst>
              <a:gd name="adj1" fmla="val 3953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68BC7D9D-498C-438F-A104-A1892951229B}"/>
              </a:ext>
            </a:extLst>
          </p:cNvPr>
          <p:cNvSpPr txBox="1"/>
          <p:nvPr/>
        </p:nvSpPr>
        <p:spPr>
          <a:xfrm>
            <a:off x="1669774" y="4938088"/>
            <a:ext cx="29055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THE OTHERS NEXT DOOR:</a:t>
            </a:r>
          </a:p>
          <a:p>
            <a:r>
              <a:rPr lang="it-IT" dirty="0"/>
              <a:t>Black </a:t>
            </a:r>
            <a:r>
              <a:rPr lang="it-IT" dirty="0" err="1"/>
              <a:t>authors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live in Britain,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British</a:t>
            </a:r>
            <a:r>
              <a:rPr lang="it-IT" dirty="0"/>
              <a:t>, are </a:t>
            </a:r>
            <a:r>
              <a:rPr lang="it-IT" dirty="0" err="1"/>
              <a:t>deeply</a:t>
            </a:r>
            <a:r>
              <a:rPr lang="it-IT" dirty="0"/>
              <a:t> </a:t>
            </a:r>
            <a:r>
              <a:rPr lang="it-IT" dirty="0" err="1"/>
              <a:t>influenced</a:t>
            </a:r>
            <a:r>
              <a:rPr lang="it-IT" dirty="0"/>
              <a:t> by </a:t>
            </a:r>
            <a:r>
              <a:rPr lang="it-IT" dirty="0" err="1"/>
              <a:t>British</a:t>
            </a:r>
            <a:r>
              <a:rPr lang="it-IT" dirty="0"/>
              <a:t> culture; </a:t>
            </a:r>
            <a:r>
              <a:rPr lang="it-IT" dirty="0" err="1"/>
              <a:t>however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don’t</a:t>
            </a:r>
            <a:r>
              <a:rPr lang="it-IT" dirty="0"/>
              <a:t> </a:t>
            </a:r>
            <a:r>
              <a:rPr lang="it-IT" dirty="0" err="1"/>
              <a:t>forget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roots</a:t>
            </a:r>
          </a:p>
        </p:txBody>
      </p:sp>
      <p:cxnSp>
        <p:nvCxnSpPr>
          <p:cNvPr id="43" name="Connettore 2 42">
            <a:extLst>
              <a:ext uri="{FF2B5EF4-FFF2-40B4-BE49-F238E27FC236}">
                <a16:creationId xmlns:a16="http://schemas.microsoft.com/office/drawing/2014/main" id="{BB008383-6679-4A43-BCF1-F054E0A8FBD0}"/>
              </a:ext>
            </a:extLst>
          </p:cNvPr>
          <p:cNvCxnSpPr/>
          <p:nvPr/>
        </p:nvCxnSpPr>
        <p:spPr>
          <a:xfrm>
            <a:off x="4956313" y="5821698"/>
            <a:ext cx="7023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F7DA84FF-B45A-4F5E-9FE1-A024A8C7B678}"/>
              </a:ext>
            </a:extLst>
          </p:cNvPr>
          <p:cNvSpPr txBox="1"/>
          <p:nvPr/>
        </p:nvSpPr>
        <p:spPr>
          <a:xfrm>
            <a:off x="5950210" y="5427285"/>
            <a:ext cx="402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Ironical</a:t>
            </a:r>
            <a:r>
              <a:rPr lang="it-IT" dirty="0"/>
              <a:t> register in </a:t>
            </a:r>
            <a:r>
              <a:rPr lang="it-IT" dirty="0" err="1"/>
              <a:t>order</a:t>
            </a:r>
            <a:r>
              <a:rPr lang="it-IT" dirty="0"/>
              <a:t> to take </a:t>
            </a:r>
            <a:r>
              <a:rPr lang="it-IT" dirty="0" err="1"/>
              <a:t>distance</a:t>
            </a:r>
            <a:r>
              <a:rPr lang="it-IT" dirty="0"/>
              <a:t> from </a:t>
            </a:r>
            <a:r>
              <a:rPr lang="it-IT" dirty="0" err="1"/>
              <a:t>serious</a:t>
            </a:r>
            <a:r>
              <a:rPr lang="it-IT" dirty="0"/>
              <a:t> </a:t>
            </a:r>
            <a:r>
              <a:rPr lang="it-IT" dirty="0" err="1"/>
              <a:t>questions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are dealing with;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Lyrical</a:t>
            </a:r>
            <a:r>
              <a:rPr lang="it-IT" dirty="0"/>
              <a:t> </a:t>
            </a:r>
            <a:r>
              <a:rPr lang="it-IT" dirty="0" err="1"/>
              <a:t>tone</a:t>
            </a:r>
            <a:r>
              <a:rPr lang="it-IT" dirty="0"/>
              <a:t> to express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difference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498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1AC58A-A851-4F59-B317-B736F9ADA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3582"/>
            <a:ext cx="10515600" cy="606949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A69FD8E-0B6E-43A0-A416-CCDF36288F54}"/>
              </a:ext>
            </a:extLst>
          </p:cNvPr>
          <p:cNvSpPr txBox="1"/>
          <p:nvPr/>
        </p:nvSpPr>
        <p:spPr>
          <a:xfrm>
            <a:off x="4386469" y="3076664"/>
            <a:ext cx="3419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MULTICULTURAL ISSUES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C9B45C99-5390-4282-84B6-561F138CE349}"/>
              </a:ext>
            </a:extLst>
          </p:cNvPr>
          <p:cNvCxnSpPr/>
          <p:nvPr/>
        </p:nvCxnSpPr>
        <p:spPr>
          <a:xfrm flipH="1" flipV="1">
            <a:off x="3935896" y="2531165"/>
            <a:ext cx="450573" cy="357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A749463-416B-40FB-A314-5660E616D865}"/>
              </a:ext>
            </a:extLst>
          </p:cNvPr>
          <p:cNvSpPr txBox="1"/>
          <p:nvPr/>
        </p:nvSpPr>
        <p:spPr>
          <a:xfrm>
            <a:off x="1272209" y="676007"/>
            <a:ext cx="26636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/>
              <a:t>DECOLONIZATION</a:t>
            </a:r>
            <a:r>
              <a:rPr lang="it-IT" dirty="0"/>
              <a:t>: </a:t>
            </a:r>
          </a:p>
          <a:p>
            <a:r>
              <a:rPr lang="it-IT" dirty="0" err="1"/>
              <a:t>Eurocentric</a:t>
            </a:r>
            <a:r>
              <a:rPr lang="it-IT" dirty="0"/>
              <a:t> </a:t>
            </a:r>
            <a:r>
              <a:rPr lang="it-IT" dirty="0" err="1"/>
              <a:t>values</a:t>
            </a:r>
            <a:r>
              <a:rPr lang="it-IT" dirty="0"/>
              <a:t> </a:t>
            </a:r>
            <a:r>
              <a:rPr lang="it-IT" dirty="0" err="1"/>
              <a:t>prevail</a:t>
            </a:r>
            <a:r>
              <a:rPr lang="it-IT" dirty="0"/>
              <a:t> over </a:t>
            </a:r>
            <a:r>
              <a:rPr lang="it-IT" dirty="0" err="1"/>
              <a:t>indigenous</a:t>
            </a:r>
            <a:r>
              <a:rPr lang="it-IT" dirty="0"/>
              <a:t> </a:t>
            </a:r>
            <a:r>
              <a:rPr lang="it-IT" dirty="0" err="1"/>
              <a:t>ones</a:t>
            </a:r>
            <a:r>
              <a:rPr lang="it-IT" dirty="0"/>
              <a:t>.</a:t>
            </a:r>
          </a:p>
          <a:p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reactions</a:t>
            </a:r>
            <a:r>
              <a:rPr lang="it-IT" dirty="0"/>
              <a:t> of </a:t>
            </a:r>
            <a:r>
              <a:rPr lang="it-IT" dirty="0" err="1"/>
              <a:t>post-colonial</a:t>
            </a:r>
            <a:r>
              <a:rPr lang="it-IT" dirty="0"/>
              <a:t> society: </a:t>
            </a:r>
            <a:r>
              <a:rPr lang="it-IT" dirty="0" err="1"/>
              <a:t>adopt</a:t>
            </a:r>
            <a:r>
              <a:rPr lang="it-IT" dirty="0"/>
              <a:t> native </a:t>
            </a:r>
            <a:r>
              <a:rPr lang="it-IT" dirty="0" err="1"/>
              <a:t>identity</a:t>
            </a:r>
            <a:r>
              <a:rPr lang="it-IT" dirty="0"/>
              <a:t> and language or </a:t>
            </a:r>
            <a:r>
              <a:rPr lang="it-IT" dirty="0" err="1"/>
              <a:t>prefer</a:t>
            </a:r>
            <a:r>
              <a:rPr lang="it-IT" dirty="0"/>
              <a:t> a «</a:t>
            </a:r>
            <a:r>
              <a:rPr lang="it-IT" dirty="0" err="1"/>
              <a:t>transnational</a:t>
            </a:r>
            <a:r>
              <a:rPr lang="it-IT" dirty="0"/>
              <a:t>» </a:t>
            </a:r>
            <a:r>
              <a:rPr lang="it-IT" dirty="0" err="1"/>
              <a:t>identity</a:t>
            </a:r>
            <a:r>
              <a:rPr lang="it-IT" dirty="0"/>
              <a:t> and </a:t>
            </a:r>
            <a:r>
              <a:rPr lang="it-IT" dirty="0" err="1"/>
              <a:t>critique</a:t>
            </a:r>
            <a:r>
              <a:rPr lang="it-IT" dirty="0"/>
              <a:t> the </a:t>
            </a:r>
            <a:r>
              <a:rPr lang="it-IT" dirty="0" err="1"/>
              <a:t>post-colonial</a:t>
            </a:r>
            <a:r>
              <a:rPr lang="it-IT" dirty="0"/>
              <a:t> state.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0BDF18F3-553D-4C62-B566-0E7C3AF5D9CE}"/>
              </a:ext>
            </a:extLst>
          </p:cNvPr>
          <p:cNvCxnSpPr>
            <a:cxnSpLocks/>
          </p:cNvCxnSpPr>
          <p:nvPr/>
        </p:nvCxnSpPr>
        <p:spPr>
          <a:xfrm flipV="1">
            <a:off x="7050156" y="2718854"/>
            <a:ext cx="332509" cy="357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C463F68-A3AE-4E10-9E9F-77A74846C324}"/>
              </a:ext>
            </a:extLst>
          </p:cNvPr>
          <p:cNvSpPr txBox="1"/>
          <p:nvPr/>
        </p:nvSpPr>
        <p:spPr>
          <a:xfrm>
            <a:off x="4837043" y="676007"/>
            <a:ext cx="61849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/>
              <a:t>MIGRATION</a:t>
            </a:r>
            <a:r>
              <a:rPr lang="it-IT" dirty="0"/>
              <a:t>: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begins</a:t>
            </a:r>
            <a:r>
              <a:rPr lang="it-IT" dirty="0"/>
              <a:t> </a:t>
            </a:r>
            <a:r>
              <a:rPr lang="it-IT" dirty="0" err="1"/>
              <a:t>after</a:t>
            </a:r>
            <a:r>
              <a:rPr lang="it-IT" dirty="0"/>
              <a:t> World War II </a:t>
            </a:r>
            <a:r>
              <a:rPr lang="it-IT" dirty="0" err="1"/>
              <a:t>involving</a:t>
            </a:r>
            <a:r>
              <a:rPr lang="it-IT" dirty="0"/>
              <a:t> </a:t>
            </a:r>
            <a:r>
              <a:rPr lang="it-IT" dirty="0" err="1"/>
              <a:t>people</a:t>
            </a:r>
            <a:r>
              <a:rPr lang="it-IT" dirty="0"/>
              <a:t> from New Commonwealth countries. </a:t>
            </a:r>
            <a:r>
              <a:rPr lang="it-IT" dirty="0" err="1"/>
              <a:t>Immigrants</a:t>
            </a:r>
            <a:r>
              <a:rPr lang="it-IT" dirty="0"/>
              <a:t> </a:t>
            </a:r>
            <a:r>
              <a:rPr lang="it-IT" dirty="0" err="1"/>
              <a:t>looked</a:t>
            </a:r>
            <a:r>
              <a:rPr lang="it-IT" dirty="0"/>
              <a:t> for employment opportunities in </a:t>
            </a:r>
            <a:r>
              <a:rPr lang="it-IT" dirty="0" err="1"/>
              <a:t>order</a:t>
            </a:r>
            <a:r>
              <a:rPr lang="it-IT" dirty="0"/>
              <a:t> to </a:t>
            </a:r>
            <a:r>
              <a:rPr lang="it-IT" dirty="0" err="1"/>
              <a:t>sent</a:t>
            </a:r>
            <a:r>
              <a:rPr lang="it-IT" dirty="0"/>
              <a:t> money home. </a:t>
            </a:r>
            <a:r>
              <a:rPr lang="it-IT" dirty="0" err="1"/>
              <a:t>Then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called </a:t>
            </a:r>
            <a:r>
              <a:rPr lang="it-IT" dirty="0" err="1"/>
              <a:t>their</a:t>
            </a:r>
            <a:r>
              <a:rPr lang="it-IT" dirty="0"/>
              <a:t> families to join </a:t>
            </a:r>
            <a:r>
              <a:rPr lang="it-IT" dirty="0" err="1"/>
              <a:t>them</a:t>
            </a:r>
            <a:r>
              <a:rPr lang="it-IT" dirty="0"/>
              <a:t> and </a:t>
            </a:r>
            <a:r>
              <a:rPr lang="it-IT" dirty="0" err="1"/>
              <a:t>settled</a:t>
            </a:r>
            <a:r>
              <a:rPr lang="it-IT" dirty="0"/>
              <a:t> in Britain.</a:t>
            </a:r>
          </a:p>
          <a:p>
            <a:r>
              <a:rPr lang="it-IT" dirty="0" err="1"/>
              <a:t>However</a:t>
            </a:r>
            <a:r>
              <a:rPr lang="it-IT" dirty="0"/>
              <a:t> </a:t>
            </a:r>
            <a:r>
              <a:rPr lang="it-IT" dirty="0" err="1"/>
              <a:t>black</a:t>
            </a:r>
            <a:r>
              <a:rPr lang="it-IT" dirty="0"/>
              <a:t> </a:t>
            </a:r>
            <a:r>
              <a:rPr lang="it-IT" dirty="0" err="1"/>
              <a:t>immigrants</a:t>
            </a:r>
            <a:r>
              <a:rPr lang="it-IT" dirty="0"/>
              <a:t> </a:t>
            </a:r>
            <a:r>
              <a:rPr lang="it-IT" dirty="0" err="1"/>
              <a:t>were</a:t>
            </a:r>
            <a:r>
              <a:rPr lang="it-IT" dirty="0"/>
              <a:t> </a:t>
            </a:r>
            <a:r>
              <a:rPr lang="it-IT" dirty="0" err="1"/>
              <a:t>considered</a:t>
            </a:r>
            <a:r>
              <a:rPr lang="it-IT" dirty="0"/>
              <a:t> a </a:t>
            </a:r>
            <a:r>
              <a:rPr lang="it-IT" dirty="0" err="1"/>
              <a:t>problem</a:t>
            </a:r>
            <a:r>
              <a:rPr lang="it-IT" dirty="0"/>
              <a:t> and </a:t>
            </a:r>
            <a:r>
              <a:rPr lang="it-IT" dirty="0" err="1"/>
              <a:t>faced</a:t>
            </a:r>
            <a:r>
              <a:rPr lang="it-IT" dirty="0"/>
              <a:t> racism. </a:t>
            </a:r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push</a:t>
            </a:r>
            <a:r>
              <a:rPr lang="it-IT" dirty="0"/>
              <a:t> and </a:t>
            </a:r>
            <a:r>
              <a:rPr lang="it-IT" dirty="0" err="1"/>
              <a:t>pulls</a:t>
            </a:r>
            <a:r>
              <a:rPr lang="it-IT" dirty="0"/>
              <a:t> factors of migration.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812E837E-CB0B-4314-BEFB-2129578D2C78}"/>
              </a:ext>
            </a:extLst>
          </p:cNvPr>
          <p:cNvCxnSpPr/>
          <p:nvPr/>
        </p:nvCxnSpPr>
        <p:spPr>
          <a:xfrm flipH="1">
            <a:off x="3935896" y="3538329"/>
            <a:ext cx="683605" cy="416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426F506-D6B6-4B09-9809-DF4EB3E97BAD}"/>
              </a:ext>
            </a:extLst>
          </p:cNvPr>
          <p:cNvSpPr txBox="1"/>
          <p:nvPr/>
        </p:nvSpPr>
        <p:spPr>
          <a:xfrm>
            <a:off x="1272209" y="3969027"/>
            <a:ext cx="46298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/>
              <a:t>PLACE/DISPLACEMENT</a:t>
            </a:r>
            <a:r>
              <a:rPr lang="it-IT" dirty="0"/>
              <a:t>:</a:t>
            </a:r>
          </a:p>
          <a:p>
            <a:r>
              <a:rPr lang="it-IT" dirty="0"/>
              <a:t>Metropolis are the symbol of </a:t>
            </a:r>
            <a:r>
              <a:rPr lang="it-IT" dirty="0" err="1"/>
              <a:t>postcolonial</a:t>
            </a:r>
            <a:r>
              <a:rPr lang="it-IT" dirty="0"/>
              <a:t> place </a:t>
            </a:r>
            <a:r>
              <a:rPr lang="it-IT" dirty="0" err="1"/>
              <a:t>both</a:t>
            </a:r>
            <a:r>
              <a:rPr lang="it-IT" dirty="0"/>
              <a:t> western and </a:t>
            </a:r>
            <a:r>
              <a:rPr lang="it-IT" dirty="0" err="1"/>
              <a:t>eastern</a:t>
            </a:r>
            <a:r>
              <a:rPr lang="it-IT" dirty="0"/>
              <a:t>. Urban society </a:t>
            </a:r>
            <a:r>
              <a:rPr lang="it-IT" dirty="0" err="1"/>
              <a:t>is</a:t>
            </a:r>
            <a:r>
              <a:rPr lang="it-IT" dirty="0"/>
              <a:t> made up of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cultures</a:t>
            </a:r>
            <a:r>
              <a:rPr lang="it-IT" dirty="0"/>
              <a:t> and </a:t>
            </a:r>
            <a:r>
              <a:rPr lang="it-IT" dirty="0" err="1"/>
              <a:t>values</a:t>
            </a:r>
            <a:r>
              <a:rPr lang="it-IT" dirty="0"/>
              <a:t>: </a:t>
            </a:r>
            <a:r>
              <a:rPr lang="it-IT" dirty="0" err="1"/>
              <a:t>melting</a:t>
            </a:r>
            <a:r>
              <a:rPr lang="it-IT" dirty="0"/>
              <a:t> </a:t>
            </a:r>
            <a:r>
              <a:rPr lang="it-IT" dirty="0" err="1"/>
              <a:t>pot</a:t>
            </a:r>
            <a:r>
              <a:rPr lang="it-IT" dirty="0"/>
              <a:t>. </a:t>
            </a:r>
            <a:r>
              <a:rPr lang="it-IT" dirty="0" err="1"/>
              <a:t>However</a:t>
            </a:r>
            <a:r>
              <a:rPr lang="it-IT" dirty="0"/>
              <a:t> </a:t>
            </a:r>
            <a:r>
              <a:rPr lang="it-IT" dirty="0" err="1"/>
              <a:t>metropolis</a:t>
            </a:r>
            <a:r>
              <a:rPr lang="it-IT" dirty="0"/>
              <a:t> like London </a:t>
            </a:r>
            <a:r>
              <a:rPr lang="it-IT" dirty="0" err="1"/>
              <a:t>offers</a:t>
            </a:r>
            <a:r>
              <a:rPr lang="it-IT" dirty="0"/>
              <a:t> </a:t>
            </a: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hopes</a:t>
            </a:r>
            <a:r>
              <a:rPr lang="it-IT" dirty="0"/>
              <a:t> and </a:t>
            </a:r>
            <a:r>
              <a:rPr lang="it-IT" dirty="0" err="1"/>
              <a:t>disillusion</a:t>
            </a:r>
            <a:r>
              <a:rPr lang="it-IT" dirty="0"/>
              <a:t>, </a:t>
            </a:r>
            <a:r>
              <a:rPr lang="it-IT" dirty="0" err="1"/>
              <a:t>identity</a:t>
            </a:r>
            <a:r>
              <a:rPr lang="it-IT" dirty="0"/>
              <a:t> and </a:t>
            </a:r>
            <a:r>
              <a:rPr lang="it-IT" dirty="0" err="1"/>
              <a:t>invisibility</a:t>
            </a:r>
            <a:r>
              <a:rPr lang="it-IT" dirty="0"/>
              <a:t>. So </a:t>
            </a:r>
            <a:r>
              <a:rPr lang="it-IT" dirty="0" err="1"/>
              <a:t>immigrants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to </a:t>
            </a:r>
            <a:r>
              <a:rPr lang="it-IT" dirty="0" err="1"/>
              <a:t>find</a:t>
            </a:r>
            <a:r>
              <a:rPr lang="it-IT" dirty="0"/>
              <a:t> a balance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sense</a:t>
            </a:r>
            <a:r>
              <a:rPr lang="it-IT" dirty="0"/>
              <a:t> of place and the </a:t>
            </a:r>
            <a:r>
              <a:rPr lang="it-IT" dirty="0" err="1"/>
              <a:t>sense</a:t>
            </a:r>
            <a:r>
              <a:rPr lang="it-IT" dirty="0"/>
              <a:t> of </a:t>
            </a:r>
            <a:r>
              <a:rPr lang="it-IT" dirty="0" err="1"/>
              <a:t>displacement</a:t>
            </a:r>
            <a:r>
              <a:rPr lang="it-IT" dirty="0"/>
              <a:t>.</a:t>
            </a: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CCB2DB5F-F258-4422-95F3-2F63CF721519}"/>
              </a:ext>
            </a:extLst>
          </p:cNvPr>
          <p:cNvCxnSpPr/>
          <p:nvPr/>
        </p:nvCxnSpPr>
        <p:spPr>
          <a:xfrm>
            <a:off x="7382665" y="3538329"/>
            <a:ext cx="253169" cy="208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B291064-C6DF-4DDD-8EA2-C75A816FEFBE}"/>
              </a:ext>
            </a:extLst>
          </p:cNvPr>
          <p:cNvSpPr txBox="1"/>
          <p:nvPr/>
        </p:nvSpPr>
        <p:spPr>
          <a:xfrm>
            <a:off x="7382665" y="3907661"/>
            <a:ext cx="3639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/>
              <a:t>MULTICUTURAL BRITAIN:</a:t>
            </a:r>
          </a:p>
          <a:p>
            <a:r>
              <a:rPr lang="it-IT" dirty="0"/>
              <a:t>Britain </a:t>
            </a:r>
            <a:r>
              <a:rPr lang="it-IT" dirty="0" err="1"/>
              <a:t>is</a:t>
            </a:r>
            <a:r>
              <a:rPr lang="it-IT" dirty="0"/>
              <a:t> today a </a:t>
            </a:r>
            <a:r>
              <a:rPr lang="it-IT" dirty="0" err="1"/>
              <a:t>multicultural</a:t>
            </a:r>
            <a:r>
              <a:rPr lang="it-IT" dirty="0"/>
              <a:t> country.</a:t>
            </a:r>
          </a:p>
        </p:txBody>
      </p:sp>
    </p:spTree>
    <p:extLst>
      <p:ext uri="{BB962C8B-B14F-4D97-AF65-F5344CB8AC3E}">
        <p14:creationId xmlns:p14="http://schemas.microsoft.com/office/powerpoint/2010/main" val="270530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26FC1A-3369-4DF1-BF7E-2384517B9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2514"/>
            <a:ext cx="10515600" cy="5654449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6CF57D7-5F22-4D73-8CB1-AC519A7FDDA1}"/>
              </a:ext>
            </a:extLst>
          </p:cNvPr>
          <p:cNvSpPr txBox="1"/>
          <p:nvPr/>
        </p:nvSpPr>
        <p:spPr>
          <a:xfrm>
            <a:off x="1021279" y="522514"/>
            <a:ext cx="340548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300" b="1" dirty="0">
                <a:solidFill>
                  <a:srgbClr val="FF0000"/>
                </a:solidFill>
              </a:rPr>
              <a:t>THE EMPIRE WRITES BACK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8944CA3-AF26-4879-9895-9A8EED07F86F}"/>
              </a:ext>
            </a:extLst>
          </p:cNvPr>
          <p:cNvSpPr txBox="1"/>
          <p:nvPr/>
        </p:nvSpPr>
        <p:spPr>
          <a:xfrm>
            <a:off x="945007" y="1341911"/>
            <a:ext cx="1013467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More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three-quarters</a:t>
            </a:r>
            <a:r>
              <a:rPr lang="it-IT" dirty="0"/>
              <a:t> of </a:t>
            </a:r>
            <a:r>
              <a:rPr lang="it-IT" dirty="0" err="1"/>
              <a:t>people</a:t>
            </a:r>
            <a:r>
              <a:rPr lang="it-IT" dirty="0"/>
              <a:t> living in the world today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thir</a:t>
            </a:r>
            <a:r>
              <a:rPr lang="it-IT" dirty="0"/>
              <a:t> </a:t>
            </a:r>
            <a:r>
              <a:rPr lang="it-IT" dirty="0" err="1"/>
              <a:t>lives</a:t>
            </a:r>
            <a:r>
              <a:rPr lang="it-IT" dirty="0"/>
              <a:t> </a:t>
            </a:r>
            <a:r>
              <a:rPr lang="it-IT" dirty="0" err="1"/>
              <a:t>shaped</a:t>
            </a:r>
            <a:r>
              <a:rPr lang="it-IT" dirty="0"/>
              <a:t> by the </a:t>
            </a:r>
            <a:r>
              <a:rPr lang="it-IT" dirty="0" err="1"/>
              <a:t>experience</a:t>
            </a:r>
            <a:r>
              <a:rPr lang="it-IT" dirty="0"/>
              <a:t> of </a:t>
            </a:r>
            <a:r>
              <a:rPr lang="it-IT" dirty="0" err="1"/>
              <a:t>colonialism</a:t>
            </a:r>
            <a:r>
              <a:rPr lang="it-IT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Literature </a:t>
            </a:r>
            <a:r>
              <a:rPr lang="it-IT" dirty="0" err="1"/>
              <a:t>offers</a:t>
            </a:r>
            <a:r>
              <a:rPr lang="it-IT" dirty="0"/>
              <a:t> the new </a:t>
            </a:r>
            <a:r>
              <a:rPr lang="it-IT" dirty="0" err="1"/>
              <a:t>perspective</a:t>
            </a:r>
            <a:r>
              <a:rPr lang="it-IT" dirty="0"/>
              <a:t> coming from </a:t>
            </a:r>
            <a:r>
              <a:rPr lang="it-IT" dirty="0" err="1"/>
              <a:t>it</a:t>
            </a:r>
            <a:r>
              <a:rPr lang="it-IT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The use of the English language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fundamental</a:t>
            </a:r>
            <a:r>
              <a:rPr lang="it-IT" dirty="0"/>
              <a:t> for the </a:t>
            </a:r>
            <a:r>
              <a:rPr lang="it-IT" dirty="0" err="1"/>
              <a:t>development</a:t>
            </a:r>
            <a:r>
              <a:rPr lang="it-IT" dirty="0"/>
              <a:t> of the </a:t>
            </a:r>
            <a:r>
              <a:rPr lang="it-IT" dirty="0" err="1"/>
              <a:t>post-colonial</a:t>
            </a:r>
            <a:r>
              <a:rPr lang="it-IT" dirty="0"/>
              <a:t> literature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literature in English. In </a:t>
            </a:r>
            <a:r>
              <a:rPr lang="it-IT" dirty="0" err="1"/>
              <a:t>particular</a:t>
            </a:r>
            <a:r>
              <a:rPr lang="it-IT" dirty="0"/>
              <a:t> English language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relevant</a:t>
            </a:r>
            <a:r>
              <a:rPr lang="it-IT" dirty="0"/>
              <a:t> </a:t>
            </a:r>
            <a:r>
              <a:rPr lang="it-IT" dirty="0" err="1"/>
              <a:t>since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appropriated</a:t>
            </a:r>
            <a:r>
              <a:rPr lang="it-IT" dirty="0"/>
              <a:t> and </a:t>
            </a:r>
            <a:r>
              <a:rPr lang="it-IT" dirty="0" err="1"/>
              <a:t>modified</a:t>
            </a:r>
            <a:r>
              <a:rPr lang="it-IT" dirty="0"/>
              <a:t> by the society living in the </a:t>
            </a:r>
            <a:r>
              <a:rPr lang="it-IT" dirty="0" err="1"/>
              <a:t>colonies</a:t>
            </a:r>
            <a:r>
              <a:rPr lang="it-IT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Indian</a:t>
            </a:r>
            <a:r>
              <a:rPr lang="it-IT" dirty="0"/>
              <a:t> </a:t>
            </a:r>
            <a:r>
              <a:rPr lang="it-IT" dirty="0" err="1"/>
              <a:t>writer</a:t>
            </a:r>
            <a:r>
              <a:rPr lang="it-IT" dirty="0"/>
              <a:t> Salman Rushdie </a:t>
            </a:r>
            <a:r>
              <a:rPr lang="it-IT" dirty="0" err="1"/>
              <a:t>says</a:t>
            </a:r>
            <a:r>
              <a:rPr lang="it-IT" dirty="0"/>
              <a:t> the </a:t>
            </a:r>
            <a:r>
              <a:rPr lang="it-IT" dirty="0" err="1"/>
              <a:t>former</a:t>
            </a:r>
            <a:r>
              <a:rPr lang="it-IT" dirty="0"/>
              <a:t> </a:t>
            </a:r>
            <a:r>
              <a:rPr lang="it-IT" dirty="0" err="1"/>
              <a:t>colonies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so </a:t>
            </a:r>
            <a:r>
              <a:rPr lang="it-IT" dirty="0" err="1"/>
              <a:t>good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using</a:t>
            </a:r>
            <a:r>
              <a:rPr lang="it-IT" dirty="0"/>
              <a:t> the language of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former</a:t>
            </a:r>
            <a:r>
              <a:rPr lang="it-IT" dirty="0"/>
              <a:t> </a:t>
            </a:r>
            <a:r>
              <a:rPr lang="it-IT" dirty="0" err="1"/>
              <a:t>rulers</a:t>
            </a:r>
            <a:r>
              <a:rPr lang="it-IT" dirty="0"/>
              <a:t> </a:t>
            </a:r>
            <a:r>
              <a:rPr lang="it-IT" dirty="0" err="1"/>
              <a:t>since</a:t>
            </a:r>
            <a:r>
              <a:rPr lang="it-IT" dirty="0"/>
              <a:t> </a:t>
            </a:r>
            <a:r>
              <a:rPr lang="it-IT" dirty="0" err="1"/>
              <a:t>it’s</a:t>
            </a:r>
            <a:r>
              <a:rPr lang="it-IT" dirty="0"/>
              <a:t> </a:t>
            </a:r>
            <a:r>
              <a:rPr lang="it-IT" dirty="0" err="1"/>
              <a:t>very</a:t>
            </a:r>
            <a:r>
              <a:rPr lang="it-IT" dirty="0"/>
              <a:t> </a:t>
            </a:r>
            <a:r>
              <a:rPr lang="it-IT" dirty="0" err="1"/>
              <a:t>difficult</a:t>
            </a:r>
            <a:r>
              <a:rPr lang="it-IT" dirty="0"/>
              <a:t> to </a:t>
            </a:r>
            <a:r>
              <a:rPr lang="it-IT" dirty="0" err="1"/>
              <a:t>find</a:t>
            </a:r>
            <a:r>
              <a:rPr lang="it-IT" dirty="0"/>
              <a:t> </a:t>
            </a:r>
            <a:r>
              <a:rPr lang="it-IT" dirty="0" err="1"/>
              <a:t>differences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two</a:t>
            </a:r>
            <a:r>
              <a:rPr lang="it-IT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Literature in </a:t>
            </a:r>
            <a:r>
              <a:rPr lang="it-IT" dirty="0" err="1"/>
              <a:t>fomer</a:t>
            </a:r>
            <a:r>
              <a:rPr lang="it-IT" dirty="0"/>
              <a:t> </a:t>
            </a:r>
            <a:r>
              <a:rPr lang="it-IT" dirty="0" err="1"/>
              <a:t>British</a:t>
            </a:r>
            <a:r>
              <a:rPr lang="it-IT" dirty="0"/>
              <a:t> </a:t>
            </a:r>
            <a:r>
              <a:rPr lang="it-IT" dirty="0" err="1"/>
              <a:t>colonies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transformed</a:t>
            </a:r>
            <a:r>
              <a:rPr lang="it-IT" dirty="0"/>
              <a:t> standard English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distinctive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varieties</a:t>
            </a:r>
            <a:r>
              <a:rPr lang="it-IT" dirty="0"/>
              <a:t> by </a:t>
            </a:r>
            <a:r>
              <a:rPr lang="it-IT" dirty="0" err="1"/>
              <a:t>introducing</a:t>
            </a:r>
            <a:r>
              <a:rPr lang="it-IT" dirty="0"/>
              <a:t> </a:t>
            </a:r>
            <a:r>
              <a:rPr lang="it-IT" dirty="0" err="1"/>
              <a:t>variations</a:t>
            </a:r>
            <a:r>
              <a:rPr lang="it-IT" dirty="0"/>
              <a:t> in </a:t>
            </a:r>
            <a:r>
              <a:rPr lang="it-IT" dirty="0" err="1"/>
              <a:t>pronunciation</a:t>
            </a:r>
            <a:r>
              <a:rPr lang="it-IT" dirty="0"/>
              <a:t>, </a:t>
            </a:r>
            <a:r>
              <a:rPr lang="it-IT" dirty="0" err="1"/>
              <a:t>syntax</a:t>
            </a:r>
            <a:r>
              <a:rPr lang="it-IT" dirty="0"/>
              <a:t> and </a:t>
            </a:r>
            <a:r>
              <a:rPr lang="it-IT" dirty="0" err="1"/>
              <a:t>vocabulary</a:t>
            </a:r>
            <a:r>
              <a:rPr lang="it-IT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71702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452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giada19spring@gmail.com</dc:creator>
  <cp:lastModifiedBy>Utente</cp:lastModifiedBy>
  <cp:revision>15</cp:revision>
  <dcterms:created xsi:type="dcterms:W3CDTF">2018-12-16T18:04:08Z</dcterms:created>
  <dcterms:modified xsi:type="dcterms:W3CDTF">2018-12-16T20:50:13Z</dcterms:modified>
</cp:coreProperties>
</file>