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media/image13.png" ContentType="image/png"/>
  <Override PartName="/ppt/media/image11.png" ContentType="image/png"/>
  <Override PartName="/ppt/media/image10.png" ContentType="image/png"/>
  <Override PartName="/ppt/media/image12.png" ContentType="image/png"/>
  <Override PartName="/ppt/media/image9.jpeg" ContentType="image/jpeg"/>
  <Override PartName="/ppt/media/image7.jpeg" ContentType="image/jpeg"/>
  <Override PartName="/ppt/media/image6.png" ContentType="image/png"/>
  <Override PartName="/ppt/media/image4.jpeg" ContentType="image/jpeg"/>
  <Override PartName="/ppt/media/image5.jpeg" ContentType="image/jpeg"/>
  <Override PartName="/ppt/media/image3.png" ContentType="image/png"/>
  <Override PartName="/ppt/media/image2.png" ContentType="image/png"/>
  <Override PartName="/ppt/media/image8.png" ContentType="image/png"/>
  <Override PartName="/ppt/media/image1.jpeg" ContentType="image/jpeg"/>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p>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p>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35" name="PlaceHolder 2"/>
          <p:cNvSpPr>
            <a:spLocks noGrp="1"/>
          </p:cNvSpPr>
          <p:nvPr>
            <p:ph type="body"/>
          </p:nvPr>
        </p:nvSpPr>
        <p:spPr>
          <a:xfrm>
            <a:off x="504000" y="1769040"/>
            <a:ext cx="9071640" cy="4384440"/>
          </a:xfrm>
          <a:prstGeom prst="rect">
            <a:avLst/>
          </a:prstGeom>
        </p:spPr>
        <p:txBody>
          <a:bodyPr lIns="0" rIns="0" tIns="0" bIns="0"/>
          <a:p>
            <a:endParaRPr/>
          </a:p>
        </p:txBody>
      </p:sp>
      <p:sp>
        <p:nvSpPr>
          <p:cNvPr id="36" name="PlaceHolder 3"/>
          <p:cNvSpPr>
            <a:spLocks noGrp="1"/>
          </p:cNvSpPr>
          <p:nvPr>
            <p:ph type="body"/>
          </p:nvPr>
        </p:nvSpPr>
        <p:spPr>
          <a:xfrm>
            <a:off x="504000" y="1769040"/>
            <a:ext cx="9071640" cy="4384440"/>
          </a:xfrm>
          <a:prstGeom prst="rect">
            <a:avLst/>
          </a:prstGeom>
        </p:spPr>
        <p:txBody>
          <a:bodyPr lIns="0" rIns="0" tIns="0" bIns="0"/>
          <a:p>
            <a:endParaRPr/>
          </a:p>
        </p:txBody>
      </p:sp>
      <p:pic>
        <p:nvPicPr>
          <p:cNvPr id="37" name="" descr=""/>
          <p:cNvPicPr/>
          <p:nvPr/>
        </p:nvPicPr>
        <p:blipFill>
          <a:blip r:embed="rId2"/>
          <a:stretch/>
        </p:blipFill>
        <p:spPr>
          <a:xfrm>
            <a:off x="2292120" y="1768680"/>
            <a:ext cx="5495040" cy="4384440"/>
          </a:xfrm>
          <a:prstGeom prst="rect">
            <a:avLst/>
          </a:prstGeom>
          <a:ln>
            <a:noFill/>
          </a:ln>
        </p:spPr>
      </p:pic>
      <p:pic>
        <p:nvPicPr>
          <p:cNvPr id="38" name="" descr=""/>
          <p:cNvPicPr/>
          <p:nvPr/>
        </p:nvPicPr>
        <p:blipFill>
          <a:blip r:embed="rId3"/>
          <a:stretch/>
        </p:blipFill>
        <p:spPr>
          <a:xfrm>
            <a:off x="2292120" y="1768680"/>
            <a:ext cx="5495040" cy="43844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p>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p>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p>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lang="it-IT" sz="4400">
                <a:latin typeface="Arial"/>
              </a:rPr>
              <a:t>Fai clic per modificare il formato del testo del titolo</a:t>
            </a:r>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lang="it-IT" sz="1400">
                <a:latin typeface="Times New Roman"/>
              </a:rPr>
              <a:t>&lt;data/ora&gt;</a:t>
            </a:r>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lang="it-IT" sz="1400">
                <a:latin typeface="Times New Roman"/>
              </a:rPr>
              <a:t>&lt;piè di pagina&gt;</a:t>
            </a:r>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6512B83C-63D7-41E7-ABD4-4F85288BEFF0}" type="slidenum">
              <a:rPr lang="it-IT" sz="1400">
                <a:latin typeface="Times New Roman"/>
              </a:rPr>
              <a:t>&lt;numero&gt;</a:t>
            </a:fld>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TextShape 1"/>
          <p:cNvSpPr txBox="1"/>
          <p:nvPr/>
        </p:nvSpPr>
        <p:spPr>
          <a:xfrm>
            <a:off x="504000" y="2808000"/>
            <a:ext cx="9071640" cy="1262160"/>
          </a:xfrm>
          <a:prstGeom prst="rect">
            <a:avLst/>
          </a:prstGeom>
          <a:noFill/>
          <a:ln>
            <a:noFill/>
          </a:ln>
        </p:spPr>
        <p:txBody>
          <a:bodyPr lIns="0" rIns="0" tIns="0" bIns="0" anchor="ctr"/>
          <a:p>
            <a:pPr algn="ctr"/>
            <a:r>
              <a:rPr lang="it-IT" sz="4400">
                <a:latin typeface="Arial"/>
              </a:rPr>
              <a:t>Human Rights and the Italian Costitution</a:t>
            </a:r>
            <a:endParaRPr/>
          </a:p>
        </p:txBody>
      </p:sp>
      <p:sp>
        <p:nvSpPr>
          <p:cNvPr id="40" name="TextShape 2"/>
          <p:cNvSpPr txBox="1"/>
          <p:nvPr/>
        </p:nvSpPr>
        <p:spPr>
          <a:xfrm>
            <a:off x="1296000" y="720000"/>
            <a:ext cx="6552000" cy="346320"/>
          </a:xfrm>
          <a:prstGeom prst="rect">
            <a:avLst/>
          </a:prstGeom>
          <a:noFill/>
          <a:ln>
            <a:noFill/>
          </a:ln>
        </p:spPr>
        <p:txBody>
          <a:bodyPr lIns="90000" rIns="90000" tIns="45000" bIns="45000"/>
          <a:p>
            <a:r>
              <a:rPr lang="it-IT">
                <a:latin typeface="Arial"/>
              </a:rPr>
              <a:t>Giacomo Veronico           class V QLSC              </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 name="TextShape 1"/>
          <p:cNvSpPr txBox="1"/>
          <p:nvPr/>
        </p:nvSpPr>
        <p:spPr>
          <a:xfrm>
            <a:off x="504000" y="1008000"/>
            <a:ext cx="9071640" cy="5145480"/>
          </a:xfrm>
          <a:prstGeom prst="rect">
            <a:avLst/>
          </a:prstGeom>
          <a:noFill/>
          <a:ln>
            <a:noFill/>
          </a:ln>
        </p:spPr>
        <p:txBody>
          <a:bodyPr lIns="0" rIns="0" tIns="0" bIns="0"/>
          <a:p>
            <a:pPr>
              <a:buSzPct val="45000"/>
              <a:buFont typeface="StarSymbol"/>
              <a:buChar char=""/>
            </a:pPr>
            <a:r>
              <a:rPr lang="it-IT" sz="2600">
                <a:latin typeface="Arial"/>
              </a:rPr>
              <a:t>The right to freely manifest one’s thoughts</a:t>
            </a:r>
            <a:endParaRPr/>
          </a:p>
          <a:p>
            <a:pPr>
              <a:buSzPct val="45000"/>
              <a:buFont typeface="StarSymbol"/>
              <a:buChar char=""/>
            </a:pPr>
            <a:endParaRPr/>
          </a:p>
          <a:p>
            <a:pPr>
              <a:buSzPct val="45000"/>
              <a:buFont typeface="StarSymbol"/>
              <a:buChar char=""/>
            </a:pPr>
            <a:r>
              <a:rPr lang="it-IT" sz="2600">
                <a:latin typeface="Arial"/>
              </a:rPr>
              <a:t>21. All have the right to express freely their own thoughts by word,in writing and by all other means of communication.The press cannot be subjected to authorisation or censorship</a:t>
            </a:r>
            <a:endParaRPr/>
          </a:p>
        </p:txBody>
      </p:sp>
      <p:pic>
        <p:nvPicPr>
          <p:cNvPr id="64" name="" descr=""/>
          <p:cNvPicPr/>
          <p:nvPr/>
        </p:nvPicPr>
        <p:blipFill>
          <a:blip r:embed="rId1"/>
          <a:stretch/>
        </p:blipFill>
        <p:spPr>
          <a:xfrm>
            <a:off x="2952000" y="3888000"/>
            <a:ext cx="4095360" cy="329040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 name="TextShape 1"/>
          <p:cNvSpPr txBox="1"/>
          <p:nvPr/>
        </p:nvSpPr>
        <p:spPr>
          <a:xfrm>
            <a:off x="504000" y="936000"/>
            <a:ext cx="9071640" cy="5217480"/>
          </a:xfrm>
          <a:prstGeom prst="rect">
            <a:avLst/>
          </a:prstGeom>
          <a:noFill/>
          <a:ln>
            <a:noFill/>
          </a:ln>
        </p:spPr>
        <p:txBody>
          <a:bodyPr lIns="0" rIns="0" tIns="0" bIns="0"/>
          <a:p>
            <a:pPr>
              <a:buSzPct val="45000"/>
              <a:buFont typeface="StarSymbol"/>
              <a:buChar char=""/>
            </a:pPr>
            <a:r>
              <a:rPr lang="it-IT" sz="2600">
                <a:latin typeface="Arial"/>
              </a:rPr>
              <a:t>The right to education</a:t>
            </a:r>
            <a:endParaRPr/>
          </a:p>
          <a:p>
            <a:pPr>
              <a:buSzPct val="45000"/>
              <a:buFont typeface="StarSymbol"/>
              <a:buChar char=""/>
            </a:pPr>
            <a:endParaRPr/>
          </a:p>
          <a:p>
            <a:pPr>
              <a:buSzPct val="45000"/>
              <a:buFont typeface="StarSymbol"/>
              <a:buChar char=""/>
            </a:pPr>
            <a:r>
              <a:rPr lang="it-IT" sz="2600">
                <a:latin typeface="Arial"/>
              </a:rPr>
              <a:t>30. It is the duty and right of parents to support, instruct aneducate their children, even those born outside of matrimony</a:t>
            </a:r>
            <a:endParaRPr/>
          </a:p>
        </p:txBody>
      </p:sp>
      <p:pic>
        <p:nvPicPr>
          <p:cNvPr id="66" name="" descr=""/>
          <p:cNvPicPr/>
          <p:nvPr/>
        </p:nvPicPr>
        <p:blipFill>
          <a:blip r:embed="rId1"/>
          <a:stretch/>
        </p:blipFill>
        <p:spPr>
          <a:xfrm>
            <a:off x="2664000" y="3888000"/>
            <a:ext cx="4171320" cy="288000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TextShape 1"/>
          <p:cNvSpPr txBox="1"/>
          <p:nvPr/>
        </p:nvSpPr>
        <p:spPr>
          <a:xfrm>
            <a:off x="504000" y="301320"/>
            <a:ext cx="9071640" cy="1262160"/>
          </a:xfrm>
          <a:prstGeom prst="rect">
            <a:avLst/>
          </a:prstGeom>
          <a:noFill/>
          <a:ln>
            <a:noFill/>
          </a:ln>
        </p:spPr>
        <p:txBody>
          <a:bodyPr lIns="0" rIns="0" tIns="0" bIns="0" anchor="ctr"/>
          <a:p>
            <a:pPr algn="ctr"/>
            <a:r>
              <a:rPr lang="it-IT" sz="4400">
                <a:latin typeface="Arial"/>
              </a:rPr>
              <a:t>Links with Literature</a:t>
            </a:r>
            <a:endParaRPr/>
          </a:p>
        </p:txBody>
      </p:sp>
      <p:sp>
        <p:nvSpPr>
          <p:cNvPr id="68" name="TextShape 2"/>
          <p:cNvSpPr txBox="1"/>
          <p:nvPr/>
        </p:nvSpPr>
        <p:spPr>
          <a:xfrm>
            <a:off x="504000" y="1769040"/>
            <a:ext cx="9071640" cy="4384440"/>
          </a:xfrm>
          <a:prstGeom prst="rect">
            <a:avLst/>
          </a:prstGeom>
          <a:noFill/>
          <a:ln>
            <a:noFill/>
          </a:ln>
        </p:spPr>
        <p:txBody>
          <a:bodyPr lIns="0" rIns="0" tIns="0" bIns="0"/>
          <a:p>
            <a:pPr>
              <a:buSzPct val="45000"/>
              <a:buFont typeface="StarSymbol"/>
              <a:buChar char=""/>
            </a:pPr>
            <a:r>
              <a:rPr lang="it-IT" sz="2600">
                <a:latin typeface="Arial"/>
              </a:rPr>
              <a:t>The right to education→ The Reluctant Fundamentalist by                                                      Mohsin Hamid</a:t>
            </a:r>
            <a:endParaRPr/>
          </a:p>
          <a:p>
            <a:pPr>
              <a:buSzPct val="45000"/>
              <a:buFont typeface="StarSymbol"/>
              <a:buChar char=""/>
            </a:pPr>
            <a:r>
              <a:rPr lang="it-IT" sz="2600">
                <a:latin typeface="Arial"/>
              </a:rPr>
              <a:t>                </a:t>
            </a:r>
            <a:endParaRPr/>
          </a:p>
          <a:p>
            <a:pPr>
              <a:buSzPct val="45000"/>
              <a:buFont typeface="StarSymbol"/>
              <a:buChar char=""/>
            </a:pPr>
            <a:endParaRPr/>
          </a:p>
          <a:p>
            <a:pPr>
              <a:buSzPct val="45000"/>
              <a:buFont typeface="StarSymbol"/>
              <a:buChar char=""/>
            </a:pPr>
            <a:r>
              <a:rPr lang="it-IT" sz="2600">
                <a:latin typeface="Arial"/>
              </a:rPr>
              <a:t>Principle of equality → Lispeth by Rudyard Kipling</a:t>
            </a:r>
            <a:endParaRPr/>
          </a:p>
          <a:p>
            <a:pPr>
              <a:buSzPct val="45000"/>
              <a:buFont typeface="StarSymbol"/>
              <a:buChar char=""/>
            </a:pPr>
            <a:r>
              <a:rPr lang="it-IT" sz="2600">
                <a:latin typeface="Arial"/>
              </a:rPr>
              <a:t>                                → </a:t>
            </a:r>
            <a:r>
              <a:rPr lang="it-IT" sz="2600">
                <a:latin typeface="Arial"/>
              </a:rPr>
              <a:t>Oliver Twist by Charles Dickens</a:t>
            </a:r>
            <a:endParaRPr/>
          </a:p>
          <a:p>
            <a:pPr>
              <a:buSzPct val="45000"/>
              <a:buFont typeface="StarSymbol"/>
              <a:buChar char=""/>
            </a:pPr>
            <a:endParaRPr/>
          </a:p>
          <a:p>
            <a:pPr>
              <a:buSzPct val="45000"/>
              <a:buFont typeface="StarSymbol"/>
              <a:buChar char=""/>
            </a:pPr>
            <a:r>
              <a:rPr lang="it-IT" sz="2600">
                <a:latin typeface="Arial"/>
              </a:rPr>
              <a:t>Freedom of thought and religion → The Reluctant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Fundamentalist by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a:t>
            </a:r>
            <a:r>
              <a:rPr lang="it-IT" sz="2600">
                <a:latin typeface="Arial"/>
              </a:rPr>
              <a:t>                                                            Mohsin Hamid</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 name="TextShape 1"/>
          <p:cNvSpPr txBox="1"/>
          <p:nvPr/>
        </p:nvSpPr>
        <p:spPr>
          <a:xfrm>
            <a:off x="504000" y="301320"/>
            <a:ext cx="9071640" cy="1262160"/>
          </a:xfrm>
          <a:prstGeom prst="rect">
            <a:avLst/>
          </a:prstGeom>
          <a:noFill/>
          <a:ln>
            <a:noFill/>
          </a:ln>
        </p:spPr>
        <p:txBody>
          <a:bodyPr lIns="0" rIns="0" tIns="0" bIns="0" anchor="ctr"/>
          <a:p>
            <a:pPr algn="ctr"/>
            <a:r>
              <a:rPr lang="it-IT" sz="4400">
                <a:latin typeface="Arial"/>
              </a:rPr>
              <a:t>Human Rights</a:t>
            </a:r>
            <a:endParaRPr/>
          </a:p>
        </p:txBody>
      </p:sp>
      <p:sp>
        <p:nvSpPr>
          <p:cNvPr id="42" name="TextShape 2"/>
          <p:cNvSpPr txBox="1"/>
          <p:nvPr/>
        </p:nvSpPr>
        <p:spPr>
          <a:xfrm>
            <a:off x="504000" y="1769040"/>
            <a:ext cx="6048000" cy="4384440"/>
          </a:xfrm>
          <a:prstGeom prst="rect">
            <a:avLst/>
          </a:prstGeom>
          <a:noFill/>
          <a:ln>
            <a:noFill/>
          </a:ln>
        </p:spPr>
        <p:txBody>
          <a:bodyPr lIns="0" rIns="0" tIns="0" bIns="0"/>
          <a:p>
            <a:pPr>
              <a:buSzPct val="45000"/>
              <a:buFont typeface="StarSymbol"/>
              <a:buChar char=""/>
            </a:pPr>
            <a:r>
              <a:rPr lang="it-IT" sz="2400">
                <a:latin typeface="Arial"/>
              </a:rPr>
              <a:t>Background</a:t>
            </a:r>
            <a:endParaRPr/>
          </a:p>
          <a:p>
            <a:pPr>
              <a:buSzPct val="45000"/>
              <a:buFont typeface="StarSymbol"/>
              <a:buChar char=""/>
            </a:pPr>
            <a:r>
              <a:rPr lang="it-IT" sz="2400">
                <a:latin typeface="Arial"/>
              </a:rPr>
              <a:t>In 539 b.C. Cyrus the Great freed the slaves and declared all the People can choose their own religion and established racial equality</a:t>
            </a:r>
            <a:endParaRPr/>
          </a:p>
          <a:p>
            <a:pPr>
              <a:buSzPct val="45000"/>
              <a:buFont typeface="StarSymbol"/>
              <a:buChar char=""/>
            </a:pPr>
            <a:endParaRPr/>
          </a:p>
          <a:p>
            <a:pPr>
              <a:buSzPct val="45000"/>
              <a:buFont typeface="StarSymbol"/>
              <a:buChar char=""/>
            </a:pPr>
            <a:r>
              <a:rPr lang="it-IT" sz="2400">
                <a:latin typeface="Arial"/>
              </a:rPr>
              <a:t>The ancient record of his declaration is the Cyrus Cylinder.</a:t>
            </a:r>
            <a:endParaRPr/>
          </a:p>
        </p:txBody>
      </p:sp>
      <p:pic>
        <p:nvPicPr>
          <p:cNvPr id="43" name="" descr=""/>
          <p:cNvPicPr/>
          <p:nvPr/>
        </p:nvPicPr>
        <p:blipFill>
          <a:blip r:embed="rId1"/>
          <a:stretch/>
        </p:blipFill>
        <p:spPr>
          <a:xfrm>
            <a:off x="6624000" y="1656000"/>
            <a:ext cx="2435400" cy="2189160"/>
          </a:xfrm>
          <a:prstGeom prst="rect">
            <a:avLst/>
          </a:prstGeom>
          <a:ln>
            <a:noFill/>
          </a:ln>
        </p:spPr>
      </p:pic>
      <p:pic>
        <p:nvPicPr>
          <p:cNvPr id="44" name="" descr=""/>
          <p:cNvPicPr/>
          <p:nvPr/>
        </p:nvPicPr>
        <p:blipFill>
          <a:blip r:embed="rId2"/>
          <a:stretch/>
        </p:blipFill>
        <p:spPr>
          <a:xfrm>
            <a:off x="5760000" y="4896000"/>
            <a:ext cx="3644640" cy="219996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 name="TextShape 1"/>
          <p:cNvSpPr txBox="1"/>
          <p:nvPr/>
        </p:nvSpPr>
        <p:spPr>
          <a:xfrm>
            <a:off x="504000" y="301320"/>
            <a:ext cx="9071640" cy="1262160"/>
          </a:xfrm>
          <a:prstGeom prst="rect">
            <a:avLst/>
          </a:prstGeom>
          <a:noFill/>
          <a:ln>
            <a:noFill/>
          </a:ln>
        </p:spPr>
        <p:txBody>
          <a:bodyPr lIns="0" rIns="0" tIns="0" bIns="0" anchor="ctr"/>
          <a:p>
            <a:pPr algn="ctr"/>
            <a:r>
              <a:rPr lang="it-IT" sz="4400">
                <a:latin typeface="Arial"/>
              </a:rPr>
              <a:t>Background</a:t>
            </a:r>
            <a:endParaRPr/>
          </a:p>
        </p:txBody>
      </p:sp>
      <p:sp>
        <p:nvSpPr>
          <p:cNvPr id="46" name="TextShape 2"/>
          <p:cNvSpPr txBox="1"/>
          <p:nvPr/>
        </p:nvSpPr>
        <p:spPr>
          <a:xfrm>
            <a:off x="432360" y="1663560"/>
            <a:ext cx="9071640" cy="4384440"/>
          </a:xfrm>
          <a:prstGeom prst="rect">
            <a:avLst/>
          </a:prstGeom>
          <a:noFill/>
          <a:ln>
            <a:noFill/>
          </a:ln>
        </p:spPr>
        <p:txBody>
          <a:bodyPr lIns="0" rIns="0" tIns="0" bIns="0"/>
          <a:p>
            <a:pPr>
              <a:buSzPct val="45000"/>
              <a:buFont typeface="StarSymbol"/>
              <a:buChar char=""/>
            </a:pPr>
            <a:r>
              <a:rPr lang="it-IT" sz="2400">
                <a:latin typeface="Arial"/>
              </a:rPr>
              <a:t>There are several written precursors of today's human rights document.</a:t>
            </a:r>
            <a:endParaRPr/>
          </a:p>
          <a:p>
            <a:pPr>
              <a:buSzPct val="45000"/>
              <a:buFont typeface="StarSymbol"/>
              <a:buChar char=""/>
            </a:pPr>
            <a:endParaRPr/>
          </a:p>
          <a:p>
            <a:pPr>
              <a:buSzPct val="45000"/>
              <a:buFont typeface="StarSymbol"/>
              <a:buChar char=""/>
            </a:pPr>
            <a:r>
              <a:rPr lang="it-IT" sz="2400">
                <a:latin typeface="Arial"/>
              </a:rPr>
              <a:t>The Magna Carta</a:t>
            </a:r>
            <a:endParaRPr/>
          </a:p>
          <a:p>
            <a:pPr>
              <a:buSzPct val="45000"/>
              <a:buFont typeface="StarSymbol"/>
              <a:buChar char=""/>
            </a:pPr>
            <a:r>
              <a:rPr lang="it-IT" sz="2400">
                <a:latin typeface="Arial"/>
              </a:rPr>
              <a:t>Signed by King of England in 1215</a:t>
            </a:r>
            <a:endParaRPr/>
          </a:p>
          <a:p>
            <a:pPr>
              <a:buSzPct val="45000"/>
              <a:buFont typeface="StarSymbol"/>
              <a:buChar char=""/>
            </a:pPr>
            <a:r>
              <a:rPr lang="it-IT" sz="2400">
                <a:latin typeface="Arial"/>
              </a:rPr>
              <a:t>It established :</a:t>
            </a:r>
            <a:endParaRPr/>
          </a:p>
          <a:p>
            <a:pPr>
              <a:buSzPct val="45000"/>
              <a:buFont typeface="StarSymbol"/>
              <a:buChar char=""/>
            </a:pPr>
            <a:r>
              <a:rPr lang="it-IT" sz="2400">
                <a:latin typeface="Arial"/>
              </a:rPr>
              <a:t> </a:t>
            </a:r>
            <a:r>
              <a:rPr lang="it-IT" sz="2400">
                <a:latin typeface="Arial"/>
              </a:rPr>
              <a:t>Church's freedom from government</a:t>
            </a:r>
            <a:endParaRPr/>
          </a:p>
          <a:p>
            <a:pPr>
              <a:buSzPct val="45000"/>
              <a:buFont typeface="StarSymbol"/>
              <a:buChar char=""/>
            </a:pPr>
            <a:r>
              <a:rPr lang="it-IT" sz="2400">
                <a:latin typeface="Arial"/>
              </a:rPr>
              <a:t>Free citizens can own a property</a:t>
            </a:r>
            <a:endParaRPr/>
          </a:p>
          <a:p>
            <a:pPr>
              <a:buSzPct val="45000"/>
              <a:buFont typeface="StarSymbol"/>
              <a:buChar char=""/>
            </a:pPr>
            <a:r>
              <a:rPr lang="it-IT" sz="2400">
                <a:latin typeface="Arial"/>
              </a:rPr>
              <a:t>Widow can no remarry</a:t>
            </a:r>
            <a:endParaRPr/>
          </a:p>
        </p:txBody>
      </p:sp>
      <p:pic>
        <p:nvPicPr>
          <p:cNvPr id="47" name="" descr=""/>
          <p:cNvPicPr/>
          <p:nvPr/>
        </p:nvPicPr>
        <p:blipFill>
          <a:blip r:embed="rId1"/>
          <a:stretch/>
        </p:blipFill>
        <p:spPr>
          <a:xfrm>
            <a:off x="5904000" y="2664000"/>
            <a:ext cx="3978360" cy="265032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 name="TextShape 1"/>
          <p:cNvSpPr txBox="1"/>
          <p:nvPr/>
        </p:nvSpPr>
        <p:spPr>
          <a:xfrm>
            <a:off x="504000" y="301320"/>
            <a:ext cx="9071640" cy="1262160"/>
          </a:xfrm>
          <a:prstGeom prst="rect">
            <a:avLst/>
          </a:prstGeom>
          <a:noFill/>
          <a:ln>
            <a:noFill/>
          </a:ln>
        </p:spPr>
        <p:txBody>
          <a:bodyPr lIns="0" rIns="0" tIns="0" bIns="0" anchor="ctr"/>
          <a:p>
            <a:pPr algn="ctr"/>
            <a:r>
              <a:rPr lang="it-IT" sz="4400">
                <a:latin typeface="Arial"/>
              </a:rPr>
              <a:t>Petition of Rights</a:t>
            </a:r>
            <a:endParaRPr/>
          </a:p>
        </p:txBody>
      </p:sp>
      <p:sp>
        <p:nvSpPr>
          <p:cNvPr id="49" name="TextShape 2"/>
          <p:cNvSpPr txBox="1"/>
          <p:nvPr/>
        </p:nvSpPr>
        <p:spPr>
          <a:xfrm>
            <a:off x="144000" y="1800000"/>
            <a:ext cx="5011920" cy="4384440"/>
          </a:xfrm>
          <a:prstGeom prst="rect">
            <a:avLst/>
          </a:prstGeom>
          <a:noFill/>
          <a:ln>
            <a:noFill/>
          </a:ln>
        </p:spPr>
        <p:txBody>
          <a:bodyPr lIns="0" rIns="0" tIns="0" bIns="0"/>
          <a:p>
            <a:pPr>
              <a:buSzPct val="45000"/>
              <a:buFont typeface="StarSymbol"/>
              <a:buChar char=""/>
            </a:pPr>
            <a:r>
              <a:rPr lang="it-IT" sz="2400">
                <a:latin typeface="Arial"/>
              </a:rPr>
              <a:t>Sent by English Parliament in 1628:</a:t>
            </a:r>
            <a:endParaRPr/>
          </a:p>
          <a:p>
            <a:pPr>
              <a:buSzPct val="45000"/>
              <a:buFont typeface="StarSymbol"/>
              <a:buChar char=""/>
            </a:pPr>
            <a:r>
              <a:rPr lang="it-IT" sz="2400">
                <a:latin typeface="Arial"/>
              </a:rPr>
              <a:t>taxes can't be levied without Parliament approval</a:t>
            </a:r>
            <a:endParaRPr/>
          </a:p>
          <a:p>
            <a:pPr>
              <a:buSzPct val="45000"/>
              <a:buFont typeface="StarSymbol"/>
              <a:buChar char=""/>
            </a:pPr>
            <a:r>
              <a:rPr lang="it-IT" sz="2400">
                <a:latin typeface="Arial"/>
              </a:rPr>
              <a:t>Right of habeas corpus</a:t>
            </a:r>
            <a:endParaRPr/>
          </a:p>
          <a:p>
            <a:pPr>
              <a:buSzPct val="45000"/>
              <a:buFont typeface="StarSymbol"/>
              <a:buChar char=""/>
            </a:pPr>
            <a:r>
              <a:rPr lang="it-IT" sz="2400">
                <a:latin typeface="Arial"/>
              </a:rPr>
              <a:t>Soldier do not be quartiered upon the citizenry</a:t>
            </a:r>
            <a:endParaRPr/>
          </a:p>
          <a:p>
            <a:pPr>
              <a:buSzPct val="45000"/>
              <a:buFont typeface="StarSymbol"/>
              <a:buChar char=""/>
            </a:pPr>
            <a:r>
              <a:rPr lang="it-IT" sz="2400">
                <a:latin typeface="Arial"/>
              </a:rPr>
              <a:t>Martial law can not be used in time of peace.</a:t>
            </a:r>
            <a:endParaRPr/>
          </a:p>
        </p:txBody>
      </p:sp>
      <p:pic>
        <p:nvPicPr>
          <p:cNvPr id="50" name="" descr=""/>
          <p:cNvPicPr/>
          <p:nvPr/>
        </p:nvPicPr>
        <p:blipFill>
          <a:blip r:embed="rId1"/>
          <a:stretch/>
        </p:blipFill>
        <p:spPr>
          <a:xfrm>
            <a:off x="5263560" y="2088000"/>
            <a:ext cx="4600440" cy="324000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 name="TextShape 1"/>
          <p:cNvSpPr txBox="1"/>
          <p:nvPr/>
        </p:nvSpPr>
        <p:spPr>
          <a:xfrm>
            <a:off x="504000" y="301320"/>
            <a:ext cx="9071640" cy="1262160"/>
          </a:xfrm>
          <a:prstGeom prst="rect">
            <a:avLst/>
          </a:prstGeom>
          <a:noFill/>
          <a:ln>
            <a:noFill/>
          </a:ln>
        </p:spPr>
        <p:txBody>
          <a:bodyPr lIns="0" rIns="0" tIns="0" bIns="0" anchor="ctr"/>
          <a:p>
            <a:pPr algn="ctr"/>
            <a:r>
              <a:rPr lang="it-IT" sz="4400">
                <a:latin typeface="Arial"/>
              </a:rPr>
              <a:t>United States Indipendence</a:t>
            </a:r>
            <a:endParaRPr/>
          </a:p>
        </p:txBody>
      </p:sp>
      <p:sp>
        <p:nvSpPr>
          <p:cNvPr id="52" name="TextShape 2"/>
          <p:cNvSpPr txBox="1"/>
          <p:nvPr/>
        </p:nvSpPr>
        <p:spPr>
          <a:xfrm>
            <a:off x="504000" y="1769040"/>
            <a:ext cx="9071640" cy="4384440"/>
          </a:xfrm>
          <a:prstGeom prst="rect">
            <a:avLst/>
          </a:prstGeom>
          <a:noFill/>
          <a:ln>
            <a:noFill/>
          </a:ln>
        </p:spPr>
        <p:txBody>
          <a:bodyPr lIns="0" rIns="0" tIns="0" bIns="0"/>
          <a:p>
            <a:pPr>
              <a:buSzPct val="45000"/>
              <a:buFont typeface="StarSymbol"/>
              <a:buChar char=""/>
            </a:pPr>
            <a:r>
              <a:rPr lang="it-IT" sz="2600">
                <a:latin typeface="Arial"/>
              </a:rPr>
              <a:t>The Indipendence stressed two themes:</a:t>
            </a:r>
            <a:endParaRPr/>
          </a:p>
          <a:p>
            <a:pPr>
              <a:buSzPct val="45000"/>
              <a:buFont typeface="StarSymbol"/>
              <a:buChar char=""/>
            </a:pPr>
            <a:endParaRPr/>
          </a:p>
          <a:p>
            <a:pPr>
              <a:buSzPct val="45000"/>
              <a:buFont typeface="StarSymbol"/>
              <a:buChar char=""/>
            </a:pPr>
            <a:r>
              <a:rPr lang="it-IT" sz="2600">
                <a:latin typeface="Arial"/>
              </a:rPr>
              <a:t>Individual rights</a:t>
            </a:r>
            <a:endParaRPr/>
          </a:p>
          <a:p>
            <a:pPr>
              <a:buSzPct val="45000"/>
              <a:buFont typeface="StarSymbol"/>
              <a:buChar char=""/>
            </a:pPr>
            <a:endParaRPr/>
          </a:p>
          <a:p>
            <a:pPr>
              <a:buSzPct val="45000"/>
              <a:buFont typeface="StarSymbol"/>
              <a:buChar char=""/>
            </a:pPr>
            <a:endParaRPr/>
          </a:p>
          <a:p>
            <a:pPr>
              <a:buSzPct val="45000"/>
              <a:buFont typeface="StarSymbol"/>
              <a:buChar char=""/>
            </a:pPr>
            <a:r>
              <a:rPr lang="it-IT" sz="2600">
                <a:latin typeface="Arial"/>
              </a:rPr>
              <a:t>The right of revolution</a:t>
            </a:r>
            <a:endParaRPr/>
          </a:p>
        </p:txBody>
      </p:sp>
      <p:pic>
        <p:nvPicPr>
          <p:cNvPr id="53" name="" descr=""/>
          <p:cNvPicPr/>
          <p:nvPr/>
        </p:nvPicPr>
        <p:blipFill>
          <a:blip r:embed="rId1"/>
          <a:stretch/>
        </p:blipFill>
        <p:spPr>
          <a:xfrm>
            <a:off x="4680000" y="2376000"/>
            <a:ext cx="4669920" cy="306612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 name="TextShape 1"/>
          <p:cNvSpPr txBox="1"/>
          <p:nvPr/>
        </p:nvSpPr>
        <p:spPr>
          <a:xfrm>
            <a:off x="504000" y="301320"/>
            <a:ext cx="9071640" cy="1262160"/>
          </a:xfrm>
          <a:prstGeom prst="rect">
            <a:avLst/>
          </a:prstGeom>
          <a:noFill/>
          <a:ln>
            <a:noFill/>
          </a:ln>
        </p:spPr>
        <p:txBody>
          <a:bodyPr lIns="0" rIns="0" tIns="0" bIns="0" anchor="ctr"/>
          <a:p>
            <a:pPr algn="ctr"/>
            <a:r>
              <a:rPr lang="it-IT" sz="4400">
                <a:latin typeface="Arial"/>
              </a:rPr>
              <a:t>The universal declaration of human rights</a:t>
            </a:r>
            <a:endParaRPr/>
          </a:p>
        </p:txBody>
      </p:sp>
      <p:sp>
        <p:nvSpPr>
          <p:cNvPr id="55" name="TextShape 2"/>
          <p:cNvSpPr txBox="1"/>
          <p:nvPr/>
        </p:nvSpPr>
        <p:spPr>
          <a:xfrm>
            <a:off x="504000" y="1769040"/>
            <a:ext cx="9071640" cy="4384440"/>
          </a:xfrm>
          <a:prstGeom prst="rect">
            <a:avLst/>
          </a:prstGeom>
          <a:noFill/>
          <a:ln>
            <a:noFill/>
          </a:ln>
        </p:spPr>
        <p:txBody>
          <a:bodyPr lIns="0" rIns="0" tIns="0" bIns="0"/>
          <a:p>
            <a:pPr>
              <a:buSzPct val="45000"/>
              <a:buFont typeface="StarSymbol"/>
              <a:buChar char=""/>
            </a:pPr>
            <a:r>
              <a:rPr lang="it-IT" sz="2600">
                <a:latin typeface="Arial"/>
              </a:rPr>
              <a:t>Adopted by 10 December 1948</a:t>
            </a:r>
            <a:endParaRPr/>
          </a:p>
          <a:p>
            <a:pPr>
              <a:buSzPct val="45000"/>
              <a:buFont typeface="StarSymbol"/>
              <a:buChar char=""/>
            </a:pPr>
            <a:r>
              <a:rPr lang="it-IT" sz="2600">
                <a:latin typeface="Arial"/>
              </a:rPr>
              <a:t>In its preamble and in the Article 1, it proclaims the inherent right of all human beings</a:t>
            </a:r>
            <a:r>
              <a:rPr lang="it-IT" sz="2400">
                <a:latin typeface="Arial"/>
              </a:rPr>
              <a:t>.</a:t>
            </a:r>
            <a:endParaRPr/>
          </a:p>
          <a:p>
            <a:pPr>
              <a:buSzPct val="45000"/>
              <a:buFont typeface="StarSymbol"/>
              <a:buChar char=""/>
            </a:pPr>
            <a:endParaRPr/>
          </a:p>
        </p:txBody>
      </p:sp>
      <p:pic>
        <p:nvPicPr>
          <p:cNvPr id="56" name="" descr=""/>
          <p:cNvPicPr/>
          <p:nvPr/>
        </p:nvPicPr>
        <p:blipFill>
          <a:blip r:embed="rId1"/>
          <a:stretch/>
        </p:blipFill>
        <p:spPr>
          <a:xfrm>
            <a:off x="2160000" y="3354840"/>
            <a:ext cx="6425640" cy="398916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 name="TextShape 1"/>
          <p:cNvSpPr txBox="1"/>
          <p:nvPr/>
        </p:nvSpPr>
        <p:spPr>
          <a:xfrm>
            <a:off x="504000" y="301320"/>
            <a:ext cx="9071640" cy="1262160"/>
          </a:xfrm>
          <a:prstGeom prst="rect">
            <a:avLst/>
          </a:prstGeom>
          <a:noFill/>
          <a:ln>
            <a:noFill/>
          </a:ln>
        </p:spPr>
        <p:txBody>
          <a:bodyPr lIns="0" rIns="0" tIns="0" bIns="0" anchor="ctr"/>
          <a:p>
            <a:pPr algn="ctr"/>
            <a:r>
              <a:rPr lang="it-IT" sz="4400">
                <a:latin typeface="Arial"/>
              </a:rPr>
              <a:t>The Italian Costitution</a:t>
            </a:r>
            <a:endParaRPr/>
          </a:p>
        </p:txBody>
      </p:sp>
      <p:sp>
        <p:nvSpPr>
          <p:cNvPr id="58" name="TextShape 2"/>
          <p:cNvSpPr txBox="1"/>
          <p:nvPr/>
        </p:nvSpPr>
        <p:spPr>
          <a:xfrm>
            <a:off x="504000" y="1769040"/>
            <a:ext cx="9071640" cy="4384440"/>
          </a:xfrm>
          <a:prstGeom prst="rect">
            <a:avLst/>
          </a:prstGeom>
          <a:noFill/>
          <a:ln>
            <a:noFill/>
          </a:ln>
        </p:spPr>
        <p:txBody>
          <a:bodyPr lIns="0" rIns="0" tIns="0" bIns="0"/>
          <a:p>
            <a:pPr>
              <a:buSzPct val="45000"/>
              <a:buFont typeface="StarSymbol"/>
              <a:buChar char=""/>
            </a:pPr>
            <a:r>
              <a:rPr lang="it-IT" sz="2600">
                <a:latin typeface="Arial"/>
              </a:rPr>
              <a:t>The Constituent Assembly in the session of 22 December 1947 approved the Constitution of the Italian Republic</a:t>
            </a:r>
            <a:endParaRPr/>
          </a:p>
          <a:p>
            <a:pPr>
              <a:buSzPct val="45000"/>
              <a:buFont typeface="StarSymbol"/>
              <a:buChar char=""/>
            </a:pPr>
            <a:endParaRPr/>
          </a:p>
          <a:p>
            <a:pPr>
              <a:buSzPct val="45000"/>
              <a:buFont typeface="StarSymbol"/>
              <a:buChar char=""/>
            </a:pPr>
            <a:r>
              <a:rPr lang="it-IT" sz="2600">
                <a:latin typeface="Arial"/>
              </a:rPr>
              <a:t>Article 2 expresses the Italian State’s solemn acknowledgement of inviolable human rights</a:t>
            </a:r>
            <a:endParaRPr/>
          </a:p>
          <a:p>
            <a:pPr>
              <a:buSzPct val="45000"/>
              <a:buFont typeface="StarSymbol"/>
              <a:buChar char=""/>
            </a:pPr>
            <a:r>
              <a:rPr lang="it-IT" sz="2600">
                <a:latin typeface="Arial"/>
              </a:rPr>
              <a:t>«The Republic recognises and guarantees inviolable human rights, both for the individual and within social groups where the individual’s personality is expressed, and it requires the fulfilment of the imperative duties of political, economic and social solidarity»</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TextShape 1"/>
          <p:cNvSpPr txBox="1"/>
          <p:nvPr/>
        </p:nvSpPr>
        <p:spPr>
          <a:xfrm>
            <a:off x="504000" y="1080000"/>
            <a:ext cx="9071640" cy="5073480"/>
          </a:xfrm>
          <a:prstGeom prst="rect">
            <a:avLst/>
          </a:prstGeom>
          <a:noFill/>
          <a:ln>
            <a:noFill/>
          </a:ln>
        </p:spPr>
        <p:txBody>
          <a:bodyPr lIns="0" rIns="0" tIns="0" bIns="0"/>
          <a:p>
            <a:pPr>
              <a:buSzPct val="45000"/>
              <a:buFont typeface="StarSymbol"/>
              <a:buChar char=""/>
            </a:pPr>
            <a:r>
              <a:rPr lang="it-IT" sz="2600">
                <a:latin typeface="Arial"/>
              </a:rPr>
              <a:t>Principle of equality stated by article 3 </a:t>
            </a:r>
            <a:endParaRPr/>
          </a:p>
          <a:p>
            <a:pPr>
              <a:buSzPct val="45000"/>
              <a:buFont typeface="StarSymbol"/>
              <a:buChar char=""/>
            </a:pPr>
            <a:endParaRPr/>
          </a:p>
          <a:p>
            <a:pPr>
              <a:buSzPct val="45000"/>
              <a:buFont typeface="StarSymbol"/>
              <a:buChar char=""/>
            </a:pPr>
            <a:r>
              <a:rPr lang="it-IT" sz="2600">
                <a:latin typeface="Arial"/>
              </a:rPr>
              <a:t>All citizens have equal social dignity and are equal before thelaw, without distinction as to sex, race, language, religion, political opinions, or personal or social condition</a:t>
            </a:r>
            <a:endParaRPr/>
          </a:p>
        </p:txBody>
      </p:sp>
      <p:pic>
        <p:nvPicPr>
          <p:cNvPr id="60" name="" descr=""/>
          <p:cNvPicPr/>
          <p:nvPr/>
        </p:nvPicPr>
        <p:blipFill>
          <a:blip r:embed="rId1"/>
          <a:stretch/>
        </p:blipFill>
        <p:spPr>
          <a:xfrm>
            <a:off x="2692800" y="3996000"/>
            <a:ext cx="4363200" cy="26280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 name="TextShape 1"/>
          <p:cNvSpPr txBox="1"/>
          <p:nvPr/>
        </p:nvSpPr>
        <p:spPr>
          <a:xfrm>
            <a:off x="504000" y="936000"/>
            <a:ext cx="9071640" cy="5217480"/>
          </a:xfrm>
          <a:prstGeom prst="rect">
            <a:avLst/>
          </a:prstGeom>
          <a:noFill/>
          <a:ln>
            <a:noFill/>
          </a:ln>
        </p:spPr>
        <p:txBody>
          <a:bodyPr lIns="0" rIns="0" tIns="0" bIns="0"/>
          <a:p>
            <a:pPr>
              <a:buSzPct val="45000"/>
              <a:buFont typeface="StarSymbol"/>
              <a:buChar char=""/>
            </a:pPr>
            <a:r>
              <a:rPr lang="it-IT" sz="2600">
                <a:latin typeface="Arial"/>
              </a:rPr>
              <a:t>The right to freedom of thought, conscience and religion</a:t>
            </a:r>
            <a:endParaRPr/>
          </a:p>
          <a:p>
            <a:pPr>
              <a:buSzPct val="45000"/>
              <a:buFont typeface="StarSymbol"/>
              <a:buChar char=""/>
            </a:pPr>
            <a:endParaRPr/>
          </a:p>
          <a:p>
            <a:pPr>
              <a:buSzPct val="45000"/>
              <a:buFont typeface="StarSymbol"/>
              <a:buChar char=""/>
            </a:pPr>
            <a:r>
              <a:rPr lang="it-IT" sz="2600">
                <a:latin typeface="Arial"/>
              </a:rPr>
              <a:t>19. All have the right to profess freely their own religious faith in whatever form, individual or collective, to propagate it and to exerciseit in a private or public cult, provided that the rites are not contrary topublic morals</a:t>
            </a:r>
            <a:r>
              <a:rPr lang="it-IT" sz="3200">
                <a:latin typeface="Arial"/>
              </a:rPr>
              <a:t>.</a:t>
            </a:r>
            <a:endParaRPr/>
          </a:p>
        </p:txBody>
      </p:sp>
      <p:pic>
        <p:nvPicPr>
          <p:cNvPr id="62" name="" descr=""/>
          <p:cNvPicPr/>
          <p:nvPr/>
        </p:nvPicPr>
        <p:blipFill>
          <a:blip r:embed="rId1"/>
          <a:stretch/>
        </p:blipFill>
        <p:spPr>
          <a:xfrm>
            <a:off x="2381400" y="4103280"/>
            <a:ext cx="4818600" cy="302472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59</TotalTime>
  <Application>LibreOffice/4.4.4.3$Windows_x86 LibreOffice_project/2c39ebcf046445232b798108aa8a7e7d89552ea8</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2019-03-05T16:03:19Z</dcterms:created>
  <dc:language>it-IT</dc:language>
  <dcterms:modified xsi:type="dcterms:W3CDTF">2019-03-07T21:15:41Z</dcterms:modified>
  <cp:revision>21</cp:revision>
</cp:coreProperties>
</file>