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F62974-984C-4670-9427-578D33443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F215F3-8153-465F-A617-D0E7A962D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E1ED2A-8BBF-49AE-B80C-5341F58A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02689F-01F9-42B0-87EC-1A1071E7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DF1FD3-A4D3-43B2-AD2C-388853D1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50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1D1A12-A650-412C-82DA-FC189BE6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CEB623-9E75-47EE-9391-646182258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4ECFF-1D1D-47F5-A43B-2594D5C6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DD5E68-FCED-482E-BF72-85144B3B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3076A5-865D-40C6-8463-8B4067FE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5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42EB19-F5F7-4950-BBCE-6872FA814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F1181E-2C39-4A12-B529-69D0C6005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99A5D2-66F4-455B-AA94-DAC4E484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9440DB-BF4D-4EDC-84FC-74C269324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137808-9A01-4EE3-902A-086A6955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56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230BC-AB90-4806-8CF3-1FB80CB5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98542D-1A22-47BC-8C36-4FD951C11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CE0C90-04BA-4019-B9B2-E7099A2E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636D93-E8C0-448E-9C47-5E66FB800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630C9B-A7E1-493F-B998-046011D2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98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B867AE-641F-4705-BA34-4D5C9F97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9E341C-806C-4CA0-9590-98BBA72D3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070100-6289-4925-B149-B0DFC5E9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75C48B-4E7C-411C-B099-0AB4476B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743CDD-198C-436F-AF2B-33506867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68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3CAE1-4287-4E2A-91C4-16B23370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7B15B2-F084-41E4-9532-93CA5EFF6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F12FA9-B6FF-4E79-846D-FE3DBBBDD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A5524F-7996-4589-B0FB-6BB8A2B04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17123F-FE95-4847-AA1B-3EEF40315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399A93-6D38-493A-BEE3-EA138A67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01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DACAB-19F1-4083-A3B6-7F8A5DFB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9168BD-AC8A-40EF-9AD9-C818C914B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AF8D0EC-5EA1-474E-A9F8-DFF2D8A4B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82512D2-4D15-4710-B472-13CB11568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324BB2-4250-4C75-A97F-D8B6CE3AB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EDFF212-BB97-4CCB-81D3-CB4454F3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F3AEEB2-468A-467A-947C-E3046A61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C31BF95-55F2-4B7D-B155-425887EB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27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9E4F91-E4F2-4BCF-837E-9B1B949F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1A4BACC-7BBB-4564-A6B7-BA47FD87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F348AF-0014-4762-B78C-AD502EDC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D8C6C7-4CA4-448A-9038-6B0F510F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6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009BFCA-5617-47E7-A554-DE9947F0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FC6F61-C6F2-4B48-9545-16CF3D0F8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4A3B5C-40DD-40A3-A6FC-C4682DE0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68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45B126-9BD6-485E-BFA7-83F0AEA49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2DC85-03C3-4718-B232-1965405BD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B756A1-FE19-4D4E-861F-1B9E1546C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3DE0DA-2BDB-444C-9B6E-D561B7DD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B3EE9A-214F-4707-99E1-527EE313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408BA1-4966-4235-B441-0C6F02E0E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3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C462E3-C199-42A8-84A0-CDC118516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E7DA9B7-7884-4686-9C6D-A4EE888C3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9B3932-F6B9-4D5B-BA61-2E6076EC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958E7E-C52B-41EE-BB86-CB937B2D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43B001-F1A8-4879-B56A-3672F769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50A97F-13DE-444E-9D94-B5BA8413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79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F020A32-CBB2-4511-873E-431854485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0240BF-1360-41EF-B9FF-0D98814F7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FB2F6-B428-4534-AB88-492A393C1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EB9C-6E79-4F0C-B1BE-EE2BE231F22A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137F58-75BE-486D-9643-0584E9D0A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F91966-950C-4139-838C-F17006936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9FBD-ADB3-4F40-BE0D-B2D4F27AA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75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768F596F-43CA-4293-B83E-C95E4B8652A5}"/>
              </a:ext>
            </a:extLst>
          </p:cNvPr>
          <p:cNvSpPr txBox="1"/>
          <p:nvPr/>
        </p:nvSpPr>
        <p:spPr>
          <a:xfrm>
            <a:off x="4857146" y="536895"/>
            <a:ext cx="22092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entury Gothic" panose="020B0502020202020204" pitchFamily="34" charset="0"/>
              </a:rPr>
              <a:t>DECOLONISATION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5BDBE73-FD42-40DA-B7C7-2C6F96F53AA4}"/>
              </a:ext>
            </a:extLst>
          </p:cNvPr>
          <p:cNvSpPr txBox="1"/>
          <p:nvPr/>
        </p:nvSpPr>
        <p:spPr>
          <a:xfrm>
            <a:off x="662730" y="1223404"/>
            <a:ext cx="38860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Century Gothic" panose="020B0502020202020204" pitchFamily="34" charset="0"/>
              </a:rPr>
              <a:t>POSTCOLONIAL ISSUES:</a:t>
            </a:r>
          </a:p>
          <a:p>
            <a:pPr marL="252000" indent="-252000">
              <a:buFont typeface="Arial" panose="020B0604020202020204" pitchFamily="34" charset="0"/>
              <a:buChar char="•"/>
            </a:pPr>
            <a:r>
              <a:rPr lang="it-IT" sz="1600" dirty="0">
                <a:latin typeface="Century Gothic" panose="020B0502020202020204" pitchFamily="34" charset="0"/>
              </a:rPr>
              <a:t>Identity</a:t>
            </a:r>
          </a:p>
          <a:p>
            <a:pPr marL="252000" indent="-252000">
              <a:buFont typeface="Arial" panose="020B0604020202020204" pitchFamily="34" charset="0"/>
              <a:buChar char="•"/>
            </a:pPr>
            <a:r>
              <a:rPr lang="it-IT" sz="1600" dirty="0">
                <a:latin typeface="Century Gothic" panose="020B0502020202020204" pitchFamily="34" charset="0"/>
              </a:rPr>
              <a:t>Culture and tradition</a:t>
            </a:r>
          </a:p>
          <a:p>
            <a:pPr marL="252000" indent="-252000">
              <a:buFont typeface="Arial" panose="020B0604020202020204" pitchFamily="34" charset="0"/>
              <a:buChar char="•"/>
            </a:pPr>
            <a:r>
              <a:rPr lang="it-IT" sz="1600" dirty="0">
                <a:latin typeface="Century Gothic" panose="020B0502020202020204" pitchFamily="34" charset="0"/>
              </a:rPr>
              <a:t>Belief and </a:t>
            </a:r>
            <a:r>
              <a:rPr lang="en-GB" sz="1600" dirty="0">
                <a:latin typeface="Century Gothic" panose="020B0502020202020204" pitchFamily="34" charset="0"/>
              </a:rPr>
              <a:t>religion</a:t>
            </a:r>
          </a:p>
          <a:p>
            <a:pPr marL="252000" indent="-252000">
              <a:buFont typeface="Arial" panose="020B0604020202020204" pitchFamily="34" charset="0"/>
              <a:buChar char="•"/>
            </a:pPr>
            <a:r>
              <a:rPr lang="it-IT" sz="1600" dirty="0">
                <a:latin typeface="Century Gothic" panose="020B0502020202020204" pitchFamily="34" charset="0"/>
              </a:rPr>
              <a:t>Language</a:t>
            </a:r>
          </a:p>
          <a:p>
            <a:pPr marL="252000" indent="-252000">
              <a:buFont typeface="Arial" panose="020B0604020202020204" pitchFamily="34" charset="0"/>
              <a:buChar char="•"/>
            </a:pPr>
            <a:r>
              <a:rPr lang="it-IT" sz="1600" dirty="0">
                <a:latin typeface="Century Gothic" panose="020B0502020202020204" pitchFamily="34" charset="0"/>
              </a:rPr>
              <a:t>Location or sense of </a:t>
            </a:r>
            <a:r>
              <a:rPr lang="en-GB" sz="1600" dirty="0">
                <a:latin typeface="Century Gothic" panose="020B0502020202020204" pitchFamily="34" charset="0"/>
              </a:rPr>
              <a:t>displacement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7D1782EE-DD0D-454A-9C1A-D748D91BFE09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1828800" y="721561"/>
            <a:ext cx="30283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5E3A2EB3-7CC5-4EE6-949A-ADEA9DDE5C17}"/>
              </a:ext>
            </a:extLst>
          </p:cNvPr>
          <p:cNvCxnSpPr>
            <a:cxnSpLocks/>
          </p:cNvCxnSpPr>
          <p:nvPr/>
        </p:nvCxnSpPr>
        <p:spPr>
          <a:xfrm>
            <a:off x="1828800" y="721561"/>
            <a:ext cx="0" cy="501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36157A5C-ACA3-4F20-893F-FCF1DAF98613}"/>
              </a:ext>
            </a:extLst>
          </p:cNvPr>
          <p:cNvCxnSpPr>
            <a:cxnSpLocks/>
            <a:stCxn id="7" idx="2"/>
          </p:cNvCxnSpPr>
          <p:nvPr/>
        </p:nvCxnSpPr>
        <p:spPr>
          <a:xfrm rot="16200000" flipH="1">
            <a:off x="6013616" y="854386"/>
            <a:ext cx="494734" cy="59841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6B829CF-60E3-447F-9CE0-94029926B738}"/>
              </a:ext>
            </a:extLst>
          </p:cNvPr>
          <p:cNvSpPr txBox="1"/>
          <p:nvPr/>
        </p:nvSpPr>
        <p:spPr>
          <a:xfrm>
            <a:off x="6493078" y="1224792"/>
            <a:ext cx="5002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entury Gothic" panose="020B0502020202020204" pitchFamily="34" charset="0"/>
              </a:rPr>
              <a:t>Process of revealing and dismantling colonist power in al its forms</a:t>
            </a:r>
          </a:p>
          <a:p>
            <a:pPr algn="ctr"/>
            <a:endParaRPr lang="en-GB" sz="1600" dirty="0"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political independence ≠ cultural independence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F73FB7E3-8911-4D34-BA62-C4A4DBD9406A}"/>
              </a:ext>
            </a:extLst>
          </p:cNvPr>
          <p:cNvSpPr txBox="1"/>
          <p:nvPr/>
        </p:nvSpPr>
        <p:spPr>
          <a:xfrm>
            <a:off x="3756684" y="2927758"/>
            <a:ext cx="4410182" cy="206210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entury Gothic" panose="020B0502020202020204" pitchFamily="34" charset="0"/>
              </a:rPr>
              <a:t>Britain’s national identity is conditioned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Post-war migration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Globalisation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Long-term decline as «world power»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Britain’s role in and out of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Devolution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End of Empire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Rapid advance of social pluralism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AF0DB476-5B33-4BD8-B60D-804023C16D1B}"/>
              </a:ext>
            </a:extLst>
          </p:cNvPr>
          <p:cNvCxnSpPr>
            <a:cxnSpLocks/>
          </p:cNvCxnSpPr>
          <p:nvPr/>
        </p:nvCxnSpPr>
        <p:spPr>
          <a:xfrm>
            <a:off x="-8389" y="5469622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B3D36EE-A4CD-450D-A1D7-55EFD9BAE47E}"/>
              </a:ext>
            </a:extLst>
          </p:cNvPr>
          <p:cNvSpPr txBox="1"/>
          <p:nvPr/>
        </p:nvSpPr>
        <p:spPr>
          <a:xfrm>
            <a:off x="75501" y="5578679"/>
            <a:ext cx="120130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i="1" u="sng" dirty="0">
                <a:latin typeface="Century Gothic" panose="020B0502020202020204" pitchFamily="34" charset="0"/>
              </a:rPr>
              <a:t>Devolution</a:t>
            </a:r>
            <a:r>
              <a:rPr lang="en-GB" sz="1600" dirty="0">
                <a:latin typeface="Century Gothic" panose="020B0502020202020204" pitchFamily="34" charset="0"/>
              </a:rPr>
              <a:t>: transference, as of rights, powers, property or responsibility, to another; the surrender of powers to local authorities by a central government.</a:t>
            </a:r>
          </a:p>
          <a:p>
            <a:pPr algn="just"/>
            <a:r>
              <a:rPr lang="en-GB" sz="1600" i="1" u="sng" dirty="0">
                <a:latin typeface="Century Gothic" panose="020B0502020202020204" pitchFamily="34" charset="0"/>
              </a:rPr>
              <a:t>Pluralism</a:t>
            </a:r>
            <a:r>
              <a:rPr lang="en-GB" sz="1600" dirty="0">
                <a:latin typeface="Century Gothic" panose="020B0502020202020204" pitchFamily="34" charset="0"/>
              </a:rPr>
              <a:t>: a social organisation in which diversity of racial, religious, ethnic or cultural groups is tolerated; pluralistic societies place strong expectations of integration on members, rather than expectations of assimilation.</a:t>
            </a:r>
          </a:p>
        </p:txBody>
      </p:sp>
    </p:spTree>
    <p:extLst>
      <p:ext uri="{BB962C8B-B14F-4D97-AF65-F5344CB8AC3E}">
        <p14:creationId xmlns:p14="http://schemas.microsoft.com/office/powerpoint/2010/main" val="231195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4428AB-B559-446C-AA38-F312B5A26AA6}"/>
              </a:ext>
            </a:extLst>
          </p:cNvPr>
          <p:cNvSpPr txBox="1"/>
          <p:nvPr/>
        </p:nvSpPr>
        <p:spPr>
          <a:xfrm>
            <a:off x="2053723" y="469784"/>
            <a:ext cx="31518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entury Gothic" panose="020B0502020202020204" pitchFamily="34" charset="0"/>
              </a:rPr>
              <a:t>POSTCOLONIAL LITERATURE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037CF7-29DA-4BBA-8A90-92E20241750E}"/>
              </a:ext>
            </a:extLst>
          </p:cNvPr>
          <p:cNvSpPr txBox="1"/>
          <p:nvPr/>
        </p:nvSpPr>
        <p:spPr>
          <a:xfrm>
            <a:off x="645950" y="1006896"/>
            <a:ext cx="59673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>
                <a:latin typeface="Century Gothic" panose="020B0502020202020204" pitchFamily="34" charset="0"/>
              </a:rPr>
              <a:t>Complex process by which the English language, originally a means to enforce British power and cultural hegemony in the colonies, is appropriated and modified by postcolonial societies.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3338BF9-CFEC-4C3D-A4F6-DE3ACA9685B7}"/>
              </a:ext>
            </a:extLst>
          </p:cNvPr>
          <p:cNvSpPr txBox="1"/>
          <p:nvPr/>
        </p:nvSpPr>
        <p:spPr>
          <a:xfrm>
            <a:off x="5217952" y="503448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Century Gothic" panose="020B0502020202020204" pitchFamily="34" charset="0"/>
              </a:rPr>
              <a:t>refers to: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B95891C-54BD-44BC-AE1D-725A74813951}"/>
              </a:ext>
            </a:extLst>
          </p:cNvPr>
          <p:cNvSpPr txBox="1"/>
          <p:nvPr/>
        </p:nvSpPr>
        <p:spPr>
          <a:xfrm>
            <a:off x="6451134" y="377505"/>
            <a:ext cx="4892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The period after colonisation and after independence</a:t>
            </a:r>
          </a:p>
          <a:p>
            <a:r>
              <a:rPr lang="en-GB" sz="1400" dirty="0">
                <a:latin typeface="Century Gothic" panose="020B0502020202020204" pitchFamily="34" charset="0"/>
              </a:rPr>
              <a:t>Any writing which is critical of colonialism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01C59532-479D-4439-B874-382E6DFA1621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6148015" y="503448"/>
            <a:ext cx="361842" cy="153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6814F03-8136-4522-9552-8D558EDB7AF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6148015" y="657337"/>
            <a:ext cx="361842" cy="125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FBF46B24-E7D7-4863-99C6-A3EA6D21FE3D}"/>
              </a:ext>
            </a:extLst>
          </p:cNvPr>
          <p:cNvCxnSpPr>
            <a:cxnSpLocks/>
          </p:cNvCxnSpPr>
          <p:nvPr/>
        </p:nvCxnSpPr>
        <p:spPr>
          <a:xfrm flipH="1">
            <a:off x="365100" y="654450"/>
            <a:ext cx="12406" cy="3478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7341C57-B9E0-4AE1-8245-575B480EE831}"/>
              </a:ext>
            </a:extLst>
          </p:cNvPr>
          <p:cNvSpPr txBox="1"/>
          <p:nvPr/>
        </p:nvSpPr>
        <p:spPr>
          <a:xfrm>
            <a:off x="1362654" y="2039175"/>
            <a:ext cx="51472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«</a:t>
            </a:r>
            <a:r>
              <a:rPr lang="en-GB" sz="1400" i="1" u="sng" dirty="0">
                <a:latin typeface="Century Gothic" panose="020B0502020202020204" pitchFamily="34" charset="0"/>
              </a:rPr>
              <a:t>the others next door</a:t>
            </a:r>
            <a:r>
              <a:rPr lang="en-GB" sz="1400" dirty="0">
                <a:latin typeface="Century Gothic" panose="020B0502020202020204" pitchFamily="34" charset="0"/>
              </a:rPr>
              <a:t>»</a:t>
            </a:r>
          </a:p>
          <a:p>
            <a:pPr algn="ctr"/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 panose="020B0502020202020204" pitchFamily="34" charset="0"/>
              </a:rPr>
              <a:t>Deeply influenced by British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 panose="020B0502020202020204" pitchFamily="34" charset="0"/>
              </a:rPr>
              <a:t>Never forget their roots and have a deep relation with their counties’ past histories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r>
              <a:rPr lang="en-GB" sz="1400" b="1" dirty="0">
                <a:latin typeface="Century Gothic" panose="020B0502020202020204" pitchFamily="34" charset="0"/>
              </a:rPr>
              <a:t>Integration issues   +   play with the language</a:t>
            </a:r>
            <a:r>
              <a:rPr lang="en-GB" sz="1400" dirty="0">
                <a:latin typeface="Century Gothic" panose="020B0502020202020204" pitchFamily="34" charset="0"/>
              </a:rPr>
              <a:t> (“otherness”)</a:t>
            </a:r>
          </a:p>
        </p:txBody>
      </p:sp>
      <p:sp>
        <p:nvSpPr>
          <p:cNvPr id="21" name="Parentesi graffa chiusa 20">
            <a:extLst>
              <a:ext uri="{FF2B5EF4-FFF2-40B4-BE49-F238E27FC236}">
                <a16:creationId xmlns:a16="http://schemas.microsoft.com/office/drawing/2014/main" id="{114D45E4-0E82-4428-BB39-20552F664E01}"/>
              </a:ext>
            </a:extLst>
          </p:cNvPr>
          <p:cNvSpPr/>
          <p:nvPr/>
        </p:nvSpPr>
        <p:spPr>
          <a:xfrm>
            <a:off x="6613320" y="2449586"/>
            <a:ext cx="114651" cy="671119"/>
          </a:xfrm>
          <a:prstGeom prst="rightBrac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3CEE1B3-EEEB-4221-87FC-7E9DC0CAC5E6}"/>
              </a:ext>
            </a:extLst>
          </p:cNvPr>
          <p:cNvSpPr txBox="1"/>
          <p:nvPr/>
        </p:nvSpPr>
        <p:spPr>
          <a:xfrm>
            <a:off x="6870584" y="2390863"/>
            <a:ext cx="4272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Struggle to find a balance between the sense of place of being British and the sense of displacement of being coloured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3092797-C457-43CD-9FF7-1212F4222231}"/>
              </a:ext>
            </a:extLst>
          </p:cNvPr>
          <p:cNvSpPr txBox="1"/>
          <p:nvPr/>
        </p:nvSpPr>
        <p:spPr>
          <a:xfrm>
            <a:off x="1236819" y="3993658"/>
            <a:ext cx="87133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                                 «</a:t>
            </a:r>
            <a:r>
              <a:rPr lang="en-GB" sz="1400" i="1" u="sng" dirty="0">
                <a:latin typeface="Century Gothic" panose="020B0502020202020204" pitchFamily="34" charset="0"/>
              </a:rPr>
              <a:t>the people out there</a:t>
            </a:r>
            <a:r>
              <a:rPr lang="en-GB" sz="1400" dirty="0">
                <a:latin typeface="Century Gothic" panose="020B0502020202020204" pitchFamily="34" charset="0"/>
              </a:rPr>
              <a:t>»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r>
              <a:rPr lang="en-GB" sz="1400" dirty="0">
                <a:latin typeface="Century Gothic" panose="020B0502020202020204" pitchFamily="34" charset="0"/>
              </a:rPr>
              <a:t>The problem of the disjunction between the appropriateness of a imported language to describe non-English environments and experiences is central to a consideration and an understanding of this literature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4A84DC5-074E-471C-8395-AB7AB03BB22A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377504" y="654450"/>
            <a:ext cx="16762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2B6EDD00-3E75-434E-8F3A-B1A248C8D526}"/>
              </a:ext>
            </a:extLst>
          </p:cNvPr>
          <p:cNvCxnSpPr>
            <a:cxnSpLocks/>
          </p:cNvCxnSpPr>
          <p:nvPr/>
        </p:nvCxnSpPr>
        <p:spPr>
          <a:xfrm>
            <a:off x="377504" y="2214284"/>
            <a:ext cx="23836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C444B230-4756-4E19-B4E5-9B472EFE116D}"/>
              </a:ext>
            </a:extLst>
          </p:cNvPr>
          <p:cNvCxnSpPr>
            <a:cxnSpLocks/>
          </p:cNvCxnSpPr>
          <p:nvPr/>
        </p:nvCxnSpPr>
        <p:spPr>
          <a:xfrm>
            <a:off x="365100" y="4132729"/>
            <a:ext cx="23960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9E097750-D62A-467B-9AFF-E7D191F8D608}"/>
              </a:ext>
            </a:extLst>
          </p:cNvPr>
          <p:cNvSpPr txBox="1"/>
          <p:nvPr/>
        </p:nvSpPr>
        <p:spPr>
          <a:xfrm>
            <a:off x="1362654" y="5384786"/>
            <a:ext cx="3142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Issues about one’s mother tongue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262CFBF0-C736-44B9-935B-4A9FD69ACA2E}"/>
              </a:ext>
            </a:extLst>
          </p:cNvPr>
          <p:cNvSpPr txBox="1"/>
          <p:nvPr/>
        </p:nvSpPr>
        <p:spPr>
          <a:xfrm>
            <a:off x="4655889" y="5176007"/>
            <a:ext cx="38002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distinctive national varieties by the introduction of variations in pronunciation, syntax and vocabulary</a:t>
            </a:r>
            <a:endParaRPr lang="it-IT" sz="1400" b="1" dirty="0">
              <a:latin typeface="Century Gothic" panose="020B0502020202020204" pitchFamily="34" charset="0"/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58006E0-9266-4A7B-B907-6BAA8FC9BFB5}"/>
              </a:ext>
            </a:extLst>
          </p:cNvPr>
          <p:cNvSpPr txBox="1"/>
          <p:nvPr/>
        </p:nvSpPr>
        <p:spPr>
          <a:xfrm>
            <a:off x="4538443" y="53270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693277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293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</dc:creator>
  <cp:lastModifiedBy>pc</cp:lastModifiedBy>
  <cp:revision>13</cp:revision>
  <dcterms:created xsi:type="dcterms:W3CDTF">2018-12-16T10:05:36Z</dcterms:created>
  <dcterms:modified xsi:type="dcterms:W3CDTF">2018-12-16T20:21:08Z</dcterms:modified>
</cp:coreProperties>
</file>