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04/03/19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04/03/19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04/03/19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Immagini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04/03/19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04/03/19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it-IT" smtClean="0"/>
              <a:t>Fare clic per modificare stile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04/03/19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it-IT" smtClean="0"/>
              <a:t>Fare clic per modificare stile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04/03/19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04/03/19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04/03/19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titolo con 3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04/03/19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04/03/19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04/03/19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04/03/19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04/03/19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04/03/19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04/03/19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04/03/19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37734" y="0"/>
            <a:ext cx="6316133" cy="1614592"/>
          </a:xfrm>
        </p:spPr>
        <p:txBody>
          <a:bodyPr/>
          <a:lstStyle/>
          <a:p>
            <a:r>
              <a:rPr lang="it-IT" dirty="0" smtClean="0"/>
              <a:t>Human </a:t>
            </a:r>
            <a:r>
              <a:rPr lang="it-IT" dirty="0" err="1" smtClean="0"/>
              <a:t>Rights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71500" y="5029200"/>
            <a:ext cx="8001000" cy="1219200"/>
          </a:xfrm>
        </p:spPr>
        <p:txBody>
          <a:bodyPr>
            <a:normAutofit fontScale="92500" lnSpcReduction="20000"/>
          </a:bodyPr>
          <a:lstStyle/>
          <a:p>
            <a:r>
              <a:rPr lang="it-IT" dirty="0" err="1" smtClean="0">
                <a:latin typeface="Arial"/>
                <a:cs typeface="Arial"/>
              </a:rPr>
              <a:t>All</a:t>
            </a:r>
            <a:r>
              <a:rPr lang="it-IT" dirty="0" smtClean="0">
                <a:latin typeface="Arial"/>
                <a:cs typeface="Arial"/>
              </a:rPr>
              <a:t> human </a:t>
            </a:r>
            <a:r>
              <a:rPr lang="it-IT" dirty="0" err="1" smtClean="0">
                <a:latin typeface="Arial"/>
                <a:cs typeface="Arial"/>
              </a:rPr>
              <a:t>beings</a:t>
            </a:r>
            <a:r>
              <a:rPr lang="it-IT" dirty="0" smtClean="0">
                <a:latin typeface="Arial"/>
                <a:cs typeface="Arial"/>
              </a:rPr>
              <a:t> are </a:t>
            </a:r>
            <a:r>
              <a:rPr lang="it-IT" dirty="0" err="1" smtClean="0">
                <a:latin typeface="Arial"/>
                <a:cs typeface="Arial"/>
              </a:rPr>
              <a:t>born</a:t>
            </a:r>
            <a:r>
              <a:rPr lang="it-IT" dirty="0" smtClean="0">
                <a:latin typeface="Arial"/>
                <a:cs typeface="Arial"/>
              </a:rPr>
              <a:t> free and </a:t>
            </a:r>
            <a:r>
              <a:rPr lang="it-IT" dirty="0" err="1" smtClean="0">
                <a:latin typeface="Arial"/>
                <a:cs typeface="Arial"/>
              </a:rPr>
              <a:t>equal</a:t>
            </a:r>
            <a:r>
              <a:rPr lang="it-IT" dirty="0" smtClean="0">
                <a:latin typeface="Arial"/>
                <a:cs typeface="Arial"/>
              </a:rPr>
              <a:t> in </a:t>
            </a:r>
            <a:r>
              <a:rPr lang="it-IT" dirty="0" err="1" smtClean="0">
                <a:latin typeface="Arial"/>
                <a:cs typeface="Arial"/>
              </a:rPr>
              <a:t>dignity</a:t>
            </a:r>
            <a:r>
              <a:rPr lang="it-IT" dirty="0" smtClean="0">
                <a:latin typeface="Arial"/>
                <a:cs typeface="Arial"/>
              </a:rPr>
              <a:t> and </a:t>
            </a:r>
            <a:r>
              <a:rPr lang="it-IT" dirty="0" err="1" smtClean="0">
                <a:latin typeface="Arial"/>
                <a:cs typeface="Arial"/>
              </a:rPr>
              <a:t>rights</a:t>
            </a:r>
            <a:r>
              <a:rPr lang="it-IT" dirty="0" smtClean="0">
                <a:latin typeface="Arial"/>
                <a:cs typeface="Arial"/>
              </a:rPr>
              <a:t>. </a:t>
            </a:r>
            <a:r>
              <a:rPr lang="it-IT" dirty="0" err="1" smtClean="0">
                <a:latin typeface="Arial"/>
                <a:cs typeface="Arial"/>
              </a:rPr>
              <a:t>They</a:t>
            </a:r>
            <a:r>
              <a:rPr lang="it-IT" dirty="0" smtClean="0">
                <a:latin typeface="Arial"/>
                <a:cs typeface="Arial"/>
              </a:rPr>
              <a:t> are </a:t>
            </a:r>
            <a:r>
              <a:rPr lang="it-IT" dirty="0" err="1" smtClean="0">
                <a:latin typeface="Arial"/>
                <a:cs typeface="Arial"/>
              </a:rPr>
              <a:t>endowed</a:t>
            </a:r>
            <a:r>
              <a:rPr lang="it-IT" dirty="0" smtClean="0">
                <a:latin typeface="Arial"/>
                <a:cs typeface="Arial"/>
              </a:rPr>
              <a:t> with </a:t>
            </a:r>
            <a:r>
              <a:rPr lang="it-IT" dirty="0" err="1" smtClean="0">
                <a:latin typeface="Arial"/>
                <a:cs typeface="Arial"/>
              </a:rPr>
              <a:t>reason</a:t>
            </a:r>
            <a:r>
              <a:rPr lang="it-IT" dirty="0" smtClean="0">
                <a:latin typeface="Arial"/>
                <a:cs typeface="Arial"/>
              </a:rPr>
              <a:t> and </a:t>
            </a:r>
            <a:r>
              <a:rPr lang="it-IT" dirty="0" err="1" smtClean="0">
                <a:latin typeface="Arial"/>
                <a:cs typeface="Arial"/>
              </a:rPr>
              <a:t>coscience</a:t>
            </a:r>
            <a:r>
              <a:rPr lang="it-IT" dirty="0" smtClean="0">
                <a:latin typeface="Arial"/>
                <a:cs typeface="Arial"/>
              </a:rPr>
              <a:t> and </a:t>
            </a:r>
            <a:r>
              <a:rPr lang="it-IT" dirty="0" err="1" smtClean="0">
                <a:latin typeface="Arial"/>
                <a:cs typeface="Arial"/>
              </a:rPr>
              <a:t>should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act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towards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one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another</a:t>
            </a:r>
            <a:r>
              <a:rPr lang="it-IT" dirty="0" smtClean="0">
                <a:latin typeface="Arial"/>
                <a:cs typeface="Arial"/>
              </a:rPr>
              <a:t> in a </a:t>
            </a:r>
            <a:r>
              <a:rPr lang="it-IT" dirty="0" err="1" smtClean="0">
                <a:latin typeface="Arial"/>
                <a:cs typeface="Arial"/>
              </a:rPr>
              <a:t>spirit</a:t>
            </a:r>
            <a:r>
              <a:rPr lang="it-IT" dirty="0" smtClean="0">
                <a:latin typeface="Arial"/>
                <a:cs typeface="Arial"/>
              </a:rPr>
              <a:t> of </a:t>
            </a:r>
            <a:r>
              <a:rPr lang="it-IT" dirty="0" err="1" smtClean="0">
                <a:latin typeface="Arial"/>
                <a:cs typeface="Arial"/>
              </a:rPr>
              <a:t>brotherhood</a:t>
            </a:r>
            <a:r>
              <a:rPr lang="it-IT" dirty="0" smtClean="0">
                <a:latin typeface="Arial"/>
                <a:cs typeface="Arial"/>
              </a:rPr>
              <a:t>. </a:t>
            </a:r>
          </a:p>
          <a:p>
            <a:r>
              <a:rPr lang="it-IT" dirty="0" smtClean="0">
                <a:latin typeface="Arial"/>
                <a:cs typeface="Arial"/>
              </a:rPr>
              <a:t>(</a:t>
            </a:r>
            <a:r>
              <a:rPr lang="it-IT" dirty="0" err="1" smtClean="0">
                <a:latin typeface="Arial"/>
                <a:cs typeface="Arial"/>
              </a:rPr>
              <a:t>Article</a:t>
            </a:r>
            <a:r>
              <a:rPr lang="it-IT" dirty="0" smtClean="0">
                <a:latin typeface="Arial"/>
                <a:cs typeface="Arial"/>
              </a:rPr>
              <a:t> 1, Universal </a:t>
            </a:r>
            <a:r>
              <a:rPr lang="it-IT" dirty="0" err="1" smtClean="0">
                <a:latin typeface="Arial"/>
                <a:cs typeface="Arial"/>
              </a:rPr>
              <a:t>Declaration</a:t>
            </a:r>
            <a:r>
              <a:rPr lang="it-IT" dirty="0" smtClean="0">
                <a:latin typeface="Arial"/>
                <a:cs typeface="Arial"/>
              </a:rPr>
              <a:t> of Human </a:t>
            </a:r>
            <a:r>
              <a:rPr lang="it-IT" dirty="0" err="1" smtClean="0">
                <a:latin typeface="Arial"/>
                <a:cs typeface="Arial"/>
              </a:rPr>
              <a:t>Rights</a:t>
            </a:r>
            <a:r>
              <a:rPr lang="it-IT" dirty="0" smtClean="0">
                <a:latin typeface="Arial"/>
                <a:cs typeface="Arial"/>
              </a:rPr>
              <a:t>)</a:t>
            </a:r>
            <a:endParaRPr lang="it-IT" dirty="0">
              <a:latin typeface="Arial"/>
              <a:cs typeface="Arial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267" y="1772496"/>
            <a:ext cx="3674534" cy="288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11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Constitution</a:t>
            </a:r>
            <a:r>
              <a:rPr lang="it-IT" dirty="0"/>
              <a:t> of the </a:t>
            </a:r>
            <a:r>
              <a:rPr lang="it-IT" dirty="0" err="1"/>
              <a:t>Italian</a:t>
            </a:r>
            <a:r>
              <a:rPr lang="it-IT" dirty="0"/>
              <a:t> Republic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>
                <a:latin typeface="Arial"/>
                <a:cs typeface="Arial"/>
              </a:rPr>
              <a:t>Articles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about</a:t>
            </a:r>
            <a:r>
              <a:rPr lang="it-IT" dirty="0" smtClean="0">
                <a:latin typeface="Arial"/>
                <a:cs typeface="Arial"/>
              </a:rPr>
              <a:t> Human Right:</a:t>
            </a:r>
          </a:p>
          <a:p>
            <a:pPr>
              <a:buFontTx/>
              <a:buChar char="-"/>
            </a:pPr>
            <a:r>
              <a:rPr lang="it-IT" dirty="0" err="1" smtClean="0">
                <a:latin typeface="Arial"/>
                <a:cs typeface="Arial"/>
              </a:rPr>
              <a:t>Articles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>
                <a:latin typeface="Arial"/>
                <a:cs typeface="Arial"/>
              </a:rPr>
              <a:t>from 13 to 16 are </a:t>
            </a:r>
            <a:r>
              <a:rPr lang="it-IT" dirty="0" err="1" smtClean="0">
                <a:latin typeface="Arial"/>
                <a:cs typeface="Arial"/>
              </a:rPr>
              <a:t>about</a:t>
            </a:r>
            <a:r>
              <a:rPr lang="it-IT" dirty="0" smtClean="0">
                <a:latin typeface="Arial"/>
                <a:cs typeface="Arial"/>
              </a:rPr>
              <a:t>  </a:t>
            </a:r>
            <a:r>
              <a:rPr lang="it-IT" dirty="0" err="1">
                <a:latin typeface="Arial"/>
                <a:cs typeface="Arial"/>
              </a:rPr>
              <a:t>individual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liberties</a:t>
            </a:r>
            <a:endParaRPr lang="it-IT" dirty="0" smtClean="0"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it-IT" dirty="0" err="1" smtClean="0">
                <a:latin typeface="Arial"/>
                <a:cs typeface="Arial"/>
              </a:rPr>
              <a:t>Articles</a:t>
            </a:r>
            <a:r>
              <a:rPr lang="it-IT" dirty="0" smtClean="0">
                <a:latin typeface="Arial"/>
                <a:cs typeface="Arial"/>
              </a:rPr>
              <a:t> from 17 to 21 are </a:t>
            </a:r>
            <a:r>
              <a:rPr lang="it-IT" dirty="0" err="1" smtClean="0">
                <a:latin typeface="Arial"/>
                <a:cs typeface="Arial"/>
              </a:rPr>
              <a:t>about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collective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liberties</a:t>
            </a:r>
            <a:endParaRPr lang="it-IT" dirty="0" smtClean="0"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it-IT" dirty="0">
                <a:latin typeface="Arial"/>
                <a:cs typeface="Arial"/>
              </a:rPr>
              <a:t>From </a:t>
            </a:r>
            <a:r>
              <a:rPr lang="it-IT" dirty="0" err="1">
                <a:latin typeface="Arial"/>
                <a:cs typeface="Arial"/>
              </a:rPr>
              <a:t>article</a:t>
            </a:r>
            <a:r>
              <a:rPr lang="it-IT" dirty="0">
                <a:latin typeface="Arial"/>
                <a:cs typeface="Arial"/>
              </a:rPr>
              <a:t> 22 to 28 the </a:t>
            </a:r>
            <a:r>
              <a:rPr lang="it-IT" dirty="0" err="1">
                <a:latin typeface="Arial"/>
                <a:cs typeface="Arial"/>
              </a:rPr>
              <a:t>principles</a:t>
            </a:r>
            <a:r>
              <a:rPr lang="it-IT" dirty="0">
                <a:latin typeface="Arial"/>
                <a:cs typeface="Arial"/>
              </a:rPr>
              <a:t> and </a:t>
            </a:r>
            <a:r>
              <a:rPr lang="it-IT" dirty="0" err="1">
                <a:latin typeface="Arial"/>
                <a:cs typeface="Arial"/>
              </a:rPr>
              <a:t>limits</a:t>
            </a:r>
            <a:r>
              <a:rPr lang="it-IT" dirty="0">
                <a:latin typeface="Arial"/>
                <a:cs typeface="Arial"/>
              </a:rPr>
              <a:t> of the </a:t>
            </a:r>
            <a:r>
              <a:rPr lang="it-IT" dirty="0" err="1">
                <a:latin typeface="Arial"/>
                <a:cs typeface="Arial"/>
              </a:rPr>
              <a:t>legitimate</a:t>
            </a:r>
            <a:r>
              <a:rPr lang="it-IT" dirty="0">
                <a:latin typeface="Arial"/>
                <a:cs typeface="Arial"/>
              </a:rPr>
              <a:t> use of force are </a:t>
            </a:r>
            <a:r>
              <a:rPr lang="it-IT" dirty="0" err="1" smtClean="0">
                <a:latin typeface="Arial"/>
                <a:cs typeface="Arial"/>
              </a:rPr>
              <a:t>affirmed</a:t>
            </a:r>
            <a:endParaRPr lang="it-IT" dirty="0" smtClean="0"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it-IT" dirty="0" smtClean="0">
                <a:latin typeface="Arial"/>
                <a:cs typeface="Arial"/>
              </a:rPr>
              <a:t>From </a:t>
            </a:r>
            <a:r>
              <a:rPr lang="it-IT" dirty="0" err="1" smtClean="0">
                <a:latin typeface="Arial"/>
                <a:cs typeface="Arial"/>
              </a:rPr>
              <a:t>article</a:t>
            </a:r>
            <a:r>
              <a:rPr lang="it-IT" dirty="0">
                <a:latin typeface="Arial"/>
                <a:cs typeface="Arial"/>
              </a:rPr>
              <a:t> 29 to </a:t>
            </a:r>
            <a:r>
              <a:rPr lang="it-IT" dirty="0" smtClean="0">
                <a:latin typeface="Arial"/>
                <a:cs typeface="Arial"/>
              </a:rPr>
              <a:t>31 right </a:t>
            </a:r>
            <a:r>
              <a:rPr lang="it-IT" dirty="0">
                <a:latin typeface="Arial"/>
                <a:cs typeface="Arial"/>
              </a:rPr>
              <a:t>and duty to educate and educate </a:t>
            </a:r>
            <a:r>
              <a:rPr lang="it-IT" dirty="0" err="1">
                <a:latin typeface="Arial"/>
                <a:cs typeface="Arial"/>
              </a:rPr>
              <a:t>children</a:t>
            </a:r>
            <a:r>
              <a:rPr lang="it-IT" dirty="0">
                <a:latin typeface="Arial"/>
                <a:cs typeface="Arial"/>
              </a:rPr>
              <a:t> </a:t>
            </a:r>
            <a:endParaRPr lang="it-IT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it-IT" b="1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9827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Constitution</a:t>
            </a:r>
            <a:r>
              <a:rPr lang="it-IT" dirty="0"/>
              <a:t> of the </a:t>
            </a:r>
            <a:r>
              <a:rPr lang="it-IT" dirty="0" err="1"/>
              <a:t>Italian</a:t>
            </a:r>
            <a:r>
              <a:rPr lang="it-IT" dirty="0"/>
              <a:t> Republic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it-IT" dirty="0" err="1" smtClean="0">
                <a:latin typeface="Arial"/>
                <a:cs typeface="Arial"/>
              </a:rPr>
              <a:t>Article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>
                <a:latin typeface="Arial"/>
                <a:cs typeface="Arial"/>
              </a:rPr>
              <a:t>32 </a:t>
            </a:r>
            <a:r>
              <a:rPr lang="it-IT" dirty="0" err="1" smtClean="0">
                <a:latin typeface="Arial"/>
                <a:cs typeface="Arial"/>
              </a:rPr>
              <a:t>states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that</a:t>
            </a:r>
            <a:r>
              <a:rPr lang="it-IT" dirty="0">
                <a:latin typeface="Arial"/>
                <a:cs typeface="Arial"/>
              </a:rPr>
              <a:t> the Republic </a:t>
            </a:r>
            <a:r>
              <a:rPr lang="it-IT" dirty="0" err="1">
                <a:latin typeface="Arial"/>
                <a:cs typeface="Arial"/>
              </a:rPr>
              <a:t>protects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health</a:t>
            </a:r>
            <a:endParaRPr lang="it-IT" dirty="0" smtClean="0"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it-IT" dirty="0" err="1" smtClean="0">
                <a:latin typeface="Arial"/>
                <a:cs typeface="Arial"/>
              </a:rPr>
              <a:t>Articles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>
                <a:latin typeface="Arial"/>
                <a:cs typeface="Arial"/>
              </a:rPr>
              <a:t>33 and </a:t>
            </a:r>
            <a:r>
              <a:rPr lang="it-IT" dirty="0" smtClean="0">
                <a:latin typeface="Arial"/>
                <a:cs typeface="Arial"/>
              </a:rPr>
              <a:t>34  </a:t>
            </a:r>
            <a:r>
              <a:rPr lang="it-IT" dirty="0" err="1">
                <a:latin typeface="Arial"/>
                <a:cs typeface="Arial"/>
              </a:rPr>
              <a:t>affirm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that</a:t>
            </a:r>
            <a:r>
              <a:rPr lang="it-IT" dirty="0">
                <a:latin typeface="Arial"/>
                <a:cs typeface="Arial"/>
              </a:rPr>
              <a:t> art and science are free and free </a:t>
            </a:r>
            <a:r>
              <a:rPr lang="it-IT" dirty="0" err="1">
                <a:latin typeface="Arial"/>
                <a:cs typeface="Arial"/>
              </a:rPr>
              <a:t>is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their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teaching</a:t>
            </a:r>
            <a:endParaRPr lang="it-IT" dirty="0" smtClean="0"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it-IT" dirty="0" err="1">
                <a:latin typeface="Arial"/>
                <a:cs typeface="Arial"/>
              </a:rPr>
              <a:t>Articles</a:t>
            </a:r>
            <a:r>
              <a:rPr lang="it-IT" dirty="0">
                <a:latin typeface="Arial"/>
                <a:cs typeface="Arial"/>
              </a:rPr>
              <a:t> 35 to 47 </a:t>
            </a:r>
            <a:r>
              <a:rPr lang="it-IT" dirty="0" err="1">
                <a:latin typeface="Arial"/>
                <a:cs typeface="Arial"/>
              </a:rPr>
              <a:t>ensure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labor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protection</a:t>
            </a:r>
            <a:r>
              <a:rPr lang="it-IT" dirty="0">
                <a:latin typeface="Arial"/>
                <a:cs typeface="Arial"/>
              </a:rPr>
              <a:t> and </a:t>
            </a:r>
            <a:r>
              <a:rPr lang="it-IT" dirty="0" err="1">
                <a:latin typeface="Arial"/>
                <a:cs typeface="Arial"/>
              </a:rPr>
              <a:t>freedom</a:t>
            </a:r>
            <a:r>
              <a:rPr lang="it-IT" dirty="0">
                <a:latin typeface="Arial"/>
                <a:cs typeface="Arial"/>
              </a:rPr>
              <a:t> of </a:t>
            </a:r>
            <a:r>
              <a:rPr lang="it-IT" dirty="0" err="1" smtClean="0">
                <a:latin typeface="Arial"/>
                <a:cs typeface="Arial"/>
              </a:rPr>
              <a:t>emigration</a:t>
            </a:r>
            <a:endParaRPr lang="it-IT" dirty="0" smtClean="0"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it-IT" dirty="0" err="1" smtClean="0">
                <a:latin typeface="Arial"/>
                <a:cs typeface="Arial"/>
              </a:rPr>
              <a:t>Articles</a:t>
            </a:r>
            <a:r>
              <a:rPr lang="it-IT" dirty="0" smtClean="0">
                <a:latin typeface="Arial"/>
                <a:cs typeface="Arial"/>
              </a:rPr>
              <a:t> from 48 to 54 </a:t>
            </a:r>
            <a:r>
              <a:rPr lang="it-IT" dirty="0" err="1" smtClean="0">
                <a:latin typeface="Arial"/>
                <a:cs typeface="Arial"/>
              </a:rPr>
              <a:t>declare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political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rights</a:t>
            </a:r>
            <a:r>
              <a:rPr lang="it-IT" dirty="0">
                <a:latin typeface="Arial"/>
                <a:cs typeface="Arial"/>
              </a:rPr>
              <a:t> and </a:t>
            </a:r>
            <a:r>
              <a:rPr lang="it-IT" dirty="0" err="1" smtClean="0">
                <a:latin typeface="Arial"/>
                <a:cs typeface="Arial"/>
              </a:rPr>
              <a:t>duties</a:t>
            </a:r>
            <a:endParaRPr lang="it-IT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9829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Texts</a:t>
            </a:r>
            <a:r>
              <a:rPr lang="it-IT" dirty="0" smtClean="0"/>
              <a:t> </a:t>
            </a:r>
            <a:r>
              <a:rPr lang="it-IT" dirty="0" err="1"/>
              <a:t>about</a:t>
            </a:r>
            <a:r>
              <a:rPr lang="it-IT" dirty="0"/>
              <a:t> human </a:t>
            </a:r>
            <a:r>
              <a:rPr lang="it-IT" dirty="0" err="1"/>
              <a:t>rights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2324" y="1417638"/>
            <a:ext cx="3253441" cy="2293471"/>
          </a:xfrm>
        </p:spPr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Reluctant</a:t>
            </a:r>
            <a:r>
              <a:rPr lang="it-IT" dirty="0" smtClean="0"/>
              <a:t> </a:t>
            </a:r>
            <a:r>
              <a:rPr lang="it-IT" dirty="0" err="1" smtClean="0"/>
              <a:t>Fundamentalist</a:t>
            </a:r>
            <a:r>
              <a:rPr lang="it-IT" dirty="0" smtClean="0"/>
              <a:t> by </a:t>
            </a:r>
            <a:r>
              <a:rPr lang="it-IT" dirty="0" err="1" smtClean="0"/>
              <a:t>Mohsin</a:t>
            </a:r>
            <a:r>
              <a:rPr lang="it-IT" dirty="0" smtClean="0"/>
              <a:t> Hamid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067696" y="1417638"/>
            <a:ext cx="279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Growing</a:t>
            </a:r>
            <a:r>
              <a:rPr lang="it-IT" sz="2400" dirty="0" smtClean="0"/>
              <a:t> up by </a:t>
            </a:r>
            <a:r>
              <a:rPr lang="it-IT" sz="2400" dirty="0" err="1" smtClean="0"/>
              <a:t>Russel</a:t>
            </a:r>
            <a:r>
              <a:rPr lang="it-IT" sz="2400" dirty="0" smtClean="0"/>
              <a:t> </a:t>
            </a:r>
            <a:r>
              <a:rPr lang="it-IT" sz="2400" dirty="0" err="1" smtClean="0"/>
              <a:t>Wayne</a:t>
            </a:r>
            <a:r>
              <a:rPr lang="it-IT" sz="2400" dirty="0" smtClean="0"/>
              <a:t> Baker 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71500" y="4059971"/>
            <a:ext cx="212164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Lispeth</a:t>
            </a:r>
            <a:r>
              <a:rPr lang="it-IT" sz="2400" dirty="0" smtClean="0"/>
              <a:t> By Rudyard Kipling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908658" y="3766846"/>
            <a:ext cx="1663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Oliver Twist by Charles Dickens 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286000" y="5558118"/>
            <a:ext cx="4924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The </a:t>
            </a:r>
            <a:r>
              <a:rPr lang="it-IT" sz="2400" dirty="0" err="1" smtClean="0"/>
              <a:t>article</a:t>
            </a:r>
            <a:r>
              <a:rPr lang="it-IT" sz="2400" dirty="0" smtClean="0"/>
              <a:t> </a:t>
            </a:r>
            <a:r>
              <a:rPr lang="it-IT" sz="2400" dirty="0" err="1" smtClean="0"/>
              <a:t>about</a:t>
            </a:r>
            <a:r>
              <a:rPr lang="it-IT" sz="2400" dirty="0" smtClean="0"/>
              <a:t> Child </a:t>
            </a:r>
            <a:r>
              <a:rPr lang="it-IT" sz="2400" dirty="0" err="1" smtClean="0"/>
              <a:t>labour</a:t>
            </a:r>
            <a:r>
              <a:rPr lang="it-IT" sz="2400" dirty="0" smtClean="0"/>
              <a:t> </a:t>
            </a:r>
            <a:r>
              <a:rPr lang="it-IT" sz="2400" dirty="0" err="1" smtClean="0"/>
              <a:t>today</a:t>
            </a:r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137646" y="3387943"/>
            <a:ext cx="282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REFERRING TO THE TEXTS</a:t>
            </a:r>
            <a:endParaRPr lang="it-IT" dirty="0"/>
          </a:p>
        </p:txBody>
      </p:sp>
      <p:cxnSp>
        <p:nvCxnSpPr>
          <p:cNvPr id="10" name="Connettore 1 9"/>
          <p:cNvCxnSpPr/>
          <p:nvPr/>
        </p:nvCxnSpPr>
        <p:spPr>
          <a:xfrm flipH="1" flipV="1">
            <a:off x="2286001" y="2661016"/>
            <a:ext cx="851645" cy="726927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H="1">
            <a:off x="2450353" y="3996167"/>
            <a:ext cx="813696" cy="605715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616824" y="4059971"/>
            <a:ext cx="0" cy="10050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V="1">
            <a:off x="5562152" y="2764117"/>
            <a:ext cx="1053950" cy="537883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5684520" y="3846755"/>
            <a:ext cx="931582" cy="545951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177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488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/>
              <a:t>Index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>
                <a:latin typeface="Arial"/>
                <a:cs typeface="Arial"/>
              </a:rPr>
              <a:t>Introduction</a:t>
            </a:r>
            <a:r>
              <a:rPr lang="it-IT" dirty="0" smtClean="0">
                <a:latin typeface="Arial"/>
                <a:cs typeface="Arial"/>
              </a:rPr>
              <a:t> </a:t>
            </a:r>
          </a:p>
          <a:p>
            <a:r>
              <a:rPr lang="it-IT" dirty="0" smtClean="0">
                <a:latin typeface="Arial"/>
                <a:cs typeface="Arial"/>
              </a:rPr>
              <a:t>How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>
                <a:latin typeface="Arial"/>
                <a:cs typeface="Arial"/>
              </a:rPr>
              <a:t>human </a:t>
            </a:r>
            <a:r>
              <a:rPr lang="it-IT" dirty="0" err="1">
                <a:latin typeface="Arial"/>
                <a:cs typeface="Arial"/>
              </a:rPr>
              <a:t>rights</a:t>
            </a:r>
            <a:r>
              <a:rPr lang="it-IT" dirty="0">
                <a:latin typeface="Arial"/>
                <a:cs typeface="Arial"/>
              </a:rPr>
              <a:t> are </a:t>
            </a:r>
            <a:r>
              <a:rPr lang="it-IT" dirty="0" err="1" smtClean="0">
                <a:latin typeface="Arial"/>
                <a:cs typeface="Arial"/>
              </a:rPr>
              <a:t>born</a:t>
            </a:r>
            <a:r>
              <a:rPr lang="it-IT" dirty="0" smtClean="0">
                <a:latin typeface="Arial"/>
                <a:cs typeface="Arial"/>
              </a:rPr>
              <a:t>?</a:t>
            </a:r>
          </a:p>
          <a:p>
            <a:r>
              <a:rPr lang="it-IT" dirty="0" smtClean="0">
                <a:latin typeface="Arial"/>
                <a:cs typeface="Arial"/>
              </a:rPr>
              <a:t>The </a:t>
            </a:r>
            <a:r>
              <a:rPr lang="it-IT" dirty="0" err="1" smtClean="0">
                <a:latin typeface="Arial"/>
                <a:cs typeface="Arial"/>
              </a:rPr>
              <a:t>Constitution</a:t>
            </a:r>
            <a:r>
              <a:rPr lang="it-IT" dirty="0" smtClean="0">
                <a:latin typeface="Arial"/>
                <a:cs typeface="Arial"/>
              </a:rPr>
              <a:t> of the </a:t>
            </a:r>
            <a:r>
              <a:rPr lang="it-IT" dirty="0" err="1" smtClean="0">
                <a:latin typeface="Arial"/>
                <a:cs typeface="Arial"/>
              </a:rPr>
              <a:t>Italian</a:t>
            </a:r>
            <a:r>
              <a:rPr lang="it-IT" dirty="0" smtClean="0">
                <a:latin typeface="Arial"/>
                <a:cs typeface="Arial"/>
              </a:rPr>
              <a:t> Republic</a:t>
            </a:r>
          </a:p>
          <a:p>
            <a:r>
              <a:rPr lang="it-IT" smtClean="0">
                <a:latin typeface="Arial"/>
                <a:cs typeface="Arial"/>
              </a:rPr>
              <a:t>Texts </a:t>
            </a:r>
            <a:r>
              <a:rPr lang="it-IT" dirty="0" err="1" smtClean="0">
                <a:latin typeface="Arial"/>
                <a:cs typeface="Arial"/>
              </a:rPr>
              <a:t>about</a:t>
            </a:r>
            <a:r>
              <a:rPr lang="it-IT" dirty="0" smtClean="0">
                <a:latin typeface="Arial"/>
                <a:cs typeface="Arial"/>
              </a:rPr>
              <a:t> human </a:t>
            </a:r>
            <a:r>
              <a:rPr lang="it-IT" dirty="0" err="1" smtClean="0">
                <a:latin typeface="Arial"/>
                <a:cs typeface="Arial"/>
              </a:rPr>
              <a:t>rights</a:t>
            </a:r>
            <a:endParaRPr lang="it-IT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5616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Introduction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 smtClean="0">
                <a:latin typeface="Arial"/>
                <a:cs typeface="Arial"/>
              </a:rPr>
              <a:t>What</a:t>
            </a:r>
            <a:r>
              <a:rPr lang="it-IT" dirty="0" smtClean="0">
                <a:latin typeface="Arial"/>
                <a:cs typeface="Arial"/>
              </a:rPr>
              <a:t> are Human </a:t>
            </a:r>
            <a:r>
              <a:rPr lang="it-IT" dirty="0" err="1" smtClean="0">
                <a:latin typeface="Arial"/>
                <a:cs typeface="Arial"/>
              </a:rPr>
              <a:t>Rights</a:t>
            </a:r>
            <a:r>
              <a:rPr lang="it-IT" dirty="0" smtClean="0">
                <a:latin typeface="Arial"/>
                <a:cs typeface="Arial"/>
              </a:rPr>
              <a:t>?</a:t>
            </a:r>
          </a:p>
          <a:p>
            <a:pPr marL="0" indent="0">
              <a:buNone/>
            </a:pP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They</a:t>
            </a:r>
            <a:r>
              <a:rPr lang="it-IT" dirty="0" smtClean="0">
                <a:latin typeface="Arial"/>
                <a:cs typeface="Arial"/>
              </a:rPr>
              <a:t> are </a:t>
            </a:r>
            <a:r>
              <a:rPr lang="it-IT" dirty="0" err="1" smtClean="0">
                <a:latin typeface="Arial"/>
                <a:cs typeface="Arial"/>
              </a:rPr>
              <a:t>fundamental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rights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that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belong</a:t>
            </a:r>
            <a:r>
              <a:rPr lang="it-IT" dirty="0" smtClean="0">
                <a:latin typeface="Arial"/>
                <a:cs typeface="Arial"/>
              </a:rPr>
              <a:t> to </a:t>
            </a:r>
            <a:r>
              <a:rPr lang="it-IT" dirty="0" err="1" smtClean="0">
                <a:latin typeface="Arial"/>
                <a:cs typeface="Arial"/>
              </a:rPr>
              <a:t>every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person</a:t>
            </a:r>
            <a:r>
              <a:rPr lang="it-IT" dirty="0" smtClean="0">
                <a:latin typeface="Arial"/>
                <a:cs typeface="Arial"/>
              </a:rPr>
              <a:t>,      </a:t>
            </a:r>
            <a:r>
              <a:rPr lang="it-IT" dirty="0" err="1" smtClean="0">
                <a:latin typeface="Arial"/>
                <a:cs typeface="Arial"/>
              </a:rPr>
              <a:t>simply</a:t>
            </a:r>
            <a:r>
              <a:rPr lang="it-IT" dirty="0" smtClean="0">
                <a:latin typeface="Arial"/>
                <a:cs typeface="Arial"/>
              </a:rPr>
              <a:t> by </a:t>
            </a:r>
            <a:r>
              <a:rPr lang="it-IT" dirty="0" err="1" smtClean="0">
                <a:latin typeface="Arial"/>
                <a:cs typeface="Arial"/>
              </a:rPr>
              <a:t>being</a:t>
            </a:r>
            <a:r>
              <a:rPr lang="it-IT" dirty="0" smtClean="0">
                <a:latin typeface="Arial"/>
                <a:cs typeface="Arial"/>
              </a:rPr>
              <a:t> a human </a:t>
            </a:r>
            <a:r>
              <a:rPr lang="it-IT" dirty="0" err="1" smtClean="0">
                <a:latin typeface="Arial"/>
                <a:cs typeface="Arial"/>
              </a:rPr>
              <a:t>being</a:t>
            </a:r>
            <a:r>
              <a:rPr lang="it-IT" dirty="0" smtClean="0">
                <a:latin typeface="Arial"/>
                <a:cs typeface="Arial"/>
              </a:rPr>
              <a:t>. </a:t>
            </a:r>
          </a:p>
          <a:p>
            <a:pPr marL="0" indent="0">
              <a:buNone/>
            </a:pPr>
            <a:r>
              <a:rPr lang="it-IT" dirty="0" err="1" smtClean="0">
                <a:latin typeface="Arial"/>
                <a:cs typeface="Arial"/>
              </a:rPr>
              <a:t>Principles</a:t>
            </a:r>
            <a:r>
              <a:rPr lang="it-IT" dirty="0" smtClean="0">
                <a:latin typeface="Arial"/>
                <a:cs typeface="Arial"/>
              </a:rPr>
              <a:t>: </a:t>
            </a:r>
          </a:p>
          <a:p>
            <a:pPr>
              <a:buFontTx/>
              <a:buChar char="-"/>
            </a:pPr>
            <a:r>
              <a:rPr lang="it-IT" dirty="0" err="1" smtClean="0">
                <a:latin typeface="Arial"/>
                <a:cs typeface="Arial"/>
              </a:rPr>
              <a:t>Universality</a:t>
            </a:r>
            <a:endParaRPr lang="it-IT" dirty="0" smtClean="0"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it-IT" dirty="0" err="1" smtClean="0">
                <a:latin typeface="Arial"/>
                <a:cs typeface="Arial"/>
              </a:rPr>
              <a:t>Equality</a:t>
            </a:r>
            <a:endParaRPr lang="it-IT" dirty="0" smtClean="0"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it-IT" dirty="0" smtClean="0">
                <a:latin typeface="Arial"/>
                <a:cs typeface="Arial"/>
              </a:rPr>
              <a:t>Non-</a:t>
            </a:r>
            <a:r>
              <a:rPr lang="it-IT" dirty="0" err="1" smtClean="0">
                <a:latin typeface="Arial"/>
                <a:cs typeface="Arial"/>
              </a:rPr>
              <a:t>discrimination</a:t>
            </a:r>
            <a:endParaRPr lang="it-IT" dirty="0" smtClean="0">
              <a:latin typeface="Arial"/>
              <a:cs typeface="Arial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6610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596372"/>
            <a:ext cx="8001000" cy="1143000"/>
          </a:xfrm>
        </p:spPr>
        <p:txBody>
          <a:bodyPr/>
          <a:lstStyle/>
          <a:p>
            <a:r>
              <a:rPr lang="it-IT" dirty="0" smtClean="0"/>
              <a:t>How</a:t>
            </a:r>
            <a:r>
              <a:rPr lang="it-IT" dirty="0" smtClean="0"/>
              <a:t> </a:t>
            </a:r>
            <a:r>
              <a:rPr lang="it-IT" dirty="0"/>
              <a:t>human </a:t>
            </a:r>
            <a:r>
              <a:rPr lang="it-IT" dirty="0" err="1"/>
              <a:t>rights</a:t>
            </a:r>
            <a:r>
              <a:rPr lang="it-IT" dirty="0"/>
              <a:t> are </a:t>
            </a:r>
            <a:r>
              <a:rPr lang="it-IT" dirty="0" err="1"/>
              <a:t>born</a:t>
            </a:r>
            <a:r>
              <a:rPr lang="it-IT" dirty="0"/>
              <a:t>?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80268" y="1913467"/>
            <a:ext cx="6163732" cy="3684984"/>
          </a:xfrm>
        </p:spPr>
        <p:txBody>
          <a:bodyPr>
            <a:normAutofit fontScale="77500" lnSpcReduction="20000"/>
          </a:bodyPr>
          <a:lstStyle/>
          <a:p>
            <a:r>
              <a:rPr lang="it-IT" dirty="0">
                <a:latin typeface="Arial"/>
                <a:cs typeface="Arial"/>
              </a:rPr>
              <a:t>In 539 B.C., the </a:t>
            </a:r>
            <a:r>
              <a:rPr lang="it-IT" dirty="0" err="1">
                <a:latin typeface="Arial"/>
                <a:cs typeface="Arial"/>
              </a:rPr>
              <a:t>armies</a:t>
            </a:r>
            <a:r>
              <a:rPr lang="it-IT" dirty="0">
                <a:latin typeface="Arial"/>
                <a:cs typeface="Arial"/>
              </a:rPr>
              <a:t> of </a:t>
            </a:r>
            <a:r>
              <a:rPr lang="it-IT" dirty="0" err="1">
                <a:latin typeface="Arial"/>
                <a:cs typeface="Arial"/>
              </a:rPr>
              <a:t>Cyrus</a:t>
            </a:r>
            <a:r>
              <a:rPr lang="it-IT" dirty="0">
                <a:latin typeface="Arial"/>
                <a:cs typeface="Arial"/>
              </a:rPr>
              <a:t> the Great, the first </a:t>
            </a:r>
            <a:r>
              <a:rPr lang="it-IT" dirty="0" err="1">
                <a:latin typeface="Arial"/>
                <a:cs typeface="Arial"/>
              </a:rPr>
              <a:t>king</a:t>
            </a:r>
            <a:r>
              <a:rPr lang="it-IT" dirty="0">
                <a:latin typeface="Arial"/>
                <a:cs typeface="Arial"/>
              </a:rPr>
              <a:t> of </a:t>
            </a:r>
            <a:r>
              <a:rPr lang="it-IT" dirty="0" err="1">
                <a:latin typeface="Arial"/>
                <a:cs typeface="Arial"/>
              </a:rPr>
              <a:t>ancient</a:t>
            </a:r>
            <a:r>
              <a:rPr lang="it-IT" dirty="0">
                <a:latin typeface="Arial"/>
                <a:cs typeface="Arial"/>
              </a:rPr>
              <a:t> Persia, </a:t>
            </a:r>
            <a:r>
              <a:rPr lang="it-IT" dirty="0" err="1">
                <a:latin typeface="Arial"/>
                <a:cs typeface="Arial"/>
              </a:rPr>
              <a:t>conquered</a:t>
            </a:r>
            <a:r>
              <a:rPr lang="it-IT" dirty="0">
                <a:latin typeface="Arial"/>
                <a:cs typeface="Arial"/>
              </a:rPr>
              <a:t> the city of </a:t>
            </a:r>
            <a:r>
              <a:rPr lang="it-IT" dirty="0" err="1">
                <a:latin typeface="Arial"/>
                <a:cs typeface="Arial"/>
              </a:rPr>
              <a:t>Babylon</a:t>
            </a:r>
            <a:r>
              <a:rPr lang="it-IT" dirty="0" smtClean="0">
                <a:latin typeface="Arial"/>
                <a:cs typeface="Arial"/>
              </a:rPr>
              <a:t>.</a:t>
            </a:r>
          </a:p>
          <a:p>
            <a:r>
              <a:rPr lang="it-IT" dirty="0">
                <a:latin typeface="Arial"/>
                <a:cs typeface="Arial"/>
              </a:rPr>
              <a:t>He </a:t>
            </a:r>
            <a:r>
              <a:rPr lang="it-IT" dirty="0" err="1">
                <a:latin typeface="Arial"/>
                <a:cs typeface="Arial"/>
              </a:rPr>
              <a:t>freed</a:t>
            </a:r>
            <a:r>
              <a:rPr lang="it-IT" dirty="0">
                <a:latin typeface="Arial"/>
                <a:cs typeface="Arial"/>
              </a:rPr>
              <a:t> the </a:t>
            </a:r>
            <a:r>
              <a:rPr lang="it-IT" dirty="0" err="1">
                <a:latin typeface="Arial"/>
                <a:cs typeface="Arial"/>
              </a:rPr>
              <a:t>slaves</a:t>
            </a:r>
            <a:r>
              <a:rPr lang="it-IT" dirty="0">
                <a:latin typeface="Arial"/>
                <a:cs typeface="Arial"/>
              </a:rPr>
              <a:t>, </a:t>
            </a:r>
            <a:r>
              <a:rPr lang="it-IT" dirty="0" err="1">
                <a:latin typeface="Arial"/>
                <a:cs typeface="Arial"/>
              </a:rPr>
              <a:t>declared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that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all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people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had</a:t>
            </a:r>
            <a:r>
              <a:rPr lang="it-IT" dirty="0">
                <a:latin typeface="Arial"/>
                <a:cs typeface="Arial"/>
              </a:rPr>
              <a:t> the right to </a:t>
            </a:r>
            <a:r>
              <a:rPr lang="it-IT" dirty="0" err="1">
                <a:latin typeface="Arial"/>
                <a:cs typeface="Arial"/>
              </a:rPr>
              <a:t>choose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their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own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religion</a:t>
            </a:r>
            <a:r>
              <a:rPr lang="it-IT" dirty="0">
                <a:latin typeface="Arial"/>
                <a:cs typeface="Arial"/>
              </a:rPr>
              <a:t>, and </a:t>
            </a:r>
            <a:r>
              <a:rPr lang="it-IT" dirty="0" err="1">
                <a:latin typeface="Arial"/>
                <a:cs typeface="Arial"/>
              </a:rPr>
              <a:t>established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racial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equality</a:t>
            </a:r>
            <a:r>
              <a:rPr lang="it-IT" dirty="0" smtClean="0">
                <a:latin typeface="Arial"/>
                <a:cs typeface="Arial"/>
              </a:rPr>
              <a:t>.</a:t>
            </a:r>
          </a:p>
          <a:p>
            <a:r>
              <a:rPr lang="it-IT" dirty="0" err="1">
                <a:latin typeface="Arial"/>
                <a:cs typeface="Arial"/>
              </a:rPr>
              <a:t>These</a:t>
            </a:r>
            <a:r>
              <a:rPr lang="it-IT" dirty="0">
                <a:latin typeface="Arial"/>
                <a:cs typeface="Arial"/>
              </a:rPr>
              <a:t> and </a:t>
            </a:r>
            <a:r>
              <a:rPr lang="it-IT" dirty="0" err="1">
                <a:latin typeface="Arial"/>
                <a:cs typeface="Arial"/>
              </a:rPr>
              <a:t>other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decrees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were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recorded</a:t>
            </a:r>
            <a:r>
              <a:rPr lang="it-IT" dirty="0">
                <a:latin typeface="Arial"/>
                <a:cs typeface="Arial"/>
              </a:rPr>
              <a:t> on a </a:t>
            </a:r>
            <a:r>
              <a:rPr lang="it-IT" dirty="0" err="1">
                <a:latin typeface="Arial"/>
                <a:cs typeface="Arial"/>
              </a:rPr>
              <a:t>baked-clay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cylinder</a:t>
            </a:r>
            <a:r>
              <a:rPr lang="it-IT" dirty="0">
                <a:latin typeface="Arial"/>
                <a:cs typeface="Arial"/>
              </a:rPr>
              <a:t> in the </a:t>
            </a:r>
            <a:r>
              <a:rPr lang="it-IT" dirty="0" err="1">
                <a:latin typeface="Arial"/>
                <a:cs typeface="Arial"/>
              </a:rPr>
              <a:t>Akkadian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language</a:t>
            </a:r>
            <a:r>
              <a:rPr lang="it-IT" dirty="0">
                <a:latin typeface="Arial"/>
                <a:cs typeface="Arial"/>
              </a:rPr>
              <a:t> with </a:t>
            </a:r>
            <a:r>
              <a:rPr lang="it-IT" dirty="0" err="1">
                <a:latin typeface="Arial"/>
                <a:cs typeface="Arial"/>
              </a:rPr>
              <a:t>cuneiform</a:t>
            </a:r>
            <a:r>
              <a:rPr lang="it-IT" dirty="0">
                <a:latin typeface="Arial"/>
                <a:cs typeface="Arial"/>
              </a:rPr>
              <a:t> script</a:t>
            </a:r>
            <a:r>
              <a:rPr lang="it-IT" dirty="0" smtClean="0">
                <a:latin typeface="Arial"/>
                <a:cs typeface="Arial"/>
              </a:rPr>
              <a:t>.</a:t>
            </a:r>
          </a:p>
          <a:p>
            <a:r>
              <a:rPr lang="it-IT" dirty="0" err="1">
                <a:latin typeface="Arial"/>
                <a:cs typeface="Arial"/>
              </a:rPr>
              <a:t>Known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today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as</a:t>
            </a:r>
            <a:r>
              <a:rPr lang="it-IT" dirty="0">
                <a:latin typeface="Arial"/>
                <a:cs typeface="Arial"/>
              </a:rPr>
              <a:t> the </a:t>
            </a:r>
            <a:r>
              <a:rPr lang="it-IT" dirty="0" err="1">
                <a:latin typeface="Arial"/>
                <a:cs typeface="Arial"/>
              </a:rPr>
              <a:t>Cyrus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Cylinder</a:t>
            </a:r>
            <a:r>
              <a:rPr lang="it-IT" dirty="0">
                <a:latin typeface="Arial"/>
                <a:cs typeface="Arial"/>
              </a:rPr>
              <a:t>, </a:t>
            </a:r>
            <a:r>
              <a:rPr lang="it-IT" dirty="0" err="1">
                <a:latin typeface="Arial"/>
                <a:cs typeface="Arial"/>
              </a:rPr>
              <a:t>this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ancient</a:t>
            </a:r>
            <a:r>
              <a:rPr lang="it-IT" dirty="0">
                <a:latin typeface="Arial"/>
                <a:cs typeface="Arial"/>
              </a:rPr>
              <a:t> record </a:t>
            </a:r>
            <a:r>
              <a:rPr lang="it-IT" dirty="0" err="1">
                <a:latin typeface="Arial"/>
                <a:cs typeface="Arial"/>
              </a:rPr>
              <a:t>has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now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been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recognized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as</a:t>
            </a:r>
            <a:r>
              <a:rPr lang="it-IT" dirty="0">
                <a:latin typeface="Arial"/>
                <a:cs typeface="Arial"/>
              </a:rPr>
              <a:t> the </a:t>
            </a:r>
            <a:r>
              <a:rPr lang="it-IT" dirty="0" err="1">
                <a:latin typeface="Arial"/>
                <a:cs typeface="Arial"/>
              </a:rPr>
              <a:t>world’s</a:t>
            </a:r>
            <a:r>
              <a:rPr lang="it-IT" dirty="0">
                <a:latin typeface="Arial"/>
                <a:cs typeface="Arial"/>
              </a:rPr>
              <a:t> first charter of human </a:t>
            </a:r>
            <a:r>
              <a:rPr lang="it-IT" dirty="0" err="1">
                <a:latin typeface="Arial"/>
                <a:cs typeface="Arial"/>
              </a:rPr>
              <a:t>rights</a:t>
            </a:r>
            <a:r>
              <a:rPr lang="it-IT" dirty="0">
                <a:latin typeface="Arial"/>
                <a:cs typeface="Arial"/>
              </a:rPr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6170"/>
            <a:ext cx="2980268" cy="202856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28134" y="5113867"/>
            <a:ext cx="168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Cyrus</a:t>
            </a:r>
            <a:r>
              <a:rPr lang="it-IT" dirty="0" smtClean="0"/>
              <a:t> </a:t>
            </a:r>
            <a:r>
              <a:rPr lang="it-IT" dirty="0" err="1" smtClean="0"/>
              <a:t>Cylinder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1009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1" y="511704"/>
            <a:ext cx="8001000" cy="1143000"/>
          </a:xfrm>
        </p:spPr>
        <p:txBody>
          <a:bodyPr/>
          <a:lstStyle/>
          <a:p>
            <a:r>
              <a:rPr lang="it-IT" dirty="0" smtClean="0"/>
              <a:t>How </a:t>
            </a:r>
            <a:r>
              <a:rPr lang="it-IT" dirty="0"/>
              <a:t>human </a:t>
            </a:r>
            <a:r>
              <a:rPr lang="it-IT" dirty="0" err="1"/>
              <a:t>rights</a:t>
            </a:r>
            <a:r>
              <a:rPr lang="it-IT" dirty="0"/>
              <a:t> are </a:t>
            </a:r>
            <a:r>
              <a:rPr lang="it-IT" dirty="0" err="1"/>
              <a:t>born</a:t>
            </a:r>
            <a:r>
              <a:rPr lang="it-IT" dirty="0"/>
              <a:t>?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501" y="1905000"/>
            <a:ext cx="5080000" cy="3683000"/>
          </a:xfrm>
        </p:spPr>
        <p:txBody>
          <a:bodyPr>
            <a:normAutofit fontScale="92500" lnSpcReduction="10000"/>
          </a:bodyPr>
          <a:lstStyle/>
          <a:p>
            <a:r>
              <a:rPr lang="it-IT" dirty="0">
                <a:latin typeface="Arial"/>
                <a:cs typeface="Arial"/>
              </a:rPr>
              <a:t>Magna Carta, or “Great Charter,” </a:t>
            </a:r>
            <a:r>
              <a:rPr lang="it-IT" dirty="0" err="1">
                <a:latin typeface="Arial"/>
                <a:cs typeface="Arial"/>
              </a:rPr>
              <a:t>signed</a:t>
            </a:r>
            <a:r>
              <a:rPr lang="it-IT" dirty="0">
                <a:latin typeface="Arial"/>
                <a:cs typeface="Arial"/>
              </a:rPr>
              <a:t> by the King of </a:t>
            </a:r>
            <a:r>
              <a:rPr lang="it-IT" dirty="0" err="1">
                <a:latin typeface="Arial"/>
                <a:cs typeface="Arial"/>
              </a:rPr>
              <a:t>England</a:t>
            </a:r>
            <a:r>
              <a:rPr lang="it-IT" dirty="0">
                <a:latin typeface="Arial"/>
                <a:cs typeface="Arial"/>
              </a:rPr>
              <a:t> in 1215, </a:t>
            </a:r>
            <a:r>
              <a:rPr lang="it-IT" dirty="0" err="1">
                <a:latin typeface="Arial"/>
                <a:cs typeface="Arial"/>
              </a:rPr>
              <a:t>was</a:t>
            </a:r>
            <a:r>
              <a:rPr lang="it-IT" dirty="0">
                <a:latin typeface="Arial"/>
                <a:cs typeface="Arial"/>
              </a:rPr>
              <a:t> a </a:t>
            </a:r>
            <a:r>
              <a:rPr lang="it-IT" dirty="0" err="1">
                <a:latin typeface="Arial"/>
                <a:cs typeface="Arial"/>
              </a:rPr>
              <a:t>turning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point</a:t>
            </a:r>
            <a:r>
              <a:rPr lang="it-IT" dirty="0">
                <a:latin typeface="Arial"/>
                <a:cs typeface="Arial"/>
              </a:rPr>
              <a:t> in human </a:t>
            </a:r>
            <a:r>
              <a:rPr lang="it-IT" dirty="0" err="1">
                <a:latin typeface="Arial"/>
                <a:cs typeface="Arial"/>
              </a:rPr>
              <a:t>rights</a:t>
            </a:r>
            <a:r>
              <a:rPr lang="it-IT" dirty="0" smtClean="0">
                <a:latin typeface="Arial"/>
                <a:cs typeface="Arial"/>
              </a:rPr>
              <a:t>.</a:t>
            </a:r>
          </a:p>
          <a:p>
            <a:r>
              <a:rPr lang="it-IT" dirty="0">
                <a:latin typeface="Arial"/>
                <a:cs typeface="Arial"/>
              </a:rPr>
              <a:t>The Magna Carta, or “Great Charter,” </a:t>
            </a:r>
            <a:r>
              <a:rPr lang="it-IT" dirty="0" err="1">
                <a:latin typeface="Arial"/>
                <a:cs typeface="Arial"/>
              </a:rPr>
              <a:t>was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arguably</a:t>
            </a:r>
            <a:r>
              <a:rPr lang="it-IT" dirty="0">
                <a:latin typeface="Arial"/>
                <a:cs typeface="Arial"/>
              </a:rPr>
              <a:t> the </a:t>
            </a:r>
            <a:r>
              <a:rPr lang="it-IT" dirty="0" err="1">
                <a:latin typeface="Arial"/>
                <a:cs typeface="Arial"/>
              </a:rPr>
              <a:t>most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significant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early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influence</a:t>
            </a:r>
            <a:r>
              <a:rPr lang="it-IT" dirty="0">
                <a:latin typeface="Arial"/>
                <a:cs typeface="Arial"/>
              </a:rPr>
              <a:t> on the </a:t>
            </a:r>
            <a:r>
              <a:rPr lang="it-IT" dirty="0" err="1">
                <a:latin typeface="Arial"/>
                <a:cs typeface="Arial"/>
              </a:rPr>
              <a:t>extensive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historical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process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that</a:t>
            </a:r>
            <a:r>
              <a:rPr lang="it-IT" dirty="0">
                <a:latin typeface="Arial"/>
                <a:cs typeface="Arial"/>
              </a:rPr>
              <a:t> led to the </a:t>
            </a:r>
            <a:r>
              <a:rPr lang="it-IT" dirty="0" err="1">
                <a:latin typeface="Arial"/>
                <a:cs typeface="Arial"/>
              </a:rPr>
              <a:t>rule</a:t>
            </a:r>
            <a:r>
              <a:rPr lang="it-IT" dirty="0">
                <a:latin typeface="Arial"/>
                <a:cs typeface="Arial"/>
              </a:rPr>
              <a:t> of </a:t>
            </a:r>
            <a:r>
              <a:rPr lang="it-IT" dirty="0" err="1">
                <a:latin typeface="Arial"/>
                <a:cs typeface="Arial"/>
              </a:rPr>
              <a:t>constitutional</a:t>
            </a:r>
            <a:r>
              <a:rPr lang="it-IT" dirty="0">
                <a:latin typeface="Arial"/>
                <a:cs typeface="Arial"/>
              </a:rPr>
              <a:t> law </a:t>
            </a:r>
            <a:r>
              <a:rPr lang="it-IT" dirty="0" err="1">
                <a:latin typeface="Arial"/>
                <a:cs typeface="Arial"/>
              </a:rPr>
              <a:t>today</a:t>
            </a:r>
            <a:r>
              <a:rPr lang="it-IT" dirty="0">
                <a:latin typeface="Arial"/>
                <a:cs typeface="Arial"/>
              </a:rPr>
              <a:t> in the English-</a:t>
            </a:r>
            <a:r>
              <a:rPr lang="it-IT" dirty="0" err="1">
                <a:latin typeface="Arial"/>
                <a:cs typeface="Arial"/>
              </a:rPr>
              <a:t>speaking</a:t>
            </a:r>
            <a:r>
              <a:rPr lang="it-IT" dirty="0">
                <a:latin typeface="Arial"/>
                <a:cs typeface="Arial"/>
              </a:rPr>
              <a:t> world.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190" y="2192866"/>
            <a:ext cx="3492500" cy="23241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908800" y="471066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Magna Carta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9878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How </a:t>
            </a:r>
            <a:r>
              <a:rPr lang="it-IT" dirty="0" smtClean="0"/>
              <a:t>Human </a:t>
            </a:r>
            <a:r>
              <a:rPr lang="it-IT" dirty="0" err="1" smtClean="0"/>
              <a:t>Rights</a:t>
            </a:r>
            <a:r>
              <a:rPr lang="it-IT" dirty="0" smtClean="0"/>
              <a:t> are </a:t>
            </a:r>
            <a:r>
              <a:rPr lang="it-IT" dirty="0" err="1" smtClean="0"/>
              <a:t>born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501" y="1905000"/>
            <a:ext cx="4032472" cy="2429933"/>
          </a:xfrm>
        </p:spPr>
        <p:txBody>
          <a:bodyPr>
            <a:normAutofit fontScale="85000" lnSpcReduction="10000"/>
          </a:bodyPr>
          <a:lstStyle/>
          <a:p>
            <a:r>
              <a:rPr lang="it-IT" dirty="0">
                <a:latin typeface="Arial"/>
                <a:cs typeface="Arial"/>
              </a:rPr>
              <a:t>In 1776, Thomas Jefferson </a:t>
            </a:r>
            <a:r>
              <a:rPr lang="it-IT" dirty="0" err="1">
                <a:latin typeface="Arial"/>
                <a:cs typeface="Arial"/>
              </a:rPr>
              <a:t>penned</a:t>
            </a:r>
            <a:r>
              <a:rPr lang="it-IT" dirty="0">
                <a:latin typeface="Arial"/>
                <a:cs typeface="Arial"/>
              </a:rPr>
              <a:t> the American </a:t>
            </a:r>
            <a:r>
              <a:rPr lang="it-IT" dirty="0" err="1">
                <a:latin typeface="Arial"/>
                <a:cs typeface="Arial"/>
              </a:rPr>
              <a:t>Declaration</a:t>
            </a:r>
            <a:r>
              <a:rPr lang="it-IT" dirty="0">
                <a:latin typeface="Arial"/>
                <a:cs typeface="Arial"/>
              </a:rPr>
              <a:t> of Independence</a:t>
            </a:r>
            <a:r>
              <a:rPr lang="it-IT" dirty="0" smtClean="0">
                <a:latin typeface="Arial"/>
                <a:cs typeface="Arial"/>
              </a:rPr>
              <a:t>.</a:t>
            </a:r>
          </a:p>
          <a:p>
            <a:r>
              <a:rPr lang="it-IT" dirty="0" err="1">
                <a:latin typeface="Arial"/>
                <a:cs typeface="Arial"/>
              </a:rPr>
              <a:t>Philosophically</a:t>
            </a:r>
            <a:r>
              <a:rPr lang="it-IT" dirty="0">
                <a:latin typeface="Arial"/>
                <a:cs typeface="Arial"/>
              </a:rPr>
              <a:t>, the </a:t>
            </a:r>
            <a:r>
              <a:rPr lang="it-IT" dirty="0" err="1">
                <a:latin typeface="Arial"/>
                <a:cs typeface="Arial"/>
              </a:rPr>
              <a:t>Declaration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stressed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two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themes</a:t>
            </a:r>
            <a:r>
              <a:rPr lang="it-IT" dirty="0">
                <a:latin typeface="Arial"/>
                <a:cs typeface="Arial"/>
              </a:rPr>
              <a:t>: </a:t>
            </a:r>
            <a:r>
              <a:rPr lang="it-IT" dirty="0" err="1">
                <a:latin typeface="Arial"/>
                <a:cs typeface="Arial"/>
              </a:rPr>
              <a:t>individual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rights</a:t>
            </a:r>
            <a:r>
              <a:rPr lang="it-IT" dirty="0">
                <a:latin typeface="Arial"/>
                <a:cs typeface="Arial"/>
              </a:rPr>
              <a:t> and the right of </a:t>
            </a:r>
            <a:r>
              <a:rPr lang="it-IT" dirty="0" err="1">
                <a:latin typeface="Arial"/>
                <a:cs typeface="Arial"/>
              </a:rPr>
              <a:t>revolution</a:t>
            </a:r>
            <a:r>
              <a:rPr lang="it-IT" dirty="0">
                <a:latin typeface="Arial"/>
                <a:cs typeface="Arial"/>
              </a:rPr>
              <a:t>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780370" y="4075107"/>
            <a:ext cx="3668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"/>
                <a:cs typeface="Arial"/>
              </a:rPr>
              <a:t>The </a:t>
            </a:r>
            <a:r>
              <a:rPr lang="it-IT" dirty="0" err="1">
                <a:latin typeface="Arial"/>
                <a:cs typeface="Arial"/>
              </a:rPr>
              <a:t>Constitution</a:t>
            </a:r>
            <a:r>
              <a:rPr lang="it-IT" dirty="0">
                <a:latin typeface="Arial"/>
                <a:cs typeface="Arial"/>
              </a:rPr>
              <a:t> of the </a:t>
            </a:r>
            <a:r>
              <a:rPr lang="it-IT" dirty="0" err="1">
                <a:latin typeface="Arial"/>
                <a:cs typeface="Arial"/>
              </a:rPr>
              <a:t>United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States</a:t>
            </a:r>
            <a:r>
              <a:rPr lang="it-IT" dirty="0">
                <a:latin typeface="Arial"/>
                <a:cs typeface="Arial"/>
              </a:rPr>
              <a:t> of America (1787) and Bill of </a:t>
            </a:r>
            <a:r>
              <a:rPr lang="it-IT" dirty="0" err="1">
                <a:latin typeface="Arial"/>
                <a:cs typeface="Arial"/>
              </a:rPr>
              <a:t>Rights</a:t>
            </a:r>
            <a:r>
              <a:rPr lang="it-IT" dirty="0">
                <a:latin typeface="Arial"/>
                <a:cs typeface="Arial"/>
              </a:rPr>
              <a:t> (1791</a:t>
            </a:r>
            <a:r>
              <a:rPr lang="it-IT" dirty="0" smtClean="0">
                <a:latin typeface="Arial"/>
                <a:cs typeface="Arial"/>
              </a:rPr>
              <a:t>)</a:t>
            </a:r>
          </a:p>
          <a:p>
            <a:endParaRPr lang="it-IT" dirty="0" smtClean="0">
              <a:latin typeface="Arial"/>
              <a:cs typeface="Arial"/>
            </a:endParaRPr>
          </a:p>
          <a:p>
            <a:r>
              <a:rPr lang="it-IT" dirty="0">
                <a:latin typeface="Arial"/>
                <a:cs typeface="Arial"/>
              </a:rPr>
              <a:t> The Bill of </a:t>
            </a:r>
            <a:r>
              <a:rPr lang="it-IT" dirty="0" err="1">
                <a:latin typeface="Arial"/>
                <a:cs typeface="Arial"/>
              </a:rPr>
              <a:t>Rights</a:t>
            </a:r>
            <a:r>
              <a:rPr lang="it-IT" dirty="0">
                <a:latin typeface="Arial"/>
                <a:cs typeface="Arial"/>
              </a:rPr>
              <a:t> of the US </a:t>
            </a:r>
            <a:r>
              <a:rPr lang="it-IT" dirty="0" err="1">
                <a:latin typeface="Arial"/>
                <a:cs typeface="Arial"/>
              </a:rPr>
              <a:t>Constitution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protects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basic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freedoms</a:t>
            </a:r>
            <a:r>
              <a:rPr lang="it-IT" dirty="0">
                <a:latin typeface="Arial"/>
                <a:cs typeface="Arial"/>
              </a:rPr>
              <a:t> of </a:t>
            </a:r>
            <a:r>
              <a:rPr lang="it-IT" dirty="0" err="1">
                <a:latin typeface="Arial"/>
                <a:cs typeface="Arial"/>
              </a:rPr>
              <a:t>United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States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citizens</a:t>
            </a:r>
            <a:r>
              <a:rPr lang="it-IT" dirty="0">
                <a:latin typeface="Arial"/>
                <a:cs typeface="Arial"/>
              </a:rPr>
              <a:t>.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399" y="4334933"/>
            <a:ext cx="1845733" cy="233485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800" y="1739900"/>
            <a:ext cx="1905000" cy="230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4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How </a:t>
            </a:r>
            <a:r>
              <a:rPr lang="it-IT" dirty="0" smtClean="0"/>
              <a:t>Human </a:t>
            </a:r>
            <a:r>
              <a:rPr lang="it-IT" dirty="0" err="1" smtClean="0"/>
              <a:t>Rights</a:t>
            </a:r>
            <a:r>
              <a:rPr lang="it-IT" dirty="0" smtClean="0"/>
              <a:t> are </a:t>
            </a:r>
            <a:r>
              <a:rPr lang="it-IT" dirty="0" err="1" smtClean="0"/>
              <a:t>born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40833" y="1905000"/>
            <a:ext cx="5473700" cy="4114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1800" dirty="0" smtClean="0">
                <a:latin typeface="Arial"/>
                <a:cs typeface="Arial"/>
              </a:rPr>
              <a:t>The </a:t>
            </a:r>
            <a:r>
              <a:rPr lang="it-IT" sz="1800" dirty="0" err="1" smtClean="0">
                <a:latin typeface="Arial"/>
                <a:cs typeface="Arial"/>
              </a:rPr>
              <a:t>United</a:t>
            </a:r>
            <a:r>
              <a:rPr lang="it-IT" sz="1800" dirty="0" smtClean="0">
                <a:latin typeface="Arial"/>
                <a:cs typeface="Arial"/>
              </a:rPr>
              <a:t> Nations</a:t>
            </a:r>
          </a:p>
          <a:p>
            <a:pPr marL="0" indent="0" algn="ctr">
              <a:buNone/>
            </a:pPr>
            <a:r>
              <a:rPr lang="it-IT" sz="1800" dirty="0" smtClean="0">
                <a:latin typeface="Arial"/>
                <a:cs typeface="Arial"/>
              </a:rPr>
              <a:t>In </a:t>
            </a:r>
            <a:r>
              <a:rPr lang="it-IT" sz="1800" dirty="0">
                <a:latin typeface="Arial"/>
                <a:cs typeface="Arial"/>
              </a:rPr>
              <a:t>April 1945, </a:t>
            </a:r>
            <a:r>
              <a:rPr lang="it-IT" sz="1800" dirty="0" err="1">
                <a:latin typeface="Arial"/>
                <a:cs typeface="Arial"/>
              </a:rPr>
              <a:t>delegates</a:t>
            </a:r>
            <a:r>
              <a:rPr lang="it-IT" sz="1800" dirty="0">
                <a:latin typeface="Arial"/>
                <a:cs typeface="Arial"/>
              </a:rPr>
              <a:t> from </a:t>
            </a:r>
            <a:r>
              <a:rPr lang="it-IT" sz="1800" dirty="0" err="1">
                <a:latin typeface="Arial"/>
                <a:cs typeface="Arial"/>
              </a:rPr>
              <a:t>fifty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countries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met</a:t>
            </a:r>
            <a:r>
              <a:rPr lang="it-IT" sz="1800" dirty="0">
                <a:latin typeface="Arial"/>
                <a:cs typeface="Arial"/>
              </a:rPr>
              <a:t> in San Francisco full of </a:t>
            </a:r>
            <a:r>
              <a:rPr lang="it-IT" sz="1800" dirty="0" err="1">
                <a:latin typeface="Arial"/>
                <a:cs typeface="Arial"/>
              </a:rPr>
              <a:t>optimism</a:t>
            </a:r>
            <a:r>
              <a:rPr lang="it-IT" sz="1800" dirty="0">
                <a:latin typeface="Arial"/>
                <a:cs typeface="Arial"/>
              </a:rPr>
              <a:t> and </a:t>
            </a:r>
            <a:r>
              <a:rPr lang="it-IT" sz="1800" dirty="0" err="1">
                <a:latin typeface="Arial"/>
                <a:cs typeface="Arial"/>
              </a:rPr>
              <a:t>hope</a:t>
            </a:r>
            <a:r>
              <a:rPr lang="it-IT" sz="1800" dirty="0">
                <a:latin typeface="Arial"/>
                <a:cs typeface="Arial"/>
              </a:rPr>
              <a:t>. The goal of the </a:t>
            </a:r>
            <a:r>
              <a:rPr lang="it-IT" sz="1800" dirty="0" err="1">
                <a:latin typeface="Arial"/>
                <a:cs typeface="Arial"/>
              </a:rPr>
              <a:t>United</a:t>
            </a:r>
            <a:r>
              <a:rPr lang="it-IT" sz="1800" dirty="0">
                <a:latin typeface="Arial"/>
                <a:cs typeface="Arial"/>
              </a:rPr>
              <a:t> Nations Conference on International Organization </a:t>
            </a:r>
            <a:r>
              <a:rPr lang="it-IT" sz="1800" dirty="0" err="1">
                <a:latin typeface="Arial"/>
                <a:cs typeface="Arial"/>
              </a:rPr>
              <a:t>was</a:t>
            </a:r>
            <a:r>
              <a:rPr lang="it-IT" sz="1800" dirty="0">
                <a:latin typeface="Arial"/>
                <a:cs typeface="Arial"/>
              </a:rPr>
              <a:t> to fashion an </a:t>
            </a:r>
            <a:r>
              <a:rPr lang="it-IT" sz="1800" dirty="0" err="1">
                <a:latin typeface="Arial"/>
                <a:cs typeface="Arial"/>
              </a:rPr>
              <a:t>international</a:t>
            </a:r>
            <a:r>
              <a:rPr lang="it-IT" sz="1800" dirty="0">
                <a:latin typeface="Arial"/>
                <a:cs typeface="Arial"/>
              </a:rPr>
              <a:t> body to </a:t>
            </a:r>
            <a:r>
              <a:rPr lang="it-IT" sz="1800" dirty="0" err="1">
                <a:latin typeface="Arial"/>
                <a:cs typeface="Arial"/>
              </a:rPr>
              <a:t>promote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peace</a:t>
            </a:r>
            <a:r>
              <a:rPr lang="it-IT" sz="1800" dirty="0">
                <a:latin typeface="Arial"/>
                <a:cs typeface="Arial"/>
              </a:rPr>
              <a:t> and </a:t>
            </a:r>
            <a:r>
              <a:rPr lang="it-IT" sz="1800" dirty="0" err="1">
                <a:latin typeface="Arial"/>
                <a:cs typeface="Arial"/>
              </a:rPr>
              <a:t>prevent</a:t>
            </a:r>
            <a:r>
              <a:rPr lang="it-IT" sz="1800" dirty="0">
                <a:latin typeface="Arial"/>
                <a:cs typeface="Arial"/>
              </a:rPr>
              <a:t> future </a:t>
            </a:r>
            <a:r>
              <a:rPr lang="it-IT" sz="1800" dirty="0" err="1">
                <a:latin typeface="Arial"/>
                <a:cs typeface="Arial"/>
              </a:rPr>
              <a:t>wars</a:t>
            </a:r>
            <a:r>
              <a:rPr lang="it-IT" sz="1800" dirty="0">
                <a:latin typeface="Arial"/>
                <a:cs typeface="Arial"/>
              </a:rPr>
              <a:t>. The </a:t>
            </a:r>
            <a:r>
              <a:rPr lang="it-IT" sz="1800" dirty="0" err="1">
                <a:latin typeface="Arial"/>
                <a:cs typeface="Arial"/>
              </a:rPr>
              <a:t>ideals</a:t>
            </a:r>
            <a:r>
              <a:rPr lang="it-IT" sz="1800" dirty="0">
                <a:latin typeface="Arial"/>
                <a:cs typeface="Arial"/>
              </a:rPr>
              <a:t> of the </a:t>
            </a:r>
            <a:r>
              <a:rPr lang="it-IT" sz="1800" dirty="0" err="1">
                <a:latin typeface="Arial"/>
                <a:cs typeface="Arial"/>
              </a:rPr>
              <a:t>organization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were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stated</a:t>
            </a:r>
            <a:r>
              <a:rPr lang="it-IT" sz="1800" dirty="0">
                <a:latin typeface="Arial"/>
                <a:cs typeface="Arial"/>
              </a:rPr>
              <a:t> in the </a:t>
            </a:r>
            <a:r>
              <a:rPr lang="it-IT" sz="1800" dirty="0" err="1">
                <a:latin typeface="Arial"/>
                <a:cs typeface="Arial"/>
              </a:rPr>
              <a:t>preamble</a:t>
            </a:r>
            <a:r>
              <a:rPr lang="it-IT" sz="1800" dirty="0">
                <a:latin typeface="Arial"/>
                <a:cs typeface="Arial"/>
              </a:rPr>
              <a:t> to </a:t>
            </a:r>
            <a:r>
              <a:rPr lang="it-IT" sz="1800" dirty="0" err="1">
                <a:latin typeface="Arial"/>
                <a:cs typeface="Arial"/>
              </a:rPr>
              <a:t>its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proposed</a:t>
            </a:r>
            <a:r>
              <a:rPr lang="it-IT" sz="1800" dirty="0">
                <a:latin typeface="Arial"/>
                <a:cs typeface="Arial"/>
              </a:rPr>
              <a:t> charter: “</a:t>
            </a:r>
            <a:r>
              <a:rPr lang="it-IT" sz="1800" dirty="0" err="1">
                <a:latin typeface="Arial"/>
                <a:cs typeface="Arial"/>
              </a:rPr>
              <a:t>We</a:t>
            </a:r>
            <a:r>
              <a:rPr lang="it-IT" sz="1800" dirty="0">
                <a:latin typeface="Arial"/>
                <a:cs typeface="Arial"/>
              </a:rPr>
              <a:t> the </a:t>
            </a:r>
            <a:r>
              <a:rPr lang="it-IT" sz="1800" dirty="0" err="1">
                <a:latin typeface="Arial"/>
                <a:cs typeface="Arial"/>
              </a:rPr>
              <a:t>peoples</a:t>
            </a:r>
            <a:r>
              <a:rPr lang="it-IT" sz="1800" dirty="0">
                <a:latin typeface="Arial"/>
                <a:cs typeface="Arial"/>
              </a:rPr>
              <a:t> of the </a:t>
            </a:r>
            <a:r>
              <a:rPr lang="it-IT" sz="1800" dirty="0" err="1">
                <a:latin typeface="Arial"/>
                <a:cs typeface="Arial"/>
              </a:rPr>
              <a:t>United</a:t>
            </a:r>
            <a:r>
              <a:rPr lang="it-IT" sz="1800" dirty="0">
                <a:latin typeface="Arial"/>
                <a:cs typeface="Arial"/>
              </a:rPr>
              <a:t> Nations are </a:t>
            </a:r>
            <a:r>
              <a:rPr lang="it-IT" sz="1800" dirty="0" err="1">
                <a:latin typeface="Arial"/>
                <a:cs typeface="Arial"/>
              </a:rPr>
              <a:t>determined</a:t>
            </a:r>
            <a:r>
              <a:rPr lang="it-IT" sz="1800" dirty="0">
                <a:latin typeface="Arial"/>
                <a:cs typeface="Arial"/>
              </a:rPr>
              <a:t> to </a:t>
            </a:r>
            <a:r>
              <a:rPr lang="it-IT" sz="1800" dirty="0" err="1">
                <a:latin typeface="Arial"/>
                <a:cs typeface="Arial"/>
              </a:rPr>
              <a:t>save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succeeding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generations</a:t>
            </a:r>
            <a:r>
              <a:rPr lang="it-IT" sz="1800" dirty="0">
                <a:latin typeface="Arial"/>
                <a:cs typeface="Arial"/>
              </a:rPr>
              <a:t> from the </a:t>
            </a:r>
            <a:r>
              <a:rPr lang="it-IT" sz="1800" dirty="0" err="1">
                <a:latin typeface="Arial"/>
                <a:cs typeface="Arial"/>
              </a:rPr>
              <a:t>scourge</a:t>
            </a:r>
            <a:r>
              <a:rPr lang="it-IT" sz="1800" dirty="0">
                <a:latin typeface="Arial"/>
                <a:cs typeface="Arial"/>
              </a:rPr>
              <a:t> of war, </a:t>
            </a:r>
            <a:r>
              <a:rPr lang="it-IT" sz="1800" dirty="0" err="1">
                <a:latin typeface="Arial"/>
                <a:cs typeface="Arial"/>
              </a:rPr>
              <a:t>which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twice</a:t>
            </a:r>
            <a:r>
              <a:rPr lang="it-IT" sz="1800" dirty="0">
                <a:latin typeface="Arial"/>
                <a:cs typeface="Arial"/>
              </a:rPr>
              <a:t> in </a:t>
            </a:r>
            <a:r>
              <a:rPr lang="it-IT" sz="1800" dirty="0" err="1">
                <a:latin typeface="Arial"/>
                <a:cs typeface="Arial"/>
              </a:rPr>
              <a:t>our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lifetime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has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brought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untold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sorrow</a:t>
            </a:r>
            <a:r>
              <a:rPr lang="it-IT" sz="1800" dirty="0">
                <a:latin typeface="Arial"/>
                <a:cs typeface="Arial"/>
              </a:rPr>
              <a:t> to </a:t>
            </a:r>
            <a:r>
              <a:rPr lang="it-IT" sz="1800" dirty="0" err="1">
                <a:latin typeface="Arial"/>
                <a:cs typeface="Arial"/>
              </a:rPr>
              <a:t>mankind</a:t>
            </a:r>
            <a:r>
              <a:rPr lang="it-IT" sz="1800" dirty="0">
                <a:latin typeface="Arial"/>
                <a:cs typeface="Arial"/>
              </a:rPr>
              <a:t>.”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672287"/>
            <a:ext cx="2607733" cy="173631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967" y="3539067"/>
            <a:ext cx="1642533" cy="299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84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How </a:t>
            </a:r>
            <a:r>
              <a:rPr lang="it-IT" dirty="0" smtClean="0"/>
              <a:t>Human </a:t>
            </a:r>
            <a:r>
              <a:rPr lang="it-IT" dirty="0" err="1" smtClean="0"/>
              <a:t>Rights</a:t>
            </a:r>
            <a:r>
              <a:rPr lang="it-IT" dirty="0" smtClean="0"/>
              <a:t> are </a:t>
            </a:r>
            <a:r>
              <a:rPr lang="it-IT" dirty="0" err="1" smtClean="0"/>
              <a:t>born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500" y="1905000"/>
            <a:ext cx="4914900" cy="4114800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>
                <a:latin typeface="Arial"/>
                <a:cs typeface="Arial"/>
              </a:rPr>
              <a:t>The Universal </a:t>
            </a:r>
            <a:r>
              <a:rPr lang="it-IT" dirty="0" err="1" smtClean="0">
                <a:latin typeface="Arial"/>
                <a:cs typeface="Arial"/>
              </a:rPr>
              <a:t>Declarationof</a:t>
            </a:r>
            <a:r>
              <a:rPr lang="it-IT" dirty="0" smtClean="0">
                <a:latin typeface="Arial"/>
                <a:cs typeface="Arial"/>
              </a:rPr>
              <a:t> Human </a:t>
            </a:r>
            <a:r>
              <a:rPr lang="it-IT" dirty="0" err="1" smtClean="0">
                <a:latin typeface="Arial"/>
                <a:cs typeface="Arial"/>
              </a:rPr>
              <a:t>Rights</a:t>
            </a:r>
            <a:r>
              <a:rPr lang="it-IT" dirty="0" smtClean="0">
                <a:latin typeface="Arial"/>
                <a:cs typeface="Arial"/>
              </a:rPr>
              <a:t> (UDHR) </a:t>
            </a:r>
            <a:r>
              <a:rPr lang="it-IT" dirty="0" err="1" smtClean="0">
                <a:latin typeface="Arial"/>
                <a:cs typeface="Arial"/>
              </a:rPr>
              <a:t>is</a:t>
            </a:r>
            <a:r>
              <a:rPr lang="it-IT" dirty="0" smtClean="0">
                <a:latin typeface="Arial"/>
                <a:cs typeface="Arial"/>
              </a:rPr>
              <a:t> a </a:t>
            </a:r>
            <a:r>
              <a:rPr lang="it-IT" dirty="0" err="1" smtClean="0">
                <a:latin typeface="Arial"/>
                <a:cs typeface="Arial"/>
              </a:rPr>
              <a:t>milestone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document</a:t>
            </a:r>
            <a:r>
              <a:rPr lang="it-IT" dirty="0" smtClean="0">
                <a:latin typeface="Arial"/>
                <a:cs typeface="Arial"/>
              </a:rPr>
              <a:t> in the </a:t>
            </a:r>
            <a:r>
              <a:rPr lang="it-IT" dirty="0" err="1" smtClean="0">
                <a:latin typeface="Arial"/>
                <a:cs typeface="Arial"/>
              </a:rPr>
              <a:t>history</a:t>
            </a:r>
            <a:r>
              <a:rPr lang="it-IT" dirty="0" smtClean="0">
                <a:latin typeface="Arial"/>
                <a:cs typeface="Arial"/>
              </a:rPr>
              <a:t> of human </a:t>
            </a:r>
            <a:r>
              <a:rPr lang="it-IT" dirty="0" err="1" smtClean="0">
                <a:latin typeface="Arial"/>
                <a:cs typeface="Arial"/>
              </a:rPr>
              <a:t>rights</a:t>
            </a:r>
            <a:r>
              <a:rPr lang="it-IT" dirty="0" smtClean="0">
                <a:latin typeface="Arial"/>
                <a:cs typeface="Arial"/>
              </a:rPr>
              <a:t>.</a:t>
            </a:r>
          </a:p>
          <a:p>
            <a:r>
              <a:rPr lang="it-IT" dirty="0" smtClean="0">
                <a:latin typeface="Arial"/>
                <a:cs typeface="Arial"/>
              </a:rPr>
              <a:t>The </a:t>
            </a:r>
            <a:r>
              <a:rPr lang="it-IT" dirty="0" err="1" smtClean="0">
                <a:latin typeface="Arial"/>
                <a:cs typeface="Arial"/>
              </a:rPr>
              <a:t>Declaration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was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proclaimed</a:t>
            </a:r>
            <a:r>
              <a:rPr lang="it-IT" dirty="0" smtClean="0">
                <a:latin typeface="Arial"/>
                <a:cs typeface="Arial"/>
              </a:rPr>
              <a:t> by the </a:t>
            </a:r>
            <a:r>
              <a:rPr lang="it-IT" dirty="0" err="1" smtClean="0">
                <a:latin typeface="Arial"/>
                <a:cs typeface="Arial"/>
              </a:rPr>
              <a:t>United</a:t>
            </a:r>
            <a:r>
              <a:rPr lang="it-IT" dirty="0" smtClean="0">
                <a:latin typeface="Arial"/>
                <a:cs typeface="Arial"/>
              </a:rPr>
              <a:t> Nations General Assembly in Paris on 10 </a:t>
            </a:r>
            <a:r>
              <a:rPr lang="it-IT" dirty="0" err="1" smtClean="0">
                <a:latin typeface="Arial"/>
                <a:cs typeface="Arial"/>
              </a:rPr>
              <a:t>December</a:t>
            </a:r>
            <a:r>
              <a:rPr lang="it-IT" dirty="0" smtClean="0">
                <a:latin typeface="Arial"/>
                <a:cs typeface="Arial"/>
              </a:rPr>
              <a:t> 1948 </a:t>
            </a:r>
            <a:r>
              <a:rPr lang="it-IT" dirty="0" err="1" smtClean="0">
                <a:latin typeface="Arial"/>
                <a:cs typeface="Arial"/>
              </a:rPr>
              <a:t>as</a:t>
            </a:r>
            <a:r>
              <a:rPr lang="it-IT" dirty="0" smtClean="0">
                <a:latin typeface="Arial"/>
                <a:cs typeface="Arial"/>
              </a:rPr>
              <a:t> a common standard of </a:t>
            </a:r>
            <a:r>
              <a:rPr lang="it-IT" dirty="0" err="1" smtClean="0">
                <a:latin typeface="Arial"/>
                <a:cs typeface="Arial"/>
              </a:rPr>
              <a:t>achievements</a:t>
            </a:r>
            <a:r>
              <a:rPr lang="it-IT" dirty="0" smtClean="0">
                <a:latin typeface="Arial"/>
                <a:cs typeface="Arial"/>
              </a:rPr>
              <a:t> for </a:t>
            </a:r>
            <a:r>
              <a:rPr lang="it-IT" dirty="0" err="1" smtClean="0">
                <a:latin typeface="Arial"/>
                <a:cs typeface="Arial"/>
              </a:rPr>
              <a:t>all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people</a:t>
            </a:r>
            <a:r>
              <a:rPr lang="it-IT" dirty="0" smtClean="0">
                <a:latin typeface="Arial"/>
                <a:cs typeface="Arial"/>
              </a:rPr>
              <a:t> and </a:t>
            </a:r>
            <a:r>
              <a:rPr lang="it-IT" dirty="0" err="1" smtClean="0">
                <a:latin typeface="Arial"/>
                <a:cs typeface="Arial"/>
              </a:rPr>
              <a:t>all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nations</a:t>
            </a:r>
            <a:r>
              <a:rPr lang="it-IT" dirty="0" smtClean="0">
                <a:latin typeface="Arial"/>
                <a:cs typeface="Arial"/>
              </a:rPr>
              <a:t>. </a:t>
            </a:r>
          </a:p>
          <a:p>
            <a:r>
              <a:rPr lang="it-IT" dirty="0" err="1" smtClean="0">
                <a:latin typeface="Arial"/>
                <a:cs typeface="Arial"/>
              </a:rPr>
              <a:t>It</a:t>
            </a:r>
            <a:r>
              <a:rPr lang="it-IT" dirty="0" smtClean="0">
                <a:latin typeface="Arial"/>
                <a:cs typeface="Arial"/>
              </a:rPr>
              <a:t> sets out, for the </a:t>
            </a:r>
            <a:r>
              <a:rPr lang="it-IT" dirty="0" smtClean="0">
                <a:latin typeface="Arial"/>
                <a:cs typeface="Arial"/>
              </a:rPr>
              <a:t>first time</a:t>
            </a:r>
            <a:r>
              <a:rPr lang="it-IT" dirty="0" smtClean="0">
                <a:latin typeface="Arial"/>
                <a:cs typeface="Arial"/>
              </a:rPr>
              <a:t>, </a:t>
            </a:r>
            <a:r>
              <a:rPr lang="it-IT" dirty="0" err="1" smtClean="0">
                <a:latin typeface="Arial"/>
                <a:cs typeface="Arial"/>
              </a:rPr>
              <a:t>fundamental</a:t>
            </a:r>
            <a:r>
              <a:rPr lang="it-IT" dirty="0" smtClean="0">
                <a:latin typeface="Arial"/>
                <a:cs typeface="Arial"/>
              </a:rPr>
              <a:t> human </a:t>
            </a:r>
            <a:r>
              <a:rPr lang="it-IT" dirty="0" err="1" smtClean="0">
                <a:latin typeface="Arial"/>
                <a:cs typeface="Arial"/>
              </a:rPr>
              <a:t>rights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tobe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universally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protected</a:t>
            </a:r>
            <a:r>
              <a:rPr lang="it-IT" dirty="0" smtClean="0">
                <a:latin typeface="Arial"/>
                <a:cs typeface="Arial"/>
              </a:rPr>
              <a:t> and </a:t>
            </a:r>
            <a:r>
              <a:rPr lang="it-IT" dirty="0" err="1" smtClean="0">
                <a:latin typeface="Arial"/>
                <a:cs typeface="Arial"/>
              </a:rPr>
              <a:t>it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has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been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translated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into</a:t>
            </a:r>
            <a:r>
              <a:rPr lang="it-IT" dirty="0" smtClean="0">
                <a:latin typeface="Arial"/>
                <a:cs typeface="Arial"/>
              </a:rPr>
              <a:t> over 500 </a:t>
            </a:r>
            <a:r>
              <a:rPr lang="it-IT" dirty="0" err="1" smtClean="0">
                <a:latin typeface="Arial"/>
                <a:cs typeface="Arial"/>
              </a:rPr>
              <a:t>languages</a:t>
            </a:r>
            <a:r>
              <a:rPr lang="it-IT" dirty="0" smtClean="0">
                <a:latin typeface="Arial"/>
                <a:cs typeface="Arial"/>
              </a:rPr>
              <a:t>. </a:t>
            </a:r>
            <a:endParaRPr lang="it-IT" dirty="0">
              <a:latin typeface="Arial"/>
              <a:cs typeface="Arial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00" y="1905000"/>
            <a:ext cx="3048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43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Constitution</a:t>
            </a:r>
            <a:r>
              <a:rPr lang="it-IT" dirty="0" smtClean="0"/>
              <a:t> of the </a:t>
            </a:r>
            <a:r>
              <a:rPr lang="it-IT" dirty="0" err="1" smtClean="0"/>
              <a:t>Italian</a:t>
            </a:r>
            <a:r>
              <a:rPr lang="it-IT" dirty="0" smtClean="0"/>
              <a:t> Republic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1234" y="1895039"/>
            <a:ext cx="8572499" cy="2531533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>
                <a:latin typeface="Arial"/>
                <a:cs typeface="Arial"/>
              </a:rPr>
              <a:t>The </a:t>
            </a:r>
            <a:r>
              <a:rPr lang="it-IT" dirty="0" err="1" smtClean="0">
                <a:latin typeface="Arial"/>
                <a:cs typeface="Arial"/>
              </a:rPr>
              <a:t>Constitution</a:t>
            </a:r>
            <a:r>
              <a:rPr lang="it-IT" dirty="0" smtClean="0">
                <a:latin typeface="Arial"/>
                <a:cs typeface="Arial"/>
              </a:rPr>
              <a:t> of the </a:t>
            </a:r>
            <a:r>
              <a:rPr lang="it-IT" dirty="0" err="1" smtClean="0">
                <a:latin typeface="Arial"/>
                <a:cs typeface="Arial"/>
              </a:rPr>
              <a:t>Italian</a:t>
            </a:r>
            <a:r>
              <a:rPr lang="it-IT" dirty="0" smtClean="0">
                <a:latin typeface="Arial"/>
                <a:cs typeface="Arial"/>
              </a:rPr>
              <a:t> Republic </a:t>
            </a:r>
            <a:r>
              <a:rPr lang="it-IT" dirty="0" err="1" smtClean="0">
                <a:latin typeface="Arial"/>
                <a:cs typeface="Arial"/>
              </a:rPr>
              <a:t>is</a:t>
            </a:r>
            <a:r>
              <a:rPr lang="it-IT" dirty="0" smtClean="0">
                <a:latin typeface="Arial"/>
                <a:cs typeface="Arial"/>
              </a:rPr>
              <a:t> the </a:t>
            </a:r>
            <a:r>
              <a:rPr lang="it-IT" dirty="0" err="1" smtClean="0">
                <a:latin typeface="Arial"/>
                <a:cs typeface="Arial"/>
              </a:rPr>
              <a:t>act</a:t>
            </a:r>
            <a:r>
              <a:rPr lang="it-IT" dirty="0" smtClean="0">
                <a:latin typeface="Arial"/>
                <a:cs typeface="Arial"/>
              </a:rPr>
              <a:t> by </a:t>
            </a:r>
            <a:r>
              <a:rPr lang="it-IT" dirty="0" err="1" smtClean="0">
                <a:latin typeface="Arial"/>
                <a:cs typeface="Arial"/>
              </a:rPr>
              <a:t>which</a:t>
            </a:r>
            <a:r>
              <a:rPr lang="it-IT" dirty="0" smtClean="0">
                <a:latin typeface="Arial"/>
                <a:cs typeface="Arial"/>
              </a:rPr>
              <a:t> the </a:t>
            </a:r>
            <a:r>
              <a:rPr lang="it-IT" dirty="0" err="1" smtClean="0">
                <a:latin typeface="Arial"/>
                <a:cs typeface="Arial"/>
              </a:rPr>
              <a:t>fundamental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principles</a:t>
            </a:r>
            <a:r>
              <a:rPr lang="it-IT" dirty="0" smtClean="0">
                <a:latin typeface="Arial"/>
                <a:cs typeface="Arial"/>
              </a:rPr>
              <a:t> of </a:t>
            </a:r>
            <a:r>
              <a:rPr lang="it-IT" dirty="0" err="1" smtClean="0">
                <a:latin typeface="Arial"/>
                <a:cs typeface="Arial"/>
              </a:rPr>
              <a:t>civil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coexistence</a:t>
            </a:r>
            <a:r>
              <a:rPr lang="it-IT" dirty="0" smtClean="0">
                <a:latin typeface="Arial"/>
                <a:cs typeface="Arial"/>
              </a:rPr>
              <a:t> are </a:t>
            </a:r>
            <a:r>
              <a:rPr lang="it-IT" dirty="0" err="1" smtClean="0">
                <a:latin typeface="Arial"/>
                <a:cs typeface="Arial"/>
              </a:rPr>
              <a:t>established</a:t>
            </a:r>
            <a:r>
              <a:rPr lang="it-IT" dirty="0" smtClean="0">
                <a:latin typeface="Arial"/>
                <a:cs typeface="Arial"/>
              </a:rPr>
              <a:t> in </a:t>
            </a:r>
            <a:r>
              <a:rPr lang="it-IT" dirty="0" err="1" smtClean="0">
                <a:latin typeface="Arial"/>
                <a:cs typeface="Arial"/>
              </a:rPr>
              <a:t>democratic</a:t>
            </a:r>
            <a:r>
              <a:rPr lang="it-IT" dirty="0" smtClean="0">
                <a:latin typeface="Arial"/>
                <a:cs typeface="Arial"/>
              </a:rPr>
              <a:t> and </a:t>
            </a:r>
            <a:r>
              <a:rPr lang="it-IT" dirty="0" err="1" smtClean="0">
                <a:latin typeface="Arial"/>
                <a:cs typeface="Arial"/>
              </a:rPr>
              <a:t>republican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Italy</a:t>
            </a:r>
            <a:r>
              <a:rPr lang="it-IT" dirty="0" smtClean="0">
                <a:latin typeface="Arial"/>
                <a:cs typeface="Arial"/>
              </a:rPr>
              <a:t>.</a:t>
            </a:r>
          </a:p>
          <a:p>
            <a:r>
              <a:rPr lang="it-IT" dirty="0" smtClean="0">
                <a:latin typeface="Arial"/>
                <a:cs typeface="Arial"/>
              </a:rPr>
              <a:t>The </a:t>
            </a:r>
            <a:r>
              <a:rPr lang="it-IT" dirty="0" err="1" smtClean="0">
                <a:latin typeface="Arial"/>
                <a:cs typeface="Arial"/>
              </a:rPr>
              <a:t>Constitution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is</a:t>
            </a:r>
            <a:r>
              <a:rPr lang="it-IT" dirty="0" smtClean="0">
                <a:latin typeface="Arial"/>
                <a:cs typeface="Arial"/>
              </a:rPr>
              <a:t> the </a:t>
            </a:r>
            <a:r>
              <a:rPr lang="it-IT" dirty="0" err="1" smtClean="0">
                <a:latin typeface="Arial"/>
                <a:cs typeface="Arial"/>
              </a:rPr>
              <a:t>consequence</a:t>
            </a:r>
            <a:r>
              <a:rPr lang="it-IT" dirty="0" smtClean="0">
                <a:latin typeface="Arial"/>
                <a:cs typeface="Arial"/>
              </a:rPr>
              <a:t> of the work of the first </a:t>
            </a:r>
            <a:r>
              <a:rPr lang="it-IT" dirty="0" err="1" smtClean="0">
                <a:latin typeface="Arial"/>
                <a:cs typeface="Arial"/>
              </a:rPr>
              <a:t>assembly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elected</a:t>
            </a:r>
            <a:r>
              <a:rPr lang="it-IT" dirty="0" smtClean="0">
                <a:latin typeface="Arial"/>
                <a:cs typeface="Arial"/>
              </a:rPr>
              <a:t> by </a:t>
            </a:r>
            <a:r>
              <a:rPr lang="it-IT" dirty="0" err="1" smtClean="0">
                <a:latin typeface="Arial"/>
                <a:cs typeface="Arial"/>
              </a:rPr>
              <a:t>universal</a:t>
            </a:r>
            <a:r>
              <a:rPr lang="it-IT" dirty="0" smtClean="0">
                <a:latin typeface="Arial"/>
                <a:cs typeface="Arial"/>
              </a:rPr>
              <a:t> and </a:t>
            </a:r>
            <a:r>
              <a:rPr lang="it-IT" dirty="0" err="1" smtClean="0">
                <a:latin typeface="Arial"/>
                <a:cs typeface="Arial"/>
              </a:rPr>
              <a:t>direct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suffrage</a:t>
            </a:r>
            <a:r>
              <a:rPr lang="it-IT" dirty="0" smtClean="0">
                <a:latin typeface="Arial"/>
                <a:cs typeface="Arial"/>
              </a:rPr>
              <a:t>, to </a:t>
            </a:r>
            <a:r>
              <a:rPr lang="it-IT" dirty="0" err="1" smtClean="0">
                <a:latin typeface="Arial"/>
                <a:cs typeface="Arial"/>
              </a:rPr>
              <a:t>which</a:t>
            </a:r>
            <a:r>
              <a:rPr lang="it-IT" dirty="0" smtClean="0">
                <a:latin typeface="Arial"/>
                <a:cs typeface="Arial"/>
              </a:rPr>
              <a:t> for the </a:t>
            </a:r>
            <a:r>
              <a:rPr lang="it-IT" dirty="0" err="1" smtClean="0">
                <a:latin typeface="Arial"/>
                <a:cs typeface="Arial"/>
              </a:rPr>
              <a:t>fisrt</a:t>
            </a:r>
            <a:r>
              <a:rPr lang="it-IT" dirty="0" smtClean="0">
                <a:latin typeface="Arial"/>
                <a:cs typeface="Arial"/>
              </a:rPr>
              <a:t> time, </a:t>
            </a:r>
            <a:r>
              <a:rPr lang="it-IT" dirty="0" err="1" smtClean="0">
                <a:latin typeface="Arial"/>
                <a:cs typeface="Arial"/>
              </a:rPr>
              <a:t>according</a:t>
            </a:r>
            <a:r>
              <a:rPr lang="it-IT" dirty="0" smtClean="0">
                <a:latin typeface="Arial"/>
                <a:cs typeface="Arial"/>
              </a:rPr>
              <a:t> to the </a:t>
            </a:r>
            <a:r>
              <a:rPr lang="it-IT" dirty="0" err="1" smtClean="0">
                <a:latin typeface="Arial"/>
                <a:cs typeface="Arial"/>
              </a:rPr>
              <a:t>decree</a:t>
            </a:r>
            <a:r>
              <a:rPr lang="it-IT" dirty="0" smtClean="0">
                <a:latin typeface="Arial"/>
                <a:cs typeface="Arial"/>
              </a:rPr>
              <a:t> of 1 </a:t>
            </a:r>
            <a:r>
              <a:rPr lang="it-IT" dirty="0" err="1" smtClean="0">
                <a:latin typeface="Arial"/>
                <a:cs typeface="Arial"/>
              </a:rPr>
              <a:t>February</a:t>
            </a:r>
            <a:r>
              <a:rPr lang="it-IT" dirty="0" smtClean="0">
                <a:latin typeface="Arial"/>
                <a:cs typeface="Arial"/>
              </a:rPr>
              <a:t> 1945, </a:t>
            </a:r>
            <a:r>
              <a:rPr lang="it-IT" dirty="0" err="1" smtClean="0">
                <a:latin typeface="Arial"/>
                <a:cs typeface="Arial"/>
              </a:rPr>
              <a:t>women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were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admitted</a:t>
            </a:r>
            <a:r>
              <a:rPr lang="it-IT" dirty="0" smtClean="0">
                <a:latin typeface="Arial"/>
                <a:cs typeface="Arial"/>
              </a:rPr>
              <a:t>.</a:t>
            </a:r>
            <a:endParaRPr lang="it-IT" dirty="0">
              <a:latin typeface="Arial"/>
              <a:cs typeface="Arial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1" y="4233333"/>
            <a:ext cx="3979332" cy="221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8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iario di viaggio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Diario di viaggio.thmx</Template>
  <TotalTime>4450</TotalTime>
  <Words>726</Words>
  <Application>Microsoft Macintosh PowerPoint</Application>
  <PresentationFormat>Presentazione su schermo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Diario di viaggio</vt:lpstr>
      <vt:lpstr>Human Rights</vt:lpstr>
      <vt:lpstr>Index</vt:lpstr>
      <vt:lpstr>Introduction</vt:lpstr>
      <vt:lpstr>How human rights are born? </vt:lpstr>
      <vt:lpstr>How human rights are born? </vt:lpstr>
      <vt:lpstr>How Human Rights are born?</vt:lpstr>
      <vt:lpstr>How Human Rights are born?</vt:lpstr>
      <vt:lpstr>How Human Rights are born?</vt:lpstr>
      <vt:lpstr>The Constitution of the Italian Republic</vt:lpstr>
      <vt:lpstr>The Constitution of the Italian Republic</vt:lpstr>
      <vt:lpstr>The Constitution of the Italian Republic</vt:lpstr>
      <vt:lpstr>Texts about human rights 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  Rights</dc:title>
  <dc:creator>Utente di Microsoft Office</dc:creator>
  <cp:lastModifiedBy>Utente di Microsoft Office</cp:lastModifiedBy>
  <cp:revision>11</cp:revision>
  <dcterms:created xsi:type="dcterms:W3CDTF">2019-03-04T16:21:30Z</dcterms:created>
  <dcterms:modified xsi:type="dcterms:W3CDTF">2019-03-07T18:53:57Z</dcterms:modified>
</cp:coreProperties>
</file>