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40" d="100"/>
          <a:sy n="140" d="100"/>
        </p:scale>
        <p:origin x="-804"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B9A6BAA-C640-41BB-A2F0-ADE3FAA63041}" type="datetimeFigureOut">
              <a:rPr lang="it-IT" smtClean="0"/>
              <a:pPr/>
              <a:t>07/03/2019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1614479-7A3C-4E47-A91D-A1FBFC6B8B38}"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B9A6BAA-C640-41BB-A2F0-ADE3FAA63041}" type="datetimeFigureOut">
              <a:rPr lang="it-IT" smtClean="0"/>
              <a:pPr/>
              <a:t>07/03/2019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1614479-7A3C-4E47-A91D-A1FBFC6B8B3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B9A6BAA-C640-41BB-A2F0-ADE3FAA63041}" type="datetimeFigureOut">
              <a:rPr lang="it-IT" smtClean="0"/>
              <a:pPr/>
              <a:t>07/03/2019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1614479-7A3C-4E47-A91D-A1FBFC6B8B3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B9A6BAA-C640-41BB-A2F0-ADE3FAA63041}" type="datetimeFigureOut">
              <a:rPr lang="it-IT" smtClean="0"/>
              <a:pPr/>
              <a:t>07/03/2019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1614479-7A3C-4E47-A91D-A1FBFC6B8B3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B9A6BAA-C640-41BB-A2F0-ADE3FAA63041}" type="datetimeFigureOut">
              <a:rPr lang="it-IT" smtClean="0"/>
              <a:pPr/>
              <a:t>07/03/2019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1614479-7A3C-4E47-A91D-A1FBFC6B8B38}"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B9A6BAA-C640-41BB-A2F0-ADE3FAA63041}" type="datetimeFigureOut">
              <a:rPr lang="it-IT" smtClean="0"/>
              <a:pPr/>
              <a:t>07/03/2019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1614479-7A3C-4E47-A91D-A1FBFC6B8B3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B9A6BAA-C640-41BB-A2F0-ADE3FAA63041}" type="datetimeFigureOut">
              <a:rPr lang="it-IT" smtClean="0"/>
              <a:pPr/>
              <a:t>07/03/2019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1614479-7A3C-4E47-A91D-A1FBFC6B8B3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B9A6BAA-C640-41BB-A2F0-ADE3FAA63041}" type="datetimeFigureOut">
              <a:rPr lang="it-IT" smtClean="0"/>
              <a:pPr/>
              <a:t>07/03/2019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1614479-7A3C-4E47-A91D-A1FBFC6B8B3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B9A6BAA-C640-41BB-A2F0-ADE3FAA63041}" type="datetimeFigureOut">
              <a:rPr lang="it-IT" smtClean="0"/>
              <a:pPr/>
              <a:t>07/03/2019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1614479-7A3C-4E47-A91D-A1FBFC6B8B3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B9A6BAA-C640-41BB-A2F0-ADE3FAA63041}" type="datetimeFigureOut">
              <a:rPr lang="it-IT" smtClean="0"/>
              <a:pPr/>
              <a:t>07/03/2019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1614479-7A3C-4E47-A91D-A1FBFC6B8B3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B9A6BAA-C640-41BB-A2F0-ADE3FAA63041}" type="datetimeFigureOut">
              <a:rPr lang="it-IT" smtClean="0"/>
              <a:pPr/>
              <a:t>07/03/2019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1614479-7A3C-4E47-A91D-A1FBFC6B8B3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9A6BAA-C640-41BB-A2F0-ADE3FAA63041}" type="datetimeFigureOut">
              <a:rPr lang="it-IT" smtClean="0"/>
              <a:pPr/>
              <a:t>07/03/2019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14479-7A3C-4E47-A91D-A1FBFC6B8B3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916832"/>
            <a:ext cx="7772400" cy="1470025"/>
          </a:xfrm>
          <a:ln>
            <a:solidFill>
              <a:schemeClr val="tx1"/>
            </a:solidFill>
          </a:ln>
        </p:spPr>
        <p:txBody>
          <a:bodyPr>
            <a:normAutofit/>
          </a:bodyPr>
          <a:lstStyle/>
          <a:p>
            <a:r>
              <a:rPr lang="it-IT" sz="6600" dirty="0" smtClean="0"/>
              <a:t>HUMAN RIGHTS</a:t>
            </a:r>
            <a:endParaRPr lang="it-IT" sz="6600" dirty="0"/>
          </a:p>
        </p:txBody>
      </p:sp>
      <p:sp>
        <p:nvSpPr>
          <p:cNvPr id="3" name="Sottotitolo 2"/>
          <p:cNvSpPr>
            <a:spLocks noGrp="1"/>
          </p:cNvSpPr>
          <p:nvPr>
            <p:ph type="subTitle" idx="1"/>
          </p:nvPr>
        </p:nvSpPr>
        <p:spPr>
          <a:xfrm>
            <a:off x="-1692696" y="5981700"/>
            <a:ext cx="6400800" cy="1752600"/>
          </a:xfrm>
        </p:spPr>
        <p:txBody>
          <a:bodyPr>
            <a:normAutofit/>
          </a:bodyPr>
          <a:lstStyle/>
          <a:p>
            <a:r>
              <a:rPr lang="it-IT" sz="1600" dirty="0" smtClean="0"/>
              <a:t>Rocco Gregori 5QLSC      2018-2019</a:t>
            </a:r>
            <a:endParaRPr lang="it-IT" sz="1600" dirty="0"/>
          </a:p>
        </p:txBody>
      </p:sp>
      <p:sp>
        <p:nvSpPr>
          <p:cNvPr id="4" name="CasellaDiTesto 3"/>
          <p:cNvSpPr txBox="1"/>
          <p:nvPr/>
        </p:nvSpPr>
        <p:spPr>
          <a:xfrm>
            <a:off x="1691680" y="3789040"/>
            <a:ext cx="5544616" cy="707886"/>
          </a:xfrm>
          <a:prstGeom prst="rect">
            <a:avLst/>
          </a:prstGeom>
          <a:noFill/>
        </p:spPr>
        <p:txBody>
          <a:bodyPr wrap="square" rtlCol="0">
            <a:spAutoFit/>
          </a:bodyPr>
          <a:lstStyle/>
          <a:p>
            <a:pPr algn="ctr"/>
            <a:r>
              <a:rPr lang="it-IT" sz="2000" dirty="0" smtClean="0">
                <a:solidFill>
                  <a:schemeClr val="tx2">
                    <a:lumMod val="75000"/>
                  </a:schemeClr>
                </a:solidFill>
              </a:rPr>
              <a:t> </a:t>
            </a:r>
            <a:r>
              <a:rPr lang="it-IT" sz="2000" b="1" i="1" dirty="0" smtClean="0">
                <a:solidFill>
                  <a:schemeClr val="tx2">
                    <a:lumMod val="75000"/>
                  </a:schemeClr>
                </a:solidFill>
              </a:rPr>
              <a:t>“</a:t>
            </a:r>
            <a:r>
              <a:rPr lang="it-IT" sz="2000" b="1" i="1" dirty="0" err="1" smtClean="0">
                <a:solidFill>
                  <a:schemeClr val="tx2">
                    <a:lumMod val="75000"/>
                  </a:schemeClr>
                </a:solidFill>
              </a:rPr>
              <a:t>To</a:t>
            </a:r>
            <a:r>
              <a:rPr lang="it-IT" sz="2000" b="1" i="1" dirty="0" smtClean="0">
                <a:solidFill>
                  <a:schemeClr val="tx2">
                    <a:lumMod val="75000"/>
                  </a:schemeClr>
                </a:solidFill>
              </a:rPr>
              <a:t> </a:t>
            </a:r>
            <a:r>
              <a:rPr lang="it-IT" sz="2000" b="1" i="1" dirty="0" err="1" smtClean="0">
                <a:solidFill>
                  <a:schemeClr val="tx2">
                    <a:lumMod val="75000"/>
                  </a:schemeClr>
                </a:solidFill>
              </a:rPr>
              <a:t>deny</a:t>
            </a:r>
            <a:r>
              <a:rPr lang="it-IT" sz="2000" b="1" i="1" dirty="0" smtClean="0">
                <a:solidFill>
                  <a:schemeClr val="tx2">
                    <a:lumMod val="75000"/>
                  </a:schemeClr>
                </a:solidFill>
              </a:rPr>
              <a:t>  people  </a:t>
            </a:r>
            <a:r>
              <a:rPr lang="it-IT" sz="2000" b="1" i="1" dirty="0" err="1" smtClean="0">
                <a:solidFill>
                  <a:schemeClr val="tx2">
                    <a:lumMod val="75000"/>
                  </a:schemeClr>
                </a:solidFill>
              </a:rPr>
              <a:t>their</a:t>
            </a:r>
            <a:r>
              <a:rPr lang="it-IT" sz="2000" b="1" i="1" dirty="0" smtClean="0">
                <a:solidFill>
                  <a:schemeClr val="tx2">
                    <a:lumMod val="75000"/>
                  </a:schemeClr>
                </a:solidFill>
              </a:rPr>
              <a:t> </a:t>
            </a:r>
            <a:r>
              <a:rPr lang="it-IT" sz="2000" b="1" i="1" dirty="0" err="1" smtClean="0">
                <a:solidFill>
                  <a:schemeClr val="tx2">
                    <a:lumMod val="75000"/>
                  </a:schemeClr>
                </a:solidFill>
              </a:rPr>
              <a:t>human</a:t>
            </a:r>
            <a:r>
              <a:rPr lang="it-IT" sz="2000" b="1" i="1" dirty="0" smtClean="0">
                <a:solidFill>
                  <a:schemeClr val="tx2">
                    <a:lumMod val="75000"/>
                  </a:schemeClr>
                </a:solidFill>
              </a:rPr>
              <a:t> </a:t>
            </a:r>
            <a:r>
              <a:rPr lang="it-IT" sz="2000" b="1" i="1" dirty="0" err="1" smtClean="0">
                <a:solidFill>
                  <a:schemeClr val="tx2">
                    <a:lumMod val="75000"/>
                  </a:schemeClr>
                </a:solidFill>
              </a:rPr>
              <a:t>rights</a:t>
            </a:r>
            <a:r>
              <a:rPr lang="it-IT" sz="2000" b="1" i="1" dirty="0" smtClean="0">
                <a:solidFill>
                  <a:schemeClr val="tx2">
                    <a:lumMod val="75000"/>
                  </a:schemeClr>
                </a:solidFill>
              </a:rPr>
              <a:t> </a:t>
            </a:r>
            <a:r>
              <a:rPr lang="it-IT" sz="2000" b="1" i="1" dirty="0" err="1" smtClean="0">
                <a:solidFill>
                  <a:schemeClr val="tx2">
                    <a:lumMod val="75000"/>
                  </a:schemeClr>
                </a:solidFill>
              </a:rPr>
              <a:t>is</a:t>
            </a:r>
            <a:r>
              <a:rPr lang="it-IT" sz="2000" b="1" i="1" dirty="0" smtClean="0">
                <a:solidFill>
                  <a:schemeClr val="tx2">
                    <a:lumMod val="75000"/>
                  </a:schemeClr>
                </a:solidFill>
              </a:rPr>
              <a:t> </a:t>
            </a:r>
            <a:r>
              <a:rPr lang="it-IT" sz="2000" b="1" i="1" dirty="0" err="1" smtClean="0">
                <a:solidFill>
                  <a:schemeClr val="tx2">
                    <a:lumMod val="75000"/>
                  </a:schemeClr>
                </a:solidFill>
              </a:rPr>
              <a:t>to</a:t>
            </a:r>
            <a:endParaRPr lang="it-IT" sz="2000" b="1" i="1" dirty="0" smtClean="0">
              <a:solidFill>
                <a:schemeClr val="tx2">
                  <a:lumMod val="75000"/>
                </a:schemeClr>
              </a:solidFill>
            </a:endParaRPr>
          </a:p>
          <a:p>
            <a:pPr algn="ctr"/>
            <a:r>
              <a:rPr lang="it-IT" sz="2000" b="1" i="1" dirty="0" smtClean="0">
                <a:solidFill>
                  <a:schemeClr val="tx2">
                    <a:lumMod val="75000"/>
                  </a:schemeClr>
                </a:solidFill>
              </a:rPr>
              <a:t>challenge </a:t>
            </a:r>
            <a:r>
              <a:rPr lang="it-IT" sz="2000" b="1" i="1" dirty="0" err="1" smtClean="0">
                <a:solidFill>
                  <a:schemeClr val="tx2">
                    <a:lumMod val="75000"/>
                  </a:schemeClr>
                </a:solidFill>
              </a:rPr>
              <a:t>their</a:t>
            </a:r>
            <a:r>
              <a:rPr lang="it-IT" sz="2000" b="1" i="1" dirty="0" smtClean="0">
                <a:solidFill>
                  <a:schemeClr val="tx2">
                    <a:lumMod val="75000"/>
                  </a:schemeClr>
                </a:solidFill>
              </a:rPr>
              <a:t> </a:t>
            </a:r>
            <a:r>
              <a:rPr lang="it-IT" sz="2000" b="1" i="1" dirty="0" err="1" smtClean="0">
                <a:solidFill>
                  <a:schemeClr val="tx2">
                    <a:lumMod val="75000"/>
                  </a:schemeClr>
                </a:solidFill>
              </a:rPr>
              <a:t>very</a:t>
            </a:r>
            <a:r>
              <a:rPr lang="it-IT" sz="2000" b="1" i="1" dirty="0" smtClean="0">
                <a:solidFill>
                  <a:schemeClr val="tx2">
                    <a:lumMod val="75000"/>
                  </a:schemeClr>
                </a:solidFill>
              </a:rPr>
              <a:t> </a:t>
            </a:r>
            <a:r>
              <a:rPr lang="it-IT" sz="2000" b="1" i="1" dirty="0" err="1" smtClean="0">
                <a:solidFill>
                  <a:schemeClr val="tx2">
                    <a:lumMod val="75000"/>
                  </a:schemeClr>
                </a:solidFill>
              </a:rPr>
              <a:t>humanity</a:t>
            </a:r>
            <a:r>
              <a:rPr lang="it-IT" sz="2000" b="1" i="1" dirty="0" smtClean="0">
                <a:solidFill>
                  <a:schemeClr val="tx2">
                    <a:lumMod val="75000"/>
                  </a:schemeClr>
                </a:solidFill>
              </a:rPr>
              <a:t>”</a:t>
            </a:r>
            <a:endParaRPr lang="it-IT" sz="2000" i="1" dirty="0" smtClean="0">
              <a:solidFill>
                <a:schemeClr val="tx2">
                  <a:lumMod val="75000"/>
                </a:schemeClr>
              </a:solidFill>
            </a:endParaRPr>
          </a:p>
        </p:txBody>
      </p:sp>
      <p:sp>
        <p:nvSpPr>
          <p:cNvPr id="6" name="CasellaDiTesto 5"/>
          <p:cNvSpPr txBox="1"/>
          <p:nvPr/>
        </p:nvSpPr>
        <p:spPr>
          <a:xfrm>
            <a:off x="3635896" y="4437112"/>
            <a:ext cx="3456384" cy="369332"/>
          </a:xfrm>
          <a:prstGeom prst="rect">
            <a:avLst/>
          </a:prstGeom>
          <a:noFill/>
        </p:spPr>
        <p:txBody>
          <a:bodyPr wrap="square" rtlCol="0">
            <a:spAutoFit/>
          </a:bodyPr>
          <a:lstStyle/>
          <a:p>
            <a:r>
              <a:rPr lang="it-IT" dirty="0" smtClean="0">
                <a:solidFill>
                  <a:schemeClr val="tx2">
                    <a:lumMod val="75000"/>
                  </a:schemeClr>
                </a:solidFill>
              </a:rPr>
              <a:t>Nelson Mandela</a:t>
            </a:r>
            <a:endParaRPr lang="it-IT"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buNone/>
            </a:pPr>
            <a:r>
              <a:rPr lang="it-IT" sz="2800" b="1" dirty="0" smtClean="0"/>
              <a:t>Oliver Twist ,</a:t>
            </a:r>
            <a:r>
              <a:rPr lang="it-IT" sz="2800" b="1" dirty="0" err="1" smtClean="0"/>
              <a:t>Chapter</a:t>
            </a:r>
            <a:r>
              <a:rPr lang="it-IT" sz="2800" b="1" dirty="0" smtClean="0"/>
              <a:t> 2 “Oliver </a:t>
            </a:r>
            <a:r>
              <a:rPr lang="it-IT" sz="2800" b="1" dirty="0" err="1" smtClean="0"/>
              <a:t>wants</a:t>
            </a:r>
            <a:r>
              <a:rPr lang="it-IT" sz="2800" b="1" dirty="0" smtClean="0"/>
              <a:t> some  more”</a:t>
            </a:r>
          </a:p>
          <a:p>
            <a:pPr>
              <a:buNone/>
            </a:pPr>
            <a:r>
              <a:rPr lang="it-IT" sz="2800" dirty="0" smtClean="0"/>
              <a:t>(Charles Dickens)</a:t>
            </a:r>
          </a:p>
          <a:p>
            <a:pPr>
              <a:buSzPct val="82000"/>
              <a:buFont typeface="Wingdings" pitchFamily="2" charset="2"/>
              <a:buChar char="Ø"/>
            </a:pPr>
            <a:r>
              <a:rPr lang="it-IT" sz="2800" dirty="0" smtClean="0"/>
              <a:t> </a:t>
            </a:r>
            <a:r>
              <a:rPr lang="it-IT" sz="2400" u="sng" dirty="0" err="1" smtClean="0"/>
              <a:t>Rights</a:t>
            </a:r>
            <a:r>
              <a:rPr lang="it-IT" sz="2400" u="sng" dirty="0" smtClean="0"/>
              <a:t> </a:t>
            </a:r>
            <a:r>
              <a:rPr lang="it-IT" sz="2400" u="sng" dirty="0" err="1" smtClean="0"/>
              <a:t>Engaged</a:t>
            </a:r>
            <a:r>
              <a:rPr lang="it-IT" sz="2400" dirty="0" smtClean="0"/>
              <a:t>: </a:t>
            </a:r>
            <a:r>
              <a:rPr lang="it-IT" sz="2000" u="sng" dirty="0" smtClean="0"/>
              <a:t>Art 4.UDHR </a:t>
            </a:r>
            <a:r>
              <a:rPr lang="it-IT" sz="1800" dirty="0" smtClean="0"/>
              <a:t>“</a:t>
            </a:r>
            <a:r>
              <a:rPr lang="en-US" sz="1800" i="1" dirty="0" smtClean="0"/>
              <a:t>No </a:t>
            </a:r>
            <a:r>
              <a:rPr lang="en-US" sz="1800" i="1" dirty="0" smtClean="0"/>
              <a:t>one shall be held in slavery or servitude; slavery and the slave trade shall be prohibited in all their forms</a:t>
            </a:r>
            <a:r>
              <a:rPr lang="en-US" sz="1800" i="1" dirty="0" smtClean="0"/>
              <a:t>.”</a:t>
            </a:r>
            <a:endParaRPr lang="it-IT" sz="1800" i="1" dirty="0" smtClean="0"/>
          </a:p>
          <a:p>
            <a:pPr>
              <a:buSzPct val="82000"/>
              <a:buNone/>
            </a:pPr>
            <a:endParaRPr lang="it-IT" sz="2400" u="sng" dirty="0" smtClean="0"/>
          </a:p>
          <a:p>
            <a:pPr>
              <a:buSzPct val="82000"/>
              <a:buNone/>
            </a:pPr>
            <a:r>
              <a:rPr lang="it-IT" sz="2000" dirty="0" smtClean="0"/>
              <a:t>                                          </a:t>
            </a:r>
            <a:r>
              <a:rPr lang="it-IT" sz="2000" u="sng" dirty="0" smtClean="0"/>
              <a:t>Art.7 UDHR </a:t>
            </a:r>
            <a:r>
              <a:rPr lang="it-IT" sz="1800" dirty="0" smtClean="0"/>
              <a:t>“</a:t>
            </a:r>
            <a:r>
              <a:rPr lang="en-US" sz="1800" i="1" dirty="0" smtClean="0"/>
              <a:t>All </a:t>
            </a:r>
            <a:r>
              <a:rPr lang="en-US" sz="1800" i="1" dirty="0" smtClean="0"/>
              <a:t>are equal before the law and are entitled without any discrimination to equal protection of the law. All are entitled to equal protection against any discrimination in violation of this Declaration and against any incitement to such discrimination</a:t>
            </a:r>
            <a:r>
              <a:rPr lang="en-US" sz="1800" i="1" dirty="0" smtClean="0"/>
              <a:t>.”</a:t>
            </a:r>
          </a:p>
          <a:p>
            <a:pPr>
              <a:buSzPct val="82000"/>
              <a:buNone/>
            </a:pPr>
            <a:endParaRPr lang="en-US" sz="1800" i="1" dirty="0" smtClean="0"/>
          </a:p>
          <a:p>
            <a:pPr>
              <a:buNone/>
            </a:pPr>
            <a:endParaRPr lang="it-IT" sz="2800" dirty="0"/>
          </a:p>
        </p:txBody>
      </p:sp>
      <p:sp>
        <p:nvSpPr>
          <p:cNvPr id="4" name="Titolo 1"/>
          <p:cNvSpPr>
            <a:spLocks noGrp="1"/>
          </p:cNvSpPr>
          <p:nvPr>
            <p:ph type="title"/>
          </p:nvPr>
        </p:nvSpPr>
        <p:spPr>
          <a:ln>
            <a:solidFill>
              <a:schemeClr val="tx1"/>
            </a:solidFill>
          </a:ln>
        </p:spPr>
        <p:txBody>
          <a:bodyPr>
            <a:normAutofit/>
          </a:bodyPr>
          <a:lstStyle/>
          <a:p>
            <a:r>
              <a:rPr lang="it-IT" dirty="0" err="1" smtClean="0"/>
              <a:t>Texts</a:t>
            </a:r>
            <a:r>
              <a:rPr lang="it-IT" dirty="0" smtClean="0"/>
              <a:t> </a:t>
            </a:r>
            <a:r>
              <a:rPr lang="it-IT" dirty="0" err="1" smtClean="0"/>
              <a:t>related</a:t>
            </a:r>
            <a:r>
              <a:rPr lang="it-IT" dirty="0" smtClean="0"/>
              <a:t> </a:t>
            </a:r>
            <a:r>
              <a:rPr lang="it-IT" dirty="0" err="1" smtClean="0"/>
              <a:t>to</a:t>
            </a:r>
            <a:r>
              <a:rPr lang="it-IT" dirty="0" smtClean="0"/>
              <a:t> </a:t>
            </a:r>
            <a:r>
              <a:rPr lang="it-IT" dirty="0" err="1" smtClean="0"/>
              <a:t>Human</a:t>
            </a:r>
            <a:r>
              <a:rPr lang="it-IT" dirty="0" smtClean="0"/>
              <a:t> </a:t>
            </a:r>
            <a:r>
              <a:rPr lang="it-IT" dirty="0" err="1" smtClean="0"/>
              <a:t>Rights</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sz="2800" b="1" dirty="0" smtClean="0"/>
              <a:t>Oliver Twist ,</a:t>
            </a:r>
            <a:r>
              <a:rPr lang="it-IT" sz="2800" b="1" dirty="0" err="1" smtClean="0"/>
              <a:t>Chapter</a:t>
            </a:r>
            <a:r>
              <a:rPr lang="it-IT" sz="2800" b="1" dirty="0" smtClean="0"/>
              <a:t> 2 “Oliver </a:t>
            </a:r>
            <a:r>
              <a:rPr lang="it-IT" sz="2800" b="1" dirty="0" err="1" smtClean="0"/>
              <a:t>wants</a:t>
            </a:r>
            <a:r>
              <a:rPr lang="it-IT" sz="2800" b="1" dirty="0" smtClean="0"/>
              <a:t> some  more”</a:t>
            </a:r>
          </a:p>
          <a:p>
            <a:pPr>
              <a:buNone/>
            </a:pPr>
            <a:r>
              <a:rPr lang="it-IT" sz="2800" dirty="0" smtClean="0"/>
              <a:t>(Charles Dickens</a:t>
            </a:r>
            <a:r>
              <a:rPr lang="it-IT" sz="2800" dirty="0" smtClean="0"/>
              <a:t>)</a:t>
            </a:r>
          </a:p>
          <a:p>
            <a:pPr>
              <a:buNone/>
            </a:pPr>
            <a:endParaRPr lang="it-IT" sz="2800" dirty="0" smtClean="0"/>
          </a:p>
          <a:p>
            <a:pPr>
              <a:buNone/>
            </a:pPr>
            <a:r>
              <a:rPr lang="it-IT" sz="2400" dirty="0" smtClean="0"/>
              <a:t>              The </a:t>
            </a:r>
            <a:r>
              <a:rPr lang="it-IT" sz="2400" dirty="0" err="1" smtClean="0"/>
              <a:t>Rights</a:t>
            </a:r>
            <a:r>
              <a:rPr lang="it-IT" sz="2400" dirty="0" smtClean="0"/>
              <a:t> are </a:t>
            </a:r>
            <a:r>
              <a:rPr lang="it-IT" sz="2400" dirty="0" err="1" smtClean="0"/>
              <a:t>denied</a:t>
            </a:r>
            <a:r>
              <a:rPr lang="it-IT" sz="2400" dirty="0" smtClean="0"/>
              <a:t>:  </a:t>
            </a:r>
            <a:r>
              <a:rPr lang="it-IT" sz="1800" dirty="0" err="1" smtClean="0"/>
              <a:t>-Children</a:t>
            </a:r>
            <a:r>
              <a:rPr lang="it-IT" sz="1800" dirty="0" smtClean="0"/>
              <a:t> are </a:t>
            </a:r>
            <a:r>
              <a:rPr lang="it-IT" sz="1800" dirty="0" err="1" smtClean="0"/>
              <a:t>starving</a:t>
            </a:r>
            <a:endParaRPr lang="it-IT" sz="1800" dirty="0" smtClean="0"/>
          </a:p>
          <a:p>
            <a:pPr>
              <a:buNone/>
            </a:pPr>
            <a:r>
              <a:rPr lang="it-IT" sz="1800" dirty="0" smtClean="0"/>
              <a:t> </a:t>
            </a:r>
            <a:r>
              <a:rPr lang="it-IT" sz="1800" dirty="0" smtClean="0"/>
              <a:t>                                                                         </a:t>
            </a:r>
            <a:r>
              <a:rPr lang="it-IT" sz="1800" dirty="0" err="1" smtClean="0"/>
              <a:t>-Difference</a:t>
            </a:r>
            <a:r>
              <a:rPr lang="it-IT" sz="1800" dirty="0" smtClean="0"/>
              <a:t> </a:t>
            </a:r>
            <a:r>
              <a:rPr lang="it-IT" sz="1800" dirty="0" err="1" smtClean="0"/>
              <a:t>between</a:t>
            </a:r>
            <a:r>
              <a:rPr lang="it-IT" sz="1800" dirty="0" smtClean="0"/>
              <a:t> the Master and the</a:t>
            </a:r>
          </a:p>
          <a:p>
            <a:pPr>
              <a:buNone/>
            </a:pPr>
            <a:r>
              <a:rPr lang="it-IT" sz="1800" dirty="0" smtClean="0"/>
              <a:t>                                                                           </a:t>
            </a:r>
            <a:r>
              <a:rPr lang="it-IT" sz="1800" dirty="0" err="1" smtClean="0"/>
              <a:t>children</a:t>
            </a:r>
            <a:endParaRPr lang="it-IT" sz="1800" dirty="0" smtClean="0"/>
          </a:p>
          <a:p>
            <a:pPr>
              <a:buNone/>
            </a:pPr>
            <a:r>
              <a:rPr lang="it-IT" sz="1800" dirty="0" smtClean="0"/>
              <a:t> </a:t>
            </a:r>
            <a:r>
              <a:rPr lang="it-IT" sz="1800" dirty="0" smtClean="0"/>
              <a:t>                                                                         </a:t>
            </a:r>
            <a:r>
              <a:rPr lang="it-IT" sz="1800" dirty="0" err="1" smtClean="0"/>
              <a:t>-Children</a:t>
            </a:r>
            <a:r>
              <a:rPr lang="it-IT" sz="1800" dirty="0" smtClean="0"/>
              <a:t> are </a:t>
            </a:r>
            <a:r>
              <a:rPr lang="it-IT" sz="1800" dirty="0" err="1" smtClean="0"/>
              <a:t>treated</a:t>
            </a:r>
            <a:r>
              <a:rPr lang="it-IT" sz="1800" dirty="0" smtClean="0"/>
              <a:t> </a:t>
            </a:r>
            <a:r>
              <a:rPr lang="it-IT" sz="1800" dirty="0" err="1" smtClean="0"/>
              <a:t>as</a:t>
            </a:r>
            <a:r>
              <a:rPr lang="it-IT" sz="1800" dirty="0" smtClean="0"/>
              <a:t> </a:t>
            </a:r>
            <a:r>
              <a:rPr lang="it-IT" sz="1800" dirty="0" err="1" smtClean="0"/>
              <a:t>if</a:t>
            </a:r>
            <a:r>
              <a:rPr lang="it-IT" sz="1800" dirty="0" smtClean="0"/>
              <a:t> </a:t>
            </a:r>
            <a:r>
              <a:rPr lang="it-IT" sz="1800" dirty="0" err="1" smtClean="0"/>
              <a:t>they</a:t>
            </a:r>
            <a:r>
              <a:rPr lang="it-IT" sz="1800" dirty="0" smtClean="0"/>
              <a:t> </a:t>
            </a:r>
            <a:r>
              <a:rPr lang="it-IT" sz="1800" dirty="0" err="1" smtClean="0"/>
              <a:t>were</a:t>
            </a:r>
            <a:r>
              <a:rPr lang="it-IT" sz="1800" dirty="0" smtClean="0"/>
              <a:t> </a:t>
            </a:r>
            <a:r>
              <a:rPr lang="it-IT" sz="1800" dirty="0" err="1" smtClean="0"/>
              <a:t>slaves</a:t>
            </a:r>
            <a:endParaRPr lang="it-IT" sz="1800" dirty="0" smtClean="0"/>
          </a:p>
          <a:p>
            <a:pPr>
              <a:buNone/>
            </a:pPr>
            <a:r>
              <a:rPr lang="it-IT" sz="1800" dirty="0" smtClean="0"/>
              <a:t> </a:t>
            </a:r>
            <a:r>
              <a:rPr lang="it-IT" sz="1800" dirty="0" smtClean="0"/>
              <a:t>                                                                        </a:t>
            </a:r>
          </a:p>
          <a:p>
            <a:pPr>
              <a:buNone/>
            </a:pPr>
            <a:endParaRPr lang="it-IT" sz="2800" dirty="0" smtClean="0"/>
          </a:p>
          <a:p>
            <a:pPr>
              <a:buNone/>
            </a:pPr>
            <a:endParaRPr lang="it-IT" dirty="0"/>
          </a:p>
        </p:txBody>
      </p:sp>
      <p:sp>
        <p:nvSpPr>
          <p:cNvPr id="4" name="Titolo 1"/>
          <p:cNvSpPr>
            <a:spLocks noGrp="1"/>
          </p:cNvSpPr>
          <p:nvPr>
            <p:ph type="title"/>
          </p:nvPr>
        </p:nvSpPr>
        <p:spPr>
          <a:ln>
            <a:solidFill>
              <a:schemeClr val="tx1"/>
            </a:solidFill>
          </a:ln>
        </p:spPr>
        <p:txBody>
          <a:bodyPr>
            <a:normAutofit/>
          </a:bodyPr>
          <a:lstStyle/>
          <a:p>
            <a:r>
              <a:rPr lang="it-IT" dirty="0" err="1" smtClean="0"/>
              <a:t>Texts</a:t>
            </a:r>
            <a:r>
              <a:rPr lang="it-IT" dirty="0" smtClean="0"/>
              <a:t> </a:t>
            </a:r>
            <a:r>
              <a:rPr lang="it-IT" dirty="0" err="1" smtClean="0"/>
              <a:t>related</a:t>
            </a:r>
            <a:r>
              <a:rPr lang="it-IT" dirty="0" smtClean="0"/>
              <a:t> </a:t>
            </a:r>
            <a:r>
              <a:rPr lang="it-IT" dirty="0" err="1" smtClean="0"/>
              <a:t>to</a:t>
            </a:r>
            <a:r>
              <a:rPr lang="it-IT" dirty="0" smtClean="0"/>
              <a:t> </a:t>
            </a:r>
            <a:r>
              <a:rPr lang="it-IT" dirty="0" err="1" smtClean="0"/>
              <a:t>Human</a:t>
            </a:r>
            <a:r>
              <a:rPr lang="it-IT" dirty="0" smtClean="0"/>
              <a:t> </a:t>
            </a:r>
            <a:r>
              <a:rPr lang="it-IT" dirty="0" err="1" smtClean="0"/>
              <a:t>Rights</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tx1"/>
            </a:solidFill>
          </a:ln>
        </p:spPr>
        <p:txBody>
          <a:bodyPr/>
          <a:lstStyle/>
          <a:p>
            <a:r>
              <a:rPr lang="it-IT" dirty="0" smtClean="0"/>
              <a:t>INDEX:</a:t>
            </a:r>
            <a:endParaRPr lang="it-IT" dirty="0"/>
          </a:p>
        </p:txBody>
      </p:sp>
      <p:sp>
        <p:nvSpPr>
          <p:cNvPr id="3" name="Segnaposto contenuto 2"/>
          <p:cNvSpPr>
            <a:spLocks noGrp="1"/>
          </p:cNvSpPr>
          <p:nvPr>
            <p:ph idx="1"/>
          </p:nvPr>
        </p:nvSpPr>
        <p:spPr>
          <a:xfrm>
            <a:off x="395536" y="1988840"/>
            <a:ext cx="8229600" cy="4525963"/>
          </a:xfrm>
        </p:spPr>
        <p:txBody>
          <a:bodyPr>
            <a:normAutofit/>
          </a:bodyPr>
          <a:lstStyle/>
          <a:p>
            <a:r>
              <a:rPr lang="it-IT" sz="2400" dirty="0" err="1" smtClean="0"/>
              <a:t>What</a:t>
            </a:r>
            <a:r>
              <a:rPr lang="it-IT" sz="2400" dirty="0" smtClean="0"/>
              <a:t> are </a:t>
            </a:r>
            <a:r>
              <a:rPr lang="it-IT" sz="2400" dirty="0" err="1" smtClean="0"/>
              <a:t>Human</a:t>
            </a:r>
            <a:r>
              <a:rPr lang="it-IT" sz="2400" dirty="0" smtClean="0"/>
              <a:t> </a:t>
            </a:r>
            <a:r>
              <a:rPr lang="it-IT" sz="2400" dirty="0" err="1" smtClean="0"/>
              <a:t>Rights</a:t>
            </a:r>
            <a:r>
              <a:rPr lang="it-IT" sz="2400" dirty="0" smtClean="0"/>
              <a:t>?</a:t>
            </a:r>
          </a:p>
          <a:p>
            <a:endParaRPr lang="it-IT" sz="2400" dirty="0" smtClean="0"/>
          </a:p>
          <a:p>
            <a:r>
              <a:rPr lang="it-IT" sz="2400" dirty="0" err="1" smtClean="0"/>
              <a:t>History</a:t>
            </a:r>
            <a:r>
              <a:rPr lang="it-IT" sz="2400" dirty="0" smtClean="0"/>
              <a:t> </a:t>
            </a:r>
            <a:r>
              <a:rPr lang="it-IT" sz="2400" dirty="0" err="1" smtClean="0"/>
              <a:t>of</a:t>
            </a:r>
            <a:r>
              <a:rPr lang="it-IT" sz="2400" dirty="0" smtClean="0"/>
              <a:t> </a:t>
            </a:r>
            <a:r>
              <a:rPr lang="it-IT" sz="2400" dirty="0" err="1" smtClean="0"/>
              <a:t>Human</a:t>
            </a:r>
            <a:r>
              <a:rPr lang="it-IT" sz="2400" dirty="0" smtClean="0"/>
              <a:t> </a:t>
            </a:r>
            <a:r>
              <a:rPr lang="it-IT" sz="2400" dirty="0" err="1" smtClean="0"/>
              <a:t>Rights</a:t>
            </a:r>
            <a:endParaRPr lang="it-IT" sz="2400" dirty="0" smtClean="0"/>
          </a:p>
          <a:p>
            <a:endParaRPr lang="it-IT" sz="2400" dirty="0" smtClean="0"/>
          </a:p>
          <a:p>
            <a:r>
              <a:rPr lang="it-IT" sz="2400" dirty="0" err="1" smtClean="0"/>
              <a:t>Recognition</a:t>
            </a:r>
            <a:r>
              <a:rPr lang="it-IT" sz="2400" dirty="0" smtClean="0"/>
              <a:t> </a:t>
            </a:r>
            <a:r>
              <a:rPr lang="it-IT" sz="2400" dirty="0" err="1" smtClean="0"/>
              <a:t>of</a:t>
            </a:r>
            <a:r>
              <a:rPr lang="it-IT" sz="2400" dirty="0" smtClean="0"/>
              <a:t> </a:t>
            </a:r>
            <a:r>
              <a:rPr lang="it-IT" sz="2400" dirty="0" err="1" smtClean="0"/>
              <a:t>Human</a:t>
            </a:r>
            <a:r>
              <a:rPr lang="it-IT" sz="2400" dirty="0" smtClean="0"/>
              <a:t> </a:t>
            </a:r>
            <a:r>
              <a:rPr lang="it-IT" sz="2400" dirty="0" err="1" smtClean="0"/>
              <a:t>Rights</a:t>
            </a:r>
            <a:r>
              <a:rPr lang="it-IT" sz="2400" dirty="0" smtClean="0"/>
              <a:t> in </a:t>
            </a:r>
            <a:r>
              <a:rPr lang="it-IT" sz="2400" dirty="0" err="1" smtClean="0"/>
              <a:t>theItalian</a:t>
            </a:r>
            <a:r>
              <a:rPr lang="it-IT" sz="2400" dirty="0" smtClean="0"/>
              <a:t> </a:t>
            </a:r>
            <a:r>
              <a:rPr lang="it-IT" sz="2400" dirty="0" err="1" smtClean="0"/>
              <a:t>Constitution</a:t>
            </a:r>
            <a:endParaRPr lang="it-IT" sz="2400" dirty="0" smtClean="0"/>
          </a:p>
          <a:p>
            <a:endParaRPr lang="it-IT" sz="2400" dirty="0" smtClean="0"/>
          </a:p>
          <a:p>
            <a:r>
              <a:rPr lang="it-IT" sz="2400" dirty="0" err="1" smtClean="0"/>
              <a:t>Texts</a:t>
            </a:r>
            <a:r>
              <a:rPr lang="it-IT" sz="2400" dirty="0" smtClean="0"/>
              <a:t> </a:t>
            </a:r>
            <a:r>
              <a:rPr lang="it-IT" sz="2400" dirty="0" err="1" smtClean="0"/>
              <a:t>related</a:t>
            </a:r>
            <a:r>
              <a:rPr lang="it-IT" sz="2400" dirty="0" smtClean="0"/>
              <a:t> </a:t>
            </a:r>
            <a:r>
              <a:rPr lang="it-IT" sz="2400" dirty="0" err="1" smtClean="0"/>
              <a:t>to</a:t>
            </a:r>
            <a:r>
              <a:rPr lang="it-IT" sz="2400" dirty="0" smtClean="0"/>
              <a:t> </a:t>
            </a:r>
            <a:r>
              <a:rPr lang="it-IT" sz="2400" dirty="0" err="1" smtClean="0"/>
              <a:t>Human</a:t>
            </a:r>
            <a:r>
              <a:rPr lang="it-IT" sz="2400" dirty="0" smtClean="0"/>
              <a:t> </a:t>
            </a:r>
            <a:r>
              <a:rPr lang="it-IT" sz="2400" dirty="0" err="1" smtClean="0"/>
              <a:t>Rights</a:t>
            </a:r>
            <a:endParaRPr lang="it-IT" sz="2400" dirty="0" smtClean="0"/>
          </a:p>
          <a:p>
            <a:endParaRPr lang="it-IT" sz="2400" dirty="0" smtClean="0"/>
          </a:p>
          <a:p>
            <a:endParaRPr lang="it-IT"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a:ln>
            <a:solidFill>
              <a:schemeClr val="tx1"/>
            </a:solidFill>
          </a:ln>
        </p:spPr>
        <p:txBody>
          <a:bodyPr/>
          <a:lstStyle/>
          <a:p>
            <a:r>
              <a:rPr lang="it-IT" dirty="0" err="1" smtClean="0"/>
              <a:t>What</a:t>
            </a:r>
            <a:r>
              <a:rPr lang="it-IT" dirty="0" smtClean="0"/>
              <a:t> are </a:t>
            </a:r>
            <a:r>
              <a:rPr lang="it-IT" dirty="0" err="1" smtClean="0"/>
              <a:t>Human</a:t>
            </a:r>
            <a:r>
              <a:rPr lang="it-IT" dirty="0" smtClean="0"/>
              <a:t> </a:t>
            </a:r>
            <a:r>
              <a:rPr lang="it-IT" dirty="0" err="1" smtClean="0"/>
              <a:t>Rights</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r>
              <a:rPr lang="en-US" sz="2400" dirty="0" smtClean="0"/>
              <a:t>Human rights are the basic rights and freedoms that </a:t>
            </a:r>
            <a:r>
              <a:rPr lang="en-US" sz="2400" b="1" dirty="0" smtClean="0"/>
              <a:t>belong to every person in the world</a:t>
            </a:r>
            <a:r>
              <a:rPr lang="en-US" sz="2400" dirty="0" smtClean="0"/>
              <a:t>, from birth until death</a:t>
            </a:r>
          </a:p>
          <a:p>
            <a:endParaRPr lang="en-US" sz="2400" dirty="0" smtClean="0"/>
          </a:p>
          <a:p>
            <a:r>
              <a:rPr lang="en-US" sz="2400" b="1" dirty="0" smtClean="0"/>
              <a:t>Inalienable</a:t>
            </a:r>
          </a:p>
          <a:p>
            <a:endParaRPr lang="en-US" sz="2400" dirty="0" smtClean="0"/>
          </a:p>
          <a:p>
            <a:r>
              <a:rPr lang="en-US" sz="2400" b="1" dirty="0" smtClean="0"/>
              <a:t>Indivisible </a:t>
            </a:r>
          </a:p>
          <a:p>
            <a:endParaRPr lang="en-US" sz="2400" dirty="0" smtClean="0"/>
          </a:p>
          <a:p>
            <a:r>
              <a:rPr lang="en-US" sz="2400" b="1" dirty="0" smtClean="0"/>
              <a:t>Depending on each other</a:t>
            </a:r>
          </a:p>
          <a:p>
            <a:endParaRPr lang="en-US" sz="2400" b="1" dirty="0" smtClean="0"/>
          </a:p>
          <a:p>
            <a:pPr>
              <a:buNone/>
            </a:pPr>
            <a:r>
              <a:rPr lang="en-US" sz="2400" dirty="0" smtClean="0"/>
              <a:t>To violate someone’s human rights is to treat that person as though she or he were not a human being</a:t>
            </a:r>
            <a:endParaRPr lang="en-US" sz="2400" b="1" dirty="0" smtClean="0"/>
          </a:p>
          <a:p>
            <a:endParaRPr 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tx1"/>
            </a:solidFill>
          </a:ln>
        </p:spPr>
        <p:txBody>
          <a:bodyPr/>
          <a:lstStyle/>
          <a:p>
            <a:r>
              <a:rPr lang="it-IT" dirty="0" err="1" smtClean="0"/>
              <a:t>History</a:t>
            </a:r>
            <a:r>
              <a:rPr lang="it-IT" dirty="0" smtClean="0"/>
              <a:t> </a:t>
            </a:r>
            <a:r>
              <a:rPr lang="it-IT" dirty="0" err="1" smtClean="0"/>
              <a:t>of</a:t>
            </a:r>
            <a:r>
              <a:rPr lang="it-IT" dirty="0" smtClean="0"/>
              <a:t> </a:t>
            </a:r>
            <a:r>
              <a:rPr lang="it-IT" dirty="0" err="1" smtClean="0"/>
              <a:t>Human</a:t>
            </a:r>
            <a:r>
              <a:rPr lang="it-IT" dirty="0" smtClean="0"/>
              <a:t> </a:t>
            </a:r>
            <a:r>
              <a:rPr lang="it-IT" dirty="0" err="1" smtClean="0"/>
              <a:t>Rights</a:t>
            </a:r>
            <a:endParaRPr lang="it-IT" dirty="0"/>
          </a:p>
        </p:txBody>
      </p:sp>
      <p:sp>
        <p:nvSpPr>
          <p:cNvPr id="3" name="Segnaposto contenuto 2"/>
          <p:cNvSpPr>
            <a:spLocks noGrp="1"/>
          </p:cNvSpPr>
          <p:nvPr>
            <p:ph idx="1"/>
          </p:nvPr>
        </p:nvSpPr>
        <p:spPr>
          <a:xfrm>
            <a:off x="467544" y="2132856"/>
            <a:ext cx="8229600" cy="4525963"/>
          </a:xfrm>
        </p:spPr>
        <p:txBody>
          <a:bodyPr>
            <a:normAutofit/>
          </a:bodyPr>
          <a:lstStyle/>
          <a:p>
            <a:r>
              <a:rPr lang="it-IT" sz="2400" dirty="0" smtClean="0"/>
              <a:t>539 </a:t>
            </a:r>
            <a:r>
              <a:rPr lang="it-IT" sz="2400" dirty="0" err="1" smtClean="0"/>
              <a:t>B.C</a:t>
            </a:r>
            <a:r>
              <a:rPr lang="it-IT" sz="2400" dirty="0" smtClean="0"/>
              <a:t> -The </a:t>
            </a:r>
            <a:r>
              <a:rPr lang="it-IT" sz="2400" dirty="0" err="1" smtClean="0"/>
              <a:t>Cyrus</a:t>
            </a:r>
            <a:r>
              <a:rPr lang="it-IT" sz="2400" dirty="0" smtClean="0"/>
              <a:t> </a:t>
            </a:r>
            <a:r>
              <a:rPr lang="it-IT" sz="2400" dirty="0" err="1" smtClean="0"/>
              <a:t>Cylinder</a:t>
            </a:r>
            <a:endParaRPr lang="it-IT" sz="2400" dirty="0" smtClean="0"/>
          </a:p>
          <a:p>
            <a:endParaRPr lang="it-IT" sz="2400" dirty="0" smtClean="0"/>
          </a:p>
          <a:p>
            <a:r>
              <a:rPr lang="it-IT" sz="2400" dirty="0" smtClean="0"/>
              <a:t>1215 - The Magna Carta</a:t>
            </a:r>
          </a:p>
          <a:p>
            <a:endParaRPr lang="it-IT" sz="2400" dirty="0" smtClean="0"/>
          </a:p>
          <a:p>
            <a:r>
              <a:rPr lang="it-IT" sz="2400" dirty="0" smtClean="0"/>
              <a:t>1628 -The </a:t>
            </a:r>
            <a:r>
              <a:rPr lang="it-IT" sz="2400" dirty="0" err="1" smtClean="0"/>
              <a:t>Petition</a:t>
            </a:r>
            <a:r>
              <a:rPr lang="it-IT" sz="2400" dirty="0" smtClean="0"/>
              <a:t> </a:t>
            </a:r>
            <a:r>
              <a:rPr lang="it-IT" sz="2400" dirty="0" err="1" smtClean="0"/>
              <a:t>of</a:t>
            </a:r>
            <a:r>
              <a:rPr lang="it-IT" sz="2400" dirty="0" smtClean="0"/>
              <a:t> </a:t>
            </a:r>
            <a:r>
              <a:rPr lang="it-IT" sz="2400" dirty="0" err="1" smtClean="0"/>
              <a:t>Rights</a:t>
            </a:r>
            <a:endParaRPr lang="it-IT" sz="2400" dirty="0" smtClean="0"/>
          </a:p>
          <a:p>
            <a:endParaRPr lang="it-IT" sz="2400" dirty="0" smtClean="0"/>
          </a:p>
          <a:p>
            <a:r>
              <a:rPr lang="it-IT" sz="2400" dirty="0" smtClean="0"/>
              <a:t>1776 – </a:t>
            </a:r>
            <a:r>
              <a:rPr lang="it-IT" sz="2400" dirty="0" err="1" smtClean="0"/>
              <a:t>United</a:t>
            </a:r>
            <a:r>
              <a:rPr lang="it-IT" sz="2400" dirty="0" smtClean="0"/>
              <a:t> </a:t>
            </a:r>
            <a:r>
              <a:rPr lang="it-IT" sz="2400" dirty="0" err="1" smtClean="0"/>
              <a:t>States</a:t>
            </a:r>
            <a:r>
              <a:rPr lang="it-IT" sz="2400" dirty="0" smtClean="0"/>
              <a:t> </a:t>
            </a:r>
            <a:r>
              <a:rPr lang="it-IT" sz="2400" dirty="0" err="1" smtClean="0"/>
              <a:t>Declaration</a:t>
            </a:r>
            <a:r>
              <a:rPr lang="it-IT" sz="2400" dirty="0" smtClean="0"/>
              <a:t> </a:t>
            </a:r>
            <a:r>
              <a:rPr lang="it-IT" sz="2400" dirty="0" err="1" smtClean="0"/>
              <a:t>of</a:t>
            </a:r>
            <a:r>
              <a:rPr lang="it-IT" sz="2400" dirty="0" smtClean="0"/>
              <a:t> </a:t>
            </a:r>
            <a:r>
              <a:rPr lang="it-IT" sz="2400" dirty="0" err="1" smtClean="0"/>
              <a:t>Indipendence</a:t>
            </a:r>
            <a:endParaRPr lang="it-IT" sz="2400" dirty="0" smtClean="0"/>
          </a:p>
          <a:p>
            <a:endParaRPr lang="it-IT" sz="2400" dirty="0" smtClean="0"/>
          </a:p>
          <a:p>
            <a:endParaRPr lang="it-IT" sz="2400" dirty="0" smtClean="0"/>
          </a:p>
          <a:p>
            <a:endParaRPr lang="it-IT" sz="2400" dirty="0" smtClean="0"/>
          </a:p>
          <a:p>
            <a:pPr>
              <a:buNone/>
            </a:pPr>
            <a:endParaRPr lang="it-IT" sz="2400" dirty="0" smtClean="0"/>
          </a:p>
          <a:p>
            <a:pPr>
              <a:buNone/>
            </a:pPr>
            <a:endParaRPr lang="it-IT" sz="2400" dirty="0" smtClean="0"/>
          </a:p>
          <a:p>
            <a:pPr>
              <a:buNone/>
            </a:pPr>
            <a:endParaRPr lang="it-IT"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sz="2400" dirty="0" smtClean="0"/>
              <a:t>The Birth </a:t>
            </a:r>
            <a:r>
              <a:rPr lang="it-IT" sz="2400" dirty="0" err="1" smtClean="0"/>
              <a:t>of</a:t>
            </a:r>
            <a:r>
              <a:rPr lang="it-IT" sz="2400" dirty="0" smtClean="0"/>
              <a:t>  the </a:t>
            </a:r>
            <a:r>
              <a:rPr lang="it-IT" sz="2400" dirty="0" err="1" smtClean="0"/>
              <a:t>United</a:t>
            </a:r>
            <a:r>
              <a:rPr lang="it-IT" sz="2400" dirty="0" smtClean="0"/>
              <a:t> </a:t>
            </a:r>
            <a:r>
              <a:rPr lang="it-IT" sz="2400" dirty="0" err="1" smtClean="0"/>
              <a:t>Nations</a:t>
            </a:r>
            <a:endParaRPr lang="it-IT" sz="2400" dirty="0" smtClean="0"/>
          </a:p>
          <a:p>
            <a:pPr>
              <a:buNone/>
            </a:pPr>
            <a:endParaRPr lang="it-IT" sz="2400" dirty="0" smtClean="0"/>
          </a:p>
          <a:p>
            <a:r>
              <a:rPr lang="it-IT" sz="2400" dirty="0" smtClean="0"/>
              <a:t>10 </a:t>
            </a:r>
            <a:r>
              <a:rPr lang="it-IT" sz="2400" dirty="0" err="1" smtClean="0"/>
              <a:t>December</a:t>
            </a:r>
            <a:r>
              <a:rPr lang="it-IT" sz="2400" dirty="0" smtClean="0"/>
              <a:t> 1948 </a:t>
            </a:r>
            <a:r>
              <a:rPr lang="it-IT" sz="2400" b="1" dirty="0" smtClean="0"/>
              <a:t>Universal</a:t>
            </a:r>
          </a:p>
          <a:p>
            <a:pPr>
              <a:buNone/>
            </a:pPr>
            <a:r>
              <a:rPr lang="it-IT" sz="2400" b="1" dirty="0" smtClean="0"/>
              <a:t>      </a:t>
            </a:r>
            <a:r>
              <a:rPr lang="it-IT" sz="2400" b="1" dirty="0" err="1" smtClean="0"/>
              <a:t>Declaration</a:t>
            </a:r>
            <a:r>
              <a:rPr lang="it-IT" sz="2400" b="1" dirty="0" smtClean="0"/>
              <a:t> </a:t>
            </a:r>
            <a:r>
              <a:rPr lang="it-IT" sz="2400" b="1" dirty="0" err="1" smtClean="0"/>
              <a:t>of</a:t>
            </a:r>
            <a:r>
              <a:rPr lang="it-IT" sz="2400" b="1" dirty="0" smtClean="0"/>
              <a:t> </a:t>
            </a:r>
            <a:r>
              <a:rPr lang="it-IT" sz="2400" b="1" dirty="0" err="1" smtClean="0"/>
              <a:t>Human</a:t>
            </a:r>
            <a:r>
              <a:rPr lang="it-IT" sz="2400" b="1" dirty="0" smtClean="0"/>
              <a:t> </a:t>
            </a:r>
            <a:r>
              <a:rPr lang="it-IT" sz="2400" b="1" dirty="0" err="1" smtClean="0"/>
              <a:t>Rights</a:t>
            </a:r>
            <a:endParaRPr lang="it-IT" sz="2400" b="1" dirty="0" smtClean="0"/>
          </a:p>
          <a:p>
            <a:pPr>
              <a:buNone/>
            </a:pPr>
            <a:r>
              <a:rPr lang="it-IT" sz="2400" b="1" dirty="0" smtClean="0"/>
              <a:t>      </a:t>
            </a:r>
            <a:endParaRPr lang="it-IT" sz="2400" b="1" dirty="0"/>
          </a:p>
        </p:txBody>
      </p:sp>
      <p:sp>
        <p:nvSpPr>
          <p:cNvPr id="4" name="Titolo 1"/>
          <p:cNvSpPr>
            <a:spLocks noGrp="1"/>
          </p:cNvSpPr>
          <p:nvPr>
            <p:ph type="title"/>
          </p:nvPr>
        </p:nvSpPr>
        <p:spPr>
          <a:ln>
            <a:solidFill>
              <a:schemeClr val="tx1"/>
            </a:solidFill>
          </a:ln>
        </p:spPr>
        <p:txBody>
          <a:bodyPr/>
          <a:lstStyle/>
          <a:p>
            <a:r>
              <a:rPr lang="it-IT" dirty="0" err="1" smtClean="0"/>
              <a:t>History</a:t>
            </a:r>
            <a:r>
              <a:rPr lang="it-IT" dirty="0" smtClean="0"/>
              <a:t> </a:t>
            </a:r>
            <a:r>
              <a:rPr lang="it-IT" dirty="0" err="1" smtClean="0"/>
              <a:t>of</a:t>
            </a:r>
            <a:r>
              <a:rPr lang="it-IT" dirty="0" smtClean="0"/>
              <a:t> </a:t>
            </a:r>
            <a:r>
              <a:rPr lang="it-IT" dirty="0" err="1" smtClean="0"/>
              <a:t>Human</a:t>
            </a:r>
            <a:r>
              <a:rPr lang="it-IT" dirty="0" smtClean="0"/>
              <a:t> </a:t>
            </a:r>
            <a:r>
              <a:rPr lang="it-IT" dirty="0" err="1" smtClean="0"/>
              <a:t>Rights</a:t>
            </a:r>
            <a:endParaRPr lang="it-IT" dirty="0"/>
          </a:p>
        </p:txBody>
      </p:sp>
      <p:pic>
        <p:nvPicPr>
          <p:cNvPr id="3074" name="Picture 2" descr="C:\Users\Rocco\Desktop\UDHR.png"/>
          <p:cNvPicPr>
            <a:picLocks noChangeAspect="1" noChangeArrowheads="1"/>
          </p:cNvPicPr>
          <p:nvPr/>
        </p:nvPicPr>
        <p:blipFill>
          <a:blip r:embed="rId2" cstate="print"/>
          <a:srcRect/>
          <a:stretch>
            <a:fillRect/>
          </a:stretch>
        </p:blipFill>
        <p:spPr bwMode="auto">
          <a:xfrm>
            <a:off x="5148064" y="1628800"/>
            <a:ext cx="3839685" cy="4968552"/>
          </a:xfrm>
          <a:prstGeom prst="rect">
            <a:avLst/>
          </a:prstGeom>
          <a:noFill/>
        </p:spPr>
      </p:pic>
      <p:sp>
        <p:nvSpPr>
          <p:cNvPr id="7" name="Freccia in giù 6"/>
          <p:cNvSpPr/>
          <p:nvPr/>
        </p:nvSpPr>
        <p:spPr>
          <a:xfrm>
            <a:off x="2411760" y="3356992"/>
            <a:ext cx="288032" cy="432048"/>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p:cNvSpPr txBox="1"/>
          <p:nvPr/>
        </p:nvSpPr>
        <p:spPr>
          <a:xfrm>
            <a:off x="899592" y="3789040"/>
            <a:ext cx="4176464" cy="923330"/>
          </a:xfrm>
          <a:prstGeom prst="rect">
            <a:avLst/>
          </a:prstGeom>
          <a:noFill/>
        </p:spPr>
        <p:txBody>
          <a:bodyPr wrap="square" rtlCol="0">
            <a:spAutoFit/>
          </a:bodyPr>
          <a:lstStyle/>
          <a:p>
            <a:pPr algn="just"/>
            <a:r>
              <a:rPr lang="en-US" b="1" dirty="0" smtClean="0"/>
              <a:t>Its principles have been incorporated </a:t>
            </a:r>
            <a:r>
              <a:rPr lang="en-US" dirty="0" smtClean="0"/>
              <a:t>into the constitutions of most of the more than </a:t>
            </a:r>
            <a:r>
              <a:rPr lang="en-US" b="1" dirty="0" smtClean="0"/>
              <a:t>185 nations </a:t>
            </a:r>
            <a:r>
              <a:rPr lang="en-US" dirty="0" smtClean="0"/>
              <a:t>now </a:t>
            </a:r>
            <a:r>
              <a:rPr lang="en-US" b="1" dirty="0" smtClean="0"/>
              <a:t>in the United Nations</a:t>
            </a:r>
            <a:endParaRPr lang="it-IT" b="1" dirty="0"/>
          </a:p>
        </p:txBody>
      </p:sp>
      <p:sp>
        <p:nvSpPr>
          <p:cNvPr id="10" name="CasellaDiTesto 9"/>
          <p:cNvSpPr txBox="1"/>
          <p:nvPr/>
        </p:nvSpPr>
        <p:spPr>
          <a:xfrm>
            <a:off x="0" y="4725144"/>
            <a:ext cx="5148064" cy="2015936"/>
          </a:xfrm>
          <a:prstGeom prst="rect">
            <a:avLst/>
          </a:prstGeom>
          <a:noFill/>
          <a:ln w="19050">
            <a:solidFill>
              <a:schemeClr val="tx1"/>
            </a:solidFill>
          </a:ln>
        </p:spPr>
        <p:txBody>
          <a:bodyPr wrap="square" rtlCol="0">
            <a:spAutoFit/>
          </a:bodyPr>
          <a:lstStyle/>
          <a:p>
            <a:r>
              <a:rPr lang="it-IT" sz="1050" b="1" dirty="0" err="1" smtClean="0"/>
              <a:t>Articles</a:t>
            </a:r>
            <a:r>
              <a:rPr lang="it-IT" sz="1050" b="1" dirty="0" smtClean="0"/>
              <a:t> 1-2 </a:t>
            </a:r>
            <a:r>
              <a:rPr lang="it-IT" sz="950" dirty="0" err="1" smtClean="0"/>
              <a:t>established</a:t>
            </a:r>
            <a:r>
              <a:rPr lang="it-IT" sz="950" dirty="0" smtClean="0"/>
              <a:t> the </a:t>
            </a:r>
            <a:r>
              <a:rPr lang="it-IT" sz="950" dirty="0" err="1" smtClean="0"/>
              <a:t>basic</a:t>
            </a:r>
            <a:r>
              <a:rPr lang="it-IT" sz="950" dirty="0" smtClean="0"/>
              <a:t> </a:t>
            </a:r>
            <a:r>
              <a:rPr lang="it-IT" sz="950" dirty="0" err="1" smtClean="0"/>
              <a:t>concepts</a:t>
            </a:r>
            <a:r>
              <a:rPr lang="it-IT" sz="950" dirty="0" smtClean="0"/>
              <a:t> </a:t>
            </a:r>
            <a:r>
              <a:rPr lang="it-IT" sz="950" dirty="0" err="1" smtClean="0"/>
              <a:t>of</a:t>
            </a:r>
            <a:r>
              <a:rPr lang="it-IT" sz="950" dirty="0" smtClean="0"/>
              <a:t> </a:t>
            </a:r>
            <a:r>
              <a:rPr lang="it-IT" sz="950" dirty="0" err="1" smtClean="0"/>
              <a:t>dignity</a:t>
            </a:r>
            <a:r>
              <a:rPr lang="it-IT" sz="950" dirty="0" smtClean="0"/>
              <a:t>,liberty,</a:t>
            </a:r>
            <a:r>
              <a:rPr lang="it-IT" sz="950" dirty="0" err="1" smtClean="0"/>
              <a:t>equality</a:t>
            </a:r>
            <a:r>
              <a:rPr lang="it-IT" sz="950" dirty="0" smtClean="0"/>
              <a:t> and </a:t>
            </a:r>
            <a:r>
              <a:rPr lang="it-IT" sz="950" dirty="0" err="1" smtClean="0"/>
              <a:t>brotherhood</a:t>
            </a:r>
            <a:endParaRPr lang="it-IT" sz="950" dirty="0" smtClean="0"/>
          </a:p>
          <a:p>
            <a:r>
              <a:rPr lang="it-IT" sz="1050" b="1" dirty="0" err="1" smtClean="0"/>
              <a:t>Articles</a:t>
            </a:r>
            <a:r>
              <a:rPr lang="it-IT" sz="1050" b="1" dirty="0" smtClean="0"/>
              <a:t> 3-5 </a:t>
            </a:r>
            <a:r>
              <a:rPr lang="it-IT" sz="950" dirty="0" err="1" smtClean="0"/>
              <a:t>established</a:t>
            </a:r>
            <a:r>
              <a:rPr lang="it-IT" sz="950" dirty="0" smtClean="0"/>
              <a:t> </a:t>
            </a:r>
            <a:r>
              <a:rPr lang="it-IT" sz="950" dirty="0" err="1" smtClean="0"/>
              <a:t>other</a:t>
            </a:r>
            <a:r>
              <a:rPr lang="it-IT" sz="950" dirty="0" smtClean="0"/>
              <a:t> </a:t>
            </a:r>
            <a:r>
              <a:rPr lang="it-IT" sz="950" dirty="0" err="1" smtClean="0"/>
              <a:t>individual</a:t>
            </a:r>
            <a:r>
              <a:rPr lang="it-IT" sz="950" dirty="0" smtClean="0"/>
              <a:t> </a:t>
            </a:r>
            <a:r>
              <a:rPr lang="it-IT" sz="950" dirty="0" err="1" smtClean="0"/>
              <a:t>rights</a:t>
            </a:r>
            <a:r>
              <a:rPr lang="it-IT" sz="950" dirty="0" smtClean="0"/>
              <a:t>, </a:t>
            </a:r>
            <a:r>
              <a:rPr lang="it-IT" sz="950" dirty="0" err="1" smtClean="0"/>
              <a:t>such</a:t>
            </a:r>
            <a:r>
              <a:rPr lang="it-IT" sz="950" dirty="0" smtClean="0"/>
              <a:t> </a:t>
            </a:r>
            <a:r>
              <a:rPr lang="it-IT" sz="950" dirty="0" err="1" smtClean="0"/>
              <a:t>as</a:t>
            </a:r>
            <a:r>
              <a:rPr lang="it-IT" sz="950" dirty="0" smtClean="0"/>
              <a:t> the </a:t>
            </a:r>
            <a:r>
              <a:rPr lang="it-IT" sz="950" dirty="0" err="1" smtClean="0"/>
              <a:t>rights</a:t>
            </a:r>
            <a:r>
              <a:rPr lang="it-IT" sz="950" dirty="0" smtClean="0"/>
              <a:t> </a:t>
            </a:r>
            <a:r>
              <a:rPr lang="it-IT" sz="950" dirty="0" err="1" smtClean="0"/>
              <a:t>to</a:t>
            </a:r>
            <a:r>
              <a:rPr lang="it-IT" sz="950" dirty="0" smtClean="0"/>
              <a:t> life and the </a:t>
            </a:r>
            <a:r>
              <a:rPr lang="it-IT" sz="950" dirty="0" err="1" smtClean="0"/>
              <a:t>prohibition</a:t>
            </a:r>
            <a:r>
              <a:rPr lang="it-IT" sz="950" dirty="0" smtClean="0"/>
              <a:t> </a:t>
            </a:r>
            <a:r>
              <a:rPr lang="it-IT" sz="950" dirty="0" err="1" smtClean="0"/>
              <a:t>of</a:t>
            </a:r>
            <a:r>
              <a:rPr lang="it-IT" sz="950" dirty="0" smtClean="0"/>
              <a:t> </a:t>
            </a:r>
            <a:r>
              <a:rPr lang="it-IT" sz="950" dirty="0" err="1" smtClean="0"/>
              <a:t>slavery</a:t>
            </a:r>
            <a:r>
              <a:rPr lang="it-IT" sz="950" dirty="0" smtClean="0"/>
              <a:t> and torture</a:t>
            </a:r>
          </a:p>
          <a:p>
            <a:r>
              <a:rPr lang="it-IT" sz="1050" b="1" dirty="0" err="1" smtClean="0"/>
              <a:t>Articles</a:t>
            </a:r>
            <a:r>
              <a:rPr lang="it-IT" sz="1050" b="1" dirty="0" smtClean="0"/>
              <a:t> 6-11 </a:t>
            </a:r>
            <a:r>
              <a:rPr lang="it-IT" sz="950" dirty="0" err="1" smtClean="0"/>
              <a:t>refer</a:t>
            </a:r>
            <a:r>
              <a:rPr lang="it-IT" sz="950" dirty="0" smtClean="0"/>
              <a:t> </a:t>
            </a:r>
            <a:r>
              <a:rPr lang="it-IT" sz="950" dirty="0" err="1" smtClean="0"/>
              <a:t>to</a:t>
            </a:r>
            <a:r>
              <a:rPr lang="it-IT" sz="950" dirty="0" smtClean="0"/>
              <a:t> the </a:t>
            </a:r>
            <a:r>
              <a:rPr lang="it-IT" sz="950" dirty="0" err="1" smtClean="0"/>
              <a:t>fundamental</a:t>
            </a:r>
            <a:r>
              <a:rPr lang="it-IT" sz="950" dirty="0" smtClean="0"/>
              <a:t> </a:t>
            </a:r>
            <a:r>
              <a:rPr lang="it-IT" sz="950" dirty="0" err="1" smtClean="0"/>
              <a:t>legality</a:t>
            </a:r>
            <a:r>
              <a:rPr lang="it-IT" sz="950" dirty="0" smtClean="0"/>
              <a:t> </a:t>
            </a:r>
            <a:r>
              <a:rPr lang="it-IT" sz="950" dirty="0" err="1" smtClean="0"/>
              <a:t>of</a:t>
            </a:r>
            <a:r>
              <a:rPr lang="it-IT" sz="950" dirty="0" smtClean="0"/>
              <a:t> </a:t>
            </a:r>
            <a:r>
              <a:rPr lang="it-IT" sz="950" dirty="0" err="1" smtClean="0"/>
              <a:t>human</a:t>
            </a:r>
            <a:r>
              <a:rPr lang="it-IT" sz="950" dirty="0" smtClean="0"/>
              <a:t> </a:t>
            </a:r>
            <a:r>
              <a:rPr lang="it-IT" sz="950" dirty="0" err="1" smtClean="0"/>
              <a:t>rights</a:t>
            </a:r>
            <a:r>
              <a:rPr lang="it-IT" sz="950" dirty="0" smtClean="0"/>
              <a:t> </a:t>
            </a:r>
            <a:r>
              <a:rPr lang="it-IT" sz="950" dirty="0" err="1" smtClean="0"/>
              <a:t>with</a:t>
            </a:r>
            <a:r>
              <a:rPr lang="it-IT" sz="950" dirty="0" smtClean="0"/>
              <a:t> </a:t>
            </a:r>
            <a:r>
              <a:rPr lang="it-IT" sz="950" dirty="0" err="1" smtClean="0"/>
              <a:t>specific</a:t>
            </a:r>
            <a:r>
              <a:rPr lang="it-IT" sz="950" dirty="0" smtClean="0"/>
              <a:t> </a:t>
            </a:r>
            <a:r>
              <a:rPr lang="it-IT" sz="950" dirty="0" err="1" smtClean="0"/>
              <a:t>remedies</a:t>
            </a:r>
            <a:r>
              <a:rPr lang="it-IT" sz="950" dirty="0" smtClean="0"/>
              <a:t> </a:t>
            </a:r>
            <a:r>
              <a:rPr lang="it-IT" sz="950" dirty="0" err="1" smtClean="0"/>
              <a:t>cited</a:t>
            </a:r>
            <a:r>
              <a:rPr lang="it-IT" sz="950" dirty="0" smtClean="0"/>
              <a:t> </a:t>
            </a:r>
            <a:r>
              <a:rPr lang="it-IT" sz="950" dirty="0" err="1" smtClean="0"/>
              <a:t>for</a:t>
            </a:r>
            <a:r>
              <a:rPr lang="it-IT" sz="950" dirty="0" smtClean="0"/>
              <a:t> </a:t>
            </a:r>
            <a:r>
              <a:rPr lang="it-IT" sz="950" dirty="0" err="1" smtClean="0"/>
              <a:t>their</a:t>
            </a:r>
            <a:r>
              <a:rPr lang="it-IT" sz="950" dirty="0" smtClean="0"/>
              <a:t> </a:t>
            </a:r>
            <a:r>
              <a:rPr lang="it-IT" sz="950" dirty="0" err="1" smtClean="0"/>
              <a:t>defence</a:t>
            </a:r>
            <a:r>
              <a:rPr lang="it-IT" sz="950" dirty="0" smtClean="0"/>
              <a:t> </a:t>
            </a:r>
            <a:r>
              <a:rPr lang="it-IT" sz="950" dirty="0" err="1" smtClean="0"/>
              <a:t>when</a:t>
            </a:r>
            <a:r>
              <a:rPr lang="it-IT" sz="950" dirty="0" smtClean="0"/>
              <a:t> </a:t>
            </a:r>
            <a:r>
              <a:rPr lang="it-IT" sz="950" dirty="0" err="1" smtClean="0"/>
              <a:t>violated</a:t>
            </a:r>
            <a:endParaRPr lang="it-IT" sz="950" dirty="0" smtClean="0"/>
          </a:p>
          <a:p>
            <a:r>
              <a:rPr lang="it-IT" sz="1050" b="1" dirty="0" err="1" smtClean="0"/>
              <a:t>Articles</a:t>
            </a:r>
            <a:r>
              <a:rPr lang="it-IT" sz="1050" b="1" dirty="0" smtClean="0"/>
              <a:t> 12-17 </a:t>
            </a:r>
            <a:r>
              <a:rPr lang="it-IT" sz="1050" dirty="0" err="1" smtClean="0"/>
              <a:t>established</a:t>
            </a:r>
            <a:r>
              <a:rPr lang="it-IT" sz="1050" dirty="0" smtClean="0"/>
              <a:t> the </a:t>
            </a:r>
            <a:r>
              <a:rPr lang="it-IT" sz="1050" dirty="0" err="1" smtClean="0"/>
              <a:t>rights</a:t>
            </a:r>
            <a:r>
              <a:rPr lang="it-IT" sz="1050" dirty="0" smtClean="0"/>
              <a:t> </a:t>
            </a:r>
            <a:r>
              <a:rPr lang="it-IT" sz="1050" dirty="0" err="1" smtClean="0"/>
              <a:t>of</a:t>
            </a:r>
            <a:r>
              <a:rPr lang="it-IT" sz="1050" dirty="0" smtClean="0"/>
              <a:t> the </a:t>
            </a:r>
            <a:r>
              <a:rPr lang="it-IT" sz="1050" dirty="0" err="1" smtClean="0"/>
              <a:t>individual</a:t>
            </a:r>
            <a:r>
              <a:rPr lang="it-IT" sz="1050" dirty="0" smtClean="0"/>
              <a:t> </a:t>
            </a:r>
            <a:r>
              <a:rPr lang="it-IT" sz="1050" dirty="0" err="1" smtClean="0"/>
              <a:t>towards</a:t>
            </a:r>
            <a:r>
              <a:rPr lang="it-IT" sz="1050" dirty="0" smtClean="0"/>
              <a:t> </a:t>
            </a:r>
            <a:r>
              <a:rPr lang="it-IT" sz="1050" dirty="0" err="1" smtClean="0"/>
              <a:t>th</a:t>
            </a:r>
            <a:r>
              <a:rPr lang="it-IT" sz="1050" dirty="0" smtClean="0"/>
              <a:t> community</a:t>
            </a:r>
          </a:p>
          <a:p>
            <a:r>
              <a:rPr lang="it-IT" sz="1050" b="1" dirty="0" err="1" smtClean="0"/>
              <a:t>Articles</a:t>
            </a:r>
            <a:r>
              <a:rPr lang="it-IT" sz="1050" b="1" dirty="0" smtClean="0"/>
              <a:t> 18-21 </a:t>
            </a:r>
            <a:r>
              <a:rPr lang="it-IT" sz="950" dirty="0" err="1" smtClean="0"/>
              <a:t>sanctioned</a:t>
            </a:r>
            <a:r>
              <a:rPr lang="it-IT" sz="950" dirty="0" smtClean="0"/>
              <a:t> the “</a:t>
            </a:r>
            <a:r>
              <a:rPr lang="it-IT" sz="950" dirty="0" err="1" smtClean="0"/>
              <a:t>constitutional</a:t>
            </a:r>
            <a:r>
              <a:rPr lang="it-IT" sz="950" dirty="0" smtClean="0"/>
              <a:t> </a:t>
            </a:r>
            <a:r>
              <a:rPr lang="it-IT" sz="950" dirty="0" err="1" smtClean="0"/>
              <a:t>liberties</a:t>
            </a:r>
            <a:r>
              <a:rPr lang="it-IT" sz="950" dirty="0" smtClean="0"/>
              <a:t>”, and </a:t>
            </a:r>
            <a:r>
              <a:rPr lang="it-IT" sz="950" dirty="0" err="1" smtClean="0"/>
              <a:t>with</a:t>
            </a:r>
            <a:r>
              <a:rPr lang="it-IT" sz="950" dirty="0" smtClean="0"/>
              <a:t> spiritual, public and </a:t>
            </a:r>
            <a:r>
              <a:rPr lang="it-IT" sz="950" dirty="0" err="1" smtClean="0"/>
              <a:t>political</a:t>
            </a:r>
            <a:r>
              <a:rPr lang="it-IT" sz="950" dirty="0" smtClean="0"/>
              <a:t> </a:t>
            </a:r>
            <a:r>
              <a:rPr lang="it-IT" sz="950" dirty="0" err="1" smtClean="0"/>
              <a:t>freedoms</a:t>
            </a:r>
            <a:r>
              <a:rPr lang="it-IT" sz="950" dirty="0" smtClean="0"/>
              <a:t>, </a:t>
            </a:r>
            <a:r>
              <a:rPr lang="it-IT" sz="950" dirty="0" err="1" smtClean="0"/>
              <a:t>such</a:t>
            </a:r>
            <a:r>
              <a:rPr lang="it-IT" sz="950" dirty="0" smtClean="0"/>
              <a:t> </a:t>
            </a:r>
            <a:r>
              <a:rPr lang="it-IT" sz="950" dirty="0" err="1" smtClean="0"/>
              <a:t>as</a:t>
            </a:r>
            <a:r>
              <a:rPr lang="it-IT" sz="950" dirty="0" smtClean="0"/>
              <a:t> </a:t>
            </a:r>
            <a:r>
              <a:rPr lang="it-IT" sz="950" dirty="0" err="1" smtClean="0"/>
              <a:t>freedom</a:t>
            </a:r>
            <a:r>
              <a:rPr lang="it-IT" sz="950" dirty="0" smtClean="0"/>
              <a:t> </a:t>
            </a:r>
            <a:r>
              <a:rPr lang="it-IT" sz="950" dirty="0" err="1" smtClean="0"/>
              <a:t>of</a:t>
            </a:r>
            <a:r>
              <a:rPr lang="it-IT" sz="950" dirty="0" smtClean="0"/>
              <a:t> </a:t>
            </a:r>
            <a:r>
              <a:rPr lang="it-IT" sz="950" dirty="0" err="1" smtClean="0"/>
              <a:t>thought</a:t>
            </a:r>
            <a:r>
              <a:rPr lang="it-IT" sz="950" dirty="0" smtClean="0"/>
              <a:t>, opinion, </a:t>
            </a:r>
            <a:r>
              <a:rPr lang="it-IT" sz="950" dirty="0" err="1" smtClean="0"/>
              <a:t>religion</a:t>
            </a:r>
            <a:r>
              <a:rPr lang="it-IT" sz="950" dirty="0" smtClean="0"/>
              <a:t> and </a:t>
            </a:r>
            <a:r>
              <a:rPr lang="it-IT" sz="950" dirty="0" err="1" smtClean="0"/>
              <a:t>conscience</a:t>
            </a:r>
            <a:r>
              <a:rPr lang="it-IT" sz="950" dirty="0" smtClean="0"/>
              <a:t>, word and </a:t>
            </a:r>
            <a:r>
              <a:rPr lang="it-IT" sz="950" dirty="0" err="1" smtClean="0"/>
              <a:t>peaceful</a:t>
            </a:r>
            <a:r>
              <a:rPr lang="it-IT" sz="950" dirty="0" smtClean="0"/>
              <a:t> </a:t>
            </a:r>
            <a:r>
              <a:rPr lang="it-IT" sz="950" dirty="0" err="1" smtClean="0"/>
              <a:t>association</a:t>
            </a:r>
            <a:r>
              <a:rPr lang="it-IT" sz="950" dirty="0" smtClean="0"/>
              <a:t> </a:t>
            </a:r>
            <a:r>
              <a:rPr lang="it-IT" sz="950" dirty="0" err="1" smtClean="0"/>
              <a:t>of</a:t>
            </a:r>
            <a:r>
              <a:rPr lang="it-IT" sz="950" dirty="0" smtClean="0"/>
              <a:t> the </a:t>
            </a:r>
            <a:r>
              <a:rPr lang="it-IT" sz="950" dirty="0" err="1" smtClean="0"/>
              <a:t>individual</a:t>
            </a:r>
            <a:endParaRPr lang="it-IT" sz="950" dirty="0" smtClean="0"/>
          </a:p>
          <a:p>
            <a:r>
              <a:rPr lang="it-IT" sz="1050" b="1" dirty="0" err="1" smtClean="0"/>
              <a:t>Articles</a:t>
            </a:r>
            <a:r>
              <a:rPr lang="it-IT" sz="1050" b="1" dirty="0" smtClean="0"/>
              <a:t> 22-27 </a:t>
            </a:r>
            <a:r>
              <a:rPr lang="it-IT" sz="950" dirty="0" err="1" smtClean="0"/>
              <a:t>sanctioned</a:t>
            </a:r>
            <a:r>
              <a:rPr lang="it-IT" sz="950" dirty="0" smtClean="0"/>
              <a:t> </a:t>
            </a:r>
            <a:r>
              <a:rPr lang="it-IT" sz="950" dirty="0" err="1" smtClean="0"/>
              <a:t>an</a:t>
            </a:r>
            <a:r>
              <a:rPr lang="it-IT" sz="950" dirty="0" smtClean="0"/>
              <a:t> </a:t>
            </a:r>
            <a:r>
              <a:rPr lang="it-IT" sz="950" dirty="0" err="1" smtClean="0"/>
              <a:t>individual</a:t>
            </a:r>
            <a:r>
              <a:rPr lang="it-IT" sz="950" dirty="0" smtClean="0"/>
              <a:t>’s </a:t>
            </a:r>
            <a:r>
              <a:rPr lang="it-IT" sz="950" dirty="0" err="1" smtClean="0"/>
              <a:t>economic</a:t>
            </a:r>
            <a:r>
              <a:rPr lang="it-IT" sz="950" dirty="0" smtClean="0"/>
              <a:t>, social and cultural </a:t>
            </a:r>
            <a:r>
              <a:rPr lang="it-IT" sz="950" dirty="0" err="1" smtClean="0"/>
              <a:t>rights</a:t>
            </a:r>
            <a:r>
              <a:rPr lang="it-IT" sz="950" dirty="0" smtClean="0"/>
              <a:t>, </a:t>
            </a:r>
            <a:r>
              <a:rPr lang="it-IT" sz="950" dirty="0" err="1" smtClean="0"/>
              <a:t>including</a:t>
            </a:r>
            <a:r>
              <a:rPr lang="it-IT" sz="950" dirty="0" smtClean="0"/>
              <a:t> </a:t>
            </a:r>
            <a:r>
              <a:rPr lang="it-IT" sz="950" dirty="0" err="1" smtClean="0"/>
              <a:t>healthcare</a:t>
            </a:r>
            <a:endParaRPr lang="it-IT" sz="950" dirty="0" smtClean="0"/>
          </a:p>
          <a:p>
            <a:r>
              <a:rPr lang="it-IT" sz="1050" b="1" dirty="0" err="1" smtClean="0"/>
              <a:t>Articles</a:t>
            </a:r>
            <a:r>
              <a:rPr lang="it-IT" sz="1050" b="1" dirty="0" smtClean="0"/>
              <a:t> 28-30 </a:t>
            </a:r>
            <a:r>
              <a:rPr lang="it-IT" sz="950" dirty="0" err="1" smtClean="0"/>
              <a:t>established</a:t>
            </a:r>
            <a:r>
              <a:rPr lang="it-IT" sz="950" dirty="0" smtClean="0"/>
              <a:t> the </a:t>
            </a:r>
            <a:r>
              <a:rPr lang="it-IT" sz="950" dirty="0" err="1" smtClean="0"/>
              <a:t>general</a:t>
            </a:r>
            <a:r>
              <a:rPr lang="it-IT" sz="950" dirty="0" smtClean="0"/>
              <a:t> </a:t>
            </a:r>
            <a:r>
              <a:rPr lang="it-IT" sz="950" dirty="0" err="1" smtClean="0"/>
              <a:t>ways</a:t>
            </a:r>
            <a:r>
              <a:rPr lang="it-IT" sz="950" dirty="0" smtClean="0"/>
              <a:t> </a:t>
            </a:r>
            <a:r>
              <a:rPr lang="it-IT" sz="950" dirty="0" err="1" smtClean="0"/>
              <a:t>of</a:t>
            </a:r>
            <a:r>
              <a:rPr lang="it-IT" sz="950" dirty="0" smtClean="0"/>
              <a:t> </a:t>
            </a:r>
            <a:r>
              <a:rPr lang="it-IT" sz="950" dirty="0" err="1" smtClean="0"/>
              <a:t>using</a:t>
            </a:r>
            <a:r>
              <a:rPr lang="it-IT" sz="950" dirty="0" smtClean="0"/>
              <a:t> </a:t>
            </a:r>
            <a:r>
              <a:rPr lang="it-IT" sz="950" dirty="0" err="1" smtClean="0"/>
              <a:t>these</a:t>
            </a:r>
            <a:r>
              <a:rPr lang="it-IT" sz="950" dirty="0" smtClean="0"/>
              <a:t> </a:t>
            </a:r>
            <a:r>
              <a:rPr lang="it-IT" sz="950" dirty="0" err="1" smtClean="0"/>
              <a:t>rights</a:t>
            </a:r>
            <a:r>
              <a:rPr lang="it-IT" sz="950" dirty="0" smtClean="0"/>
              <a:t>, the </a:t>
            </a:r>
            <a:r>
              <a:rPr lang="it-IT" sz="950" dirty="0" err="1" smtClean="0"/>
              <a:t>areas</a:t>
            </a:r>
            <a:r>
              <a:rPr lang="it-IT" sz="950" dirty="0" smtClean="0"/>
              <a:t> in </a:t>
            </a:r>
            <a:r>
              <a:rPr lang="it-IT" sz="950" dirty="0" err="1" smtClean="0"/>
              <a:t>which</a:t>
            </a:r>
            <a:r>
              <a:rPr lang="it-IT" sz="950" dirty="0" smtClean="0"/>
              <a:t> </a:t>
            </a:r>
            <a:r>
              <a:rPr lang="it-IT" sz="950" dirty="0" err="1" smtClean="0"/>
              <a:t>these</a:t>
            </a:r>
            <a:r>
              <a:rPr lang="it-IT" sz="950" dirty="0" smtClean="0"/>
              <a:t> </a:t>
            </a:r>
            <a:r>
              <a:rPr lang="it-IT" sz="950" dirty="0" err="1" smtClean="0"/>
              <a:t>rights</a:t>
            </a:r>
            <a:r>
              <a:rPr lang="it-IT" sz="950" dirty="0" smtClean="0"/>
              <a:t> </a:t>
            </a:r>
            <a:r>
              <a:rPr lang="it-IT" sz="950" dirty="0" err="1" smtClean="0"/>
              <a:t>cannot</a:t>
            </a:r>
            <a:r>
              <a:rPr lang="it-IT" sz="950" dirty="0" smtClean="0"/>
              <a:t> </a:t>
            </a:r>
            <a:r>
              <a:rPr lang="it-IT" sz="950" dirty="0" err="1" smtClean="0"/>
              <a:t>be</a:t>
            </a:r>
            <a:r>
              <a:rPr lang="it-IT" sz="950" dirty="0" smtClean="0"/>
              <a:t> </a:t>
            </a:r>
            <a:r>
              <a:rPr lang="it-IT" sz="950" dirty="0" err="1" smtClean="0"/>
              <a:t>applied</a:t>
            </a:r>
            <a:r>
              <a:rPr lang="it-IT" sz="950" dirty="0" smtClean="0"/>
              <a:t> and </a:t>
            </a:r>
            <a:r>
              <a:rPr lang="it-IT" sz="950" dirty="0" err="1" smtClean="0"/>
              <a:t>that</a:t>
            </a:r>
            <a:r>
              <a:rPr lang="it-IT" sz="950" dirty="0" smtClean="0"/>
              <a:t> </a:t>
            </a:r>
            <a:r>
              <a:rPr lang="it-IT" sz="950" dirty="0" err="1" smtClean="0"/>
              <a:t>they</a:t>
            </a:r>
            <a:r>
              <a:rPr lang="it-IT" sz="950" dirty="0" smtClean="0"/>
              <a:t> </a:t>
            </a:r>
            <a:r>
              <a:rPr lang="it-IT" sz="950" dirty="0" err="1" smtClean="0"/>
              <a:t>cannot</a:t>
            </a:r>
            <a:r>
              <a:rPr lang="it-IT" sz="950" dirty="0" smtClean="0"/>
              <a:t> </a:t>
            </a:r>
            <a:r>
              <a:rPr lang="it-IT" sz="950" dirty="0" err="1" smtClean="0"/>
              <a:t>be</a:t>
            </a:r>
            <a:r>
              <a:rPr lang="it-IT" sz="950" dirty="0" smtClean="0"/>
              <a:t> </a:t>
            </a:r>
            <a:r>
              <a:rPr lang="it-IT" sz="950" dirty="0" err="1" smtClean="0"/>
              <a:t>overcome</a:t>
            </a:r>
            <a:r>
              <a:rPr lang="it-IT" sz="950" dirty="0" smtClean="0"/>
              <a:t> </a:t>
            </a:r>
            <a:r>
              <a:rPr lang="it-IT" sz="950" dirty="0" err="1" smtClean="0"/>
              <a:t>against</a:t>
            </a:r>
            <a:r>
              <a:rPr lang="it-IT" sz="950" dirty="0" smtClean="0"/>
              <a:t> the </a:t>
            </a:r>
            <a:r>
              <a:rPr lang="it-IT" sz="950" dirty="0" err="1" smtClean="0"/>
              <a:t>individual</a:t>
            </a:r>
            <a:endParaRPr lang="it-IT" sz="95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tx1"/>
            </a:solidFill>
          </a:ln>
        </p:spPr>
        <p:txBody>
          <a:bodyPr>
            <a:normAutofit fontScale="90000"/>
          </a:bodyPr>
          <a:lstStyle/>
          <a:p>
            <a:r>
              <a:rPr lang="it-IT" dirty="0" smtClean="0"/>
              <a:t/>
            </a:r>
            <a:br>
              <a:rPr lang="it-IT" dirty="0" smtClean="0"/>
            </a:br>
            <a:r>
              <a:rPr lang="it-IT" dirty="0" err="1" smtClean="0"/>
              <a:t>Recognition</a:t>
            </a:r>
            <a:r>
              <a:rPr lang="it-IT" dirty="0" smtClean="0"/>
              <a:t> </a:t>
            </a:r>
            <a:r>
              <a:rPr lang="it-IT" dirty="0" err="1" smtClean="0"/>
              <a:t>of</a:t>
            </a:r>
            <a:r>
              <a:rPr lang="it-IT" dirty="0" smtClean="0"/>
              <a:t> </a:t>
            </a:r>
            <a:r>
              <a:rPr lang="it-IT" dirty="0" err="1" smtClean="0"/>
              <a:t>Human</a:t>
            </a:r>
            <a:r>
              <a:rPr lang="it-IT" dirty="0" smtClean="0"/>
              <a:t> </a:t>
            </a:r>
            <a:r>
              <a:rPr lang="it-IT" dirty="0" err="1" smtClean="0"/>
              <a:t>Rights</a:t>
            </a:r>
            <a:r>
              <a:rPr lang="it-IT" dirty="0" smtClean="0"/>
              <a:t> in the </a:t>
            </a:r>
            <a:r>
              <a:rPr lang="it-IT" dirty="0" err="1" smtClean="0"/>
              <a:t>Italian</a:t>
            </a:r>
            <a:r>
              <a:rPr lang="it-IT" dirty="0" smtClean="0"/>
              <a:t> </a:t>
            </a:r>
            <a:r>
              <a:rPr lang="it-IT" dirty="0" err="1" smtClean="0"/>
              <a:t>Constitution</a:t>
            </a:r>
            <a:r>
              <a:rPr lang="it-IT" dirty="0" smtClean="0"/>
              <a:t> </a:t>
            </a:r>
            <a:br>
              <a:rPr lang="it-IT" dirty="0" smtClean="0"/>
            </a:br>
            <a:endParaRPr lang="it-IT" dirty="0"/>
          </a:p>
        </p:txBody>
      </p:sp>
      <p:sp>
        <p:nvSpPr>
          <p:cNvPr id="3" name="Segnaposto contenuto 2"/>
          <p:cNvSpPr>
            <a:spLocks noGrp="1"/>
          </p:cNvSpPr>
          <p:nvPr>
            <p:ph idx="1"/>
          </p:nvPr>
        </p:nvSpPr>
        <p:spPr/>
        <p:txBody>
          <a:bodyPr>
            <a:normAutofit/>
          </a:bodyPr>
          <a:lstStyle/>
          <a:p>
            <a:pPr>
              <a:buNone/>
            </a:pPr>
            <a:r>
              <a:rPr lang="it-IT" sz="1800" dirty="0" smtClean="0"/>
              <a:t>Art. 2. </a:t>
            </a:r>
            <a:r>
              <a:rPr lang="en-GB" sz="1400" i="1" dirty="0" smtClean="0"/>
              <a:t>«The Republic recognises and guarantees inviolable human rights, both for the individual and within social groups where the individual’s personality is expressed, and it requires the fulfilment of the imperative duties of political, economic and social solidarity»</a:t>
            </a:r>
          </a:p>
          <a:p>
            <a:pPr>
              <a:buNone/>
            </a:pPr>
            <a:endParaRPr lang="en-GB" sz="1400" dirty="0" smtClean="0"/>
          </a:p>
          <a:p>
            <a:pPr>
              <a:buNone/>
            </a:pPr>
            <a:r>
              <a:rPr lang="en-GB" sz="1800" dirty="0" smtClean="0"/>
              <a:t>Art.3 </a:t>
            </a:r>
            <a:r>
              <a:rPr lang="en-GB" sz="1800" i="1" dirty="0" smtClean="0"/>
              <a:t>.“</a:t>
            </a:r>
            <a:r>
              <a:rPr lang="en-US" sz="1400" i="1" dirty="0" smtClean="0"/>
              <a:t>All citizens have equal social dignity and are equal before the law, without distinction of sex, race, language, religion, political opinion, personal and social conditions. It is the duty of the Republic to remove those obstacles of an economic or social nature which constrain the freedom and equality of citizens, thereby impeding the full development of the human person and the effective participation of all workers in the political, economic and social organization of the country.</a:t>
            </a:r>
            <a:r>
              <a:rPr lang="en-US" sz="1400" dirty="0" smtClean="0"/>
              <a:t> “</a:t>
            </a:r>
          </a:p>
          <a:p>
            <a:pPr>
              <a:buNone/>
            </a:pPr>
            <a:endParaRPr lang="en-US" sz="1400" dirty="0" smtClean="0"/>
          </a:p>
          <a:p>
            <a:pPr>
              <a:buNone/>
            </a:pPr>
            <a:r>
              <a:rPr lang="en-US" sz="1800" dirty="0" smtClean="0"/>
              <a:t>Art. 13. </a:t>
            </a:r>
            <a:r>
              <a:rPr lang="en-US" sz="1800" i="1" dirty="0" smtClean="0"/>
              <a:t>“</a:t>
            </a:r>
            <a:r>
              <a:rPr lang="en-US" sz="1400" i="1" dirty="0" smtClean="0"/>
              <a:t>Personal liberty is inviolable. No one may be detained, inspected, or searched nor otherwise subjected to any restriction of personal liberty except by order of the Judiciary stating a reason and only in such cases and in such manner as provided by the law”</a:t>
            </a:r>
          </a:p>
          <a:p>
            <a:pPr>
              <a:buNone/>
            </a:pPr>
            <a:endParaRPr lang="en-US" sz="1400" dirty="0" smtClean="0"/>
          </a:p>
          <a:p>
            <a:pPr>
              <a:buNone/>
            </a:pPr>
            <a:r>
              <a:rPr lang="en-US" sz="1800" dirty="0" smtClean="0"/>
              <a:t>Art.14. </a:t>
            </a:r>
            <a:r>
              <a:rPr lang="en-US" sz="1800" i="1" dirty="0" smtClean="0"/>
              <a:t>“</a:t>
            </a:r>
            <a:r>
              <a:rPr lang="en-US" sz="1400" i="1" dirty="0" smtClean="0"/>
              <a:t>The home is inviolable. Personal domicile shall be inviolable. Home inspections, searches, or seizures shall not be admissible save in the cases and manners complying with measures to safeguard personal liberty. Controls and inspections for reason of public health and safety, or for economic and fiscal purposes, shall be regulated by appropriate laws.”</a:t>
            </a:r>
          </a:p>
          <a:p>
            <a:pPr>
              <a:buNone/>
            </a:pPr>
            <a:endParaRPr lang="it-IT"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buNone/>
            </a:pPr>
            <a:r>
              <a:rPr lang="it-IT" sz="1800" dirty="0" smtClean="0"/>
              <a:t>Art.19. </a:t>
            </a:r>
            <a:r>
              <a:rPr lang="it-IT" sz="1400" i="1" dirty="0" smtClean="0"/>
              <a:t>“</a:t>
            </a:r>
            <a:r>
              <a:rPr lang="en-US" sz="1400" i="1" dirty="0" smtClean="0"/>
              <a:t>Anyone is entitled to freely profess their religious belief in any form, individually or with others, and to promote them and celebrate rites in public or in private, provided they are not offensive to public morality</a:t>
            </a:r>
            <a:r>
              <a:rPr lang="en-US" sz="1400" i="1" dirty="0" smtClean="0"/>
              <a:t>.”</a:t>
            </a:r>
          </a:p>
          <a:p>
            <a:pPr>
              <a:buNone/>
            </a:pPr>
            <a:endParaRPr lang="en-US" sz="1400" i="1" dirty="0" smtClean="0"/>
          </a:p>
          <a:p>
            <a:pPr>
              <a:buNone/>
            </a:pPr>
            <a:endParaRPr lang="en-US" sz="1400" i="1" dirty="0" smtClean="0"/>
          </a:p>
          <a:p>
            <a:pPr>
              <a:buNone/>
            </a:pPr>
            <a:r>
              <a:rPr lang="it-IT" sz="1800" dirty="0" smtClean="0"/>
              <a:t>Art.22. </a:t>
            </a:r>
            <a:r>
              <a:rPr lang="it-IT" sz="1400" i="1" dirty="0" smtClean="0"/>
              <a:t>“</a:t>
            </a:r>
            <a:r>
              <a:rPr lang="en-US" sz="1400" i="1" dirty="0" smtClean="0"/>
              <a:t>No-one may be deprived of his legal capacity, citizenship, or name for political </a:t>
            </a:r>
            <a:r>
              <a:rPr lang="en-US" sz="1400" i="1" dirty="0" smtClean="0"/>
              <a:t>reasons.</a:t>
            </a:r>
            <a:r>
              <a:rPr lang="it-IT" sz="1400" i="1" dirty="0" smtClean="0"/>
              <a:t>”</a:t>
            </a:r>
          </a:p>
          <a:p>
            <a:pPr>
              <a:buNone/>
            </a:pPr>
            <a:endParaRPr lang="it-IT" sz="1800" dirty="0" smtClean="0"/>
          </a:p>
          <a:p>
            <a:pPr>
              <a:buNone/>
            </a:pPr>
            <a:endParaRPr lang="it-IT" sz="1800" dirty="0" smtClean="0"/>
          </a:p>
          <a:p>
            <a:pPr>
              <a:buNone/>
            </a:pPr>
            <a:r>
              <a:rPr lang="it-IT" sz="1800" dirty="0" smtClean="0"/>
              <a:t>Art.30. </a:t>
            </a:r>
            <a:r>
              <a:rPr lang="it-IT" sz="1400" i="1" dirty="0" smtClean="0"/>
              <a:t>“</a:t>
            </a:r>
            <a:r>
              <a:rPr lang="en-US" sz="1400" i="1" dirty="0" smtClean="0"/>
              <a:t>It is the duty and right of parents to support, raise and educate their children, even if born out of wedlock. In the case of incapacity of the parents, the law provides for the </a:t>
            </a:r>
            <a:r>
              <a:rPr lang="en-US" sz="1400" i="1" dirty="0" err="1" smtClean="0"/>
              <a:t>fulfilment</a:t>
            </a:r>
            <a:r>
              <a:rPr lang="en-US" sz="1400" i="1" dirty="0" smtClean="0"/>
              <a:t> of their duties. The law ensures such legal and social protection measures as are compatible with the rights of the members of the legitimate family to any children born out of wedlock. The law shall establish rules and constraints for the determination of </a:t>
            </a:r>
            <a:r>
              <a:rPr lang="en-US" sz="1400" i="1" dirty="0" smtClean="0"/>
              <a:t>paternity.</a:t>
            </a:r>
            <a:r>
              <a:rPr lang="it-IT" sz="1400" i="1" dirty="0" smtClean="0"/>
              <a:t>”</a:t>
            </a:r>
          </a:p>
          <a:p>
            <a:pPr>
              <a:buNone/>
            </a:pPr>
            <a:endParaRPr lang="it-IT" sz="1400" i="1" dirty="0" smtClean="0"/>
          </a:p>
          <a:p>
            <a:pPr>
              <a:buNone/>
            </a:pPr>
            <a:r>
              <a:rPr lang="it-IT" sz="1800" dirty="0" smtClean="0"/>
              <a:t>Art.35. </a:t>
            </a:r>
            <a:r>
              <a:rPr lang="it-IT" sz="1400" i="1" dirty="0" smtClean="0"/>
              <a:t>“</a:t>
            </a:r>
            <a:r>
              <a:rPr lang="en-US" sz="1400" i="1" dirty="0" smtClean="0"/>
              <a:t>The Republic protects work in all its forms and practices. It provides for the training and professional advancement of workers. It promotes and encourages international agreements and </a:t>
            </a:r>
            <a:r>
              <a:rPr lang="en-US" sz="1400" i="1" dirty="0" err="1" smtClean="0"/>
              <a:t>organisations</a:t>
            </a:r>
            <a:r>
              <a:rPr lang="en-US" sz="1400" i="1" dirty="0" smtClean="0"/>
              <a:t> which have the aim of establishing and regulating </a:t>
            </a:r>
            <a:r>
              <a:rPr lang="en-US" sz="1400" i="1" dirty="0" err="1" smtClean="0"/>
              <a:t>labour</a:t>
            </a:r>
            <a:r>
              <a:rPr lang="en-US" sz="1400" i="1" dirty="0" smtClean="0"/>
              <a:t> rights. It </a:t>
            </a:r>
            <a:r>
              <a:rPr lang="en-US" sz="1400" i="1" dirty="0" err="1" smtClean="0"/>
              <a:t>recognises</a:t>
            </a:r>
            <a:r>
              <a:rPr lang="en-US" sz="1400" i="1" dirty="0" smtClean="0"/>
              <a:t> the freedom to emigrate, subject to the obligations set out by law in the general interest, and protects Italian workers abroad. </a:t>
            </a:r>
            <a:r>
              <a:rPr lang="it-IT" sz="1400" i="1" dirty="0" smtClean="0"/>
              <a:t>”</a:t>
            </a:r>
            <a:endParaRPr lang="it-IT" sz="1400" i="1" dirty="0"/>
          </a:p>
        </p:txBody>
      </p:sp>
      <p:sp>
        <p:nvSpPr>
          <p:cNvPr id="4" name="Titolo 1"/>
          <p:cNvSpPr>
            <a:spLocks noGrp="1"/>
          </p:cNvSpPr>
          <p:nvPr>
            <p:ph type="title"/>
          </p:nvPr>
        </p:nvSpPr>
        <p:spPr>
          <a:ln>
            <a:solidFill>
              <a:schemeClr val="tx1"/>
            </a:solidFill>
          </a:ln>
        </p:spPr>
        <p:txBody>
          <a:bodyPr>
            <a:normAutofit fontScale="90000"/>
          </a:bodyPr>
          <a:lstStyle/>
          <a:p>
            <a:r>
              <a:rPr lang="it-IT" dirty="0" smtClean="0"/>
              <a:t/>
            </a:r>
            <a:br>
              <a:rPr lang="it-IT" dirty="0" smtClean="0"/>
            </a:br>
            <a:r>
              <a:rPr lang="it-IT" dirty="0" err="1" smtClean="0"/>
              <a:t>Recognition</a:t>
            </a:r>
            <a:r>
              <a:rPr lang="it-IT" dirty="0" smtClean="0"/>
              <a:t> </a:t>
            </a:r>
            <a:r>
              <a:rPr lang="it-IT" dirty="0" err="1" smtClean="0"/>
              <a:t>of</a:t>
            </a:r>
            <a:r>
              <a:rPr lang="it-IT" dirty="0" smtClean="0"/>
              <a:t> </a:t>
            </a:r>
            <a:r>
              <a:rPr lang="it-IT" dirty="0" err="1" smtClean="0"/>
              <a:t>Human</a:t>
            </a:r>
            <a:r>
              <a:rPr lang="it-IT" dirty="0" smtClean="0"/>
              <a:t> </a:t>
            </a:r>
            <a:r>
              <a:rPr lang="it-IT" dirty="0" err="1" smtClean="0"/>
              <a:t>Rights</a:t>
            </a:r>
            <a:r>
              <a:rPr lang="it-IT" dirty="0" smtClean="0"/>
              <a:t> in the </a:t>
            </a:r>
            <a:r>
              <a:rPr lang="it-IT" dirty="0" err="1" smtClean="0"/>
              <a:t>Italian</a:t>
            </a:r>
            <a:r>
              <a:rPr lang="it-IT" dirty="0" smtClean="0"/>
              <a:t> </a:t>
            </a:r>
            <a:r>
              <a:rPr lang="it-IT" dirty="0" err="1" smtClean="0"/>
              <a:t>Constitution</a:t>
            </a:r>
            <a:r>
              <a:rPr lang="it-IT" dirty="0" smtClean="0"/>
              <a:t> </a:t>
            </a:r>
            <a:br>
              <a:rPr lang="it-IT" dirty="0" smtClean="0"/>
            </a:b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buNone/>
            </a:pPr>
            <a:r>
              <a:rPr lang="it-IT" sz="2800" b="1" dirty="0" smtClean="0"/>
              <a:t>The </a:t>
            </a:r>
            <a:r>
              <a:rPr lang="it-IT" sz="2800" b="1" dirty="0" err="1" smtClean="0"/>
              <a:t>Reluctant</a:t>
            </a:r>
            <a:r>
              <a:rPr lang="it-IT" sz="2800" b="1" dirty="0" smtClean="0"/>
              <a:t> </a:t>
            </a:r>
            <a:r>
              <a:rPr lang="it-IT" sz="2800" b="1" dirty="0" err="1" smtClean="0"/>
              <a:t>Fundamentalist</a:t>
            </a:r>
            <a:r>
              <a:rPr lang="it-IT" sz="2800" b="1" dirty="0" smtClean="0"/>
              <a:t> </a:t>
            </a:r>
            <a:r>
              <a:rPr lang="it-IT" sz="2800" dirty="0" smtClean="0"/>
              <a:t>(</a:t>
            </a:r>
            <a:r>
              <a:rPr lang="it-IT" sz="2800" dirty="0" err="1" smtClean="0"/>
              <a:t>Moshin</a:t>
            </a:r>
            <a:r>
              <a:rPr lang="it-IT" sz="2800" dirty="0" smtClean="0"/>
              <a:t> Hamid)</a:t>
            </a:r>
          </a:p>
          <a:p>
            <a:pPr>
              <a:buSzPct val="82000"/>
              <a:buFont typeface="Wingdings" pitchFamily="2" charset="2"/>
              <a:buChar char="Ø"/>
            </a:pPr>
            <a:r>
              <a:rPr lang="it-IT" sz="2400" u="sng" dirty="0" smtClean="0"/>
              <a:t>Right </a:t>
            </a:r>
            <a:r>
              <a:rPr lang="it-IT" sz="2400" u="sng" dirty="0" err="1" smtClean="0"/>
              <a:t>e</a:t>
            </a:r>
            <a:r>
              <a:rPr lang="it-IT" sz="2400" u="sng" dirty="0" err="1" smtClean="0"/>
              <a:t>ngaged</a:t>
            </a:r>
            <a:r>
              <a:rPr lang="it-IT" sz="2400" dirty="0" smtClean="0"/>
              <a:t>: </a:t>
            </a:r>
            <a:r>
              <a:rPr lang="it-IT" sz="2000" u="sng" dirty="0" smtClean="0"/>
              <a:t>Art.2 UDHR</a:t>
            </a:r>
            <a:r>
              <a:rPr lang="it-IT" sz="2000" dirty="0" smtClean="0"/>
              <a:t> </a:t>
            </a:r>
            <a:r>
              <a:rPr lang="it-IT" sz="1800" i="1" dirty="0" smtClean="0"/>
              <a:t>“</a:t>
            </a:r>
            <a:r>
              <a:rPr lang="en-US" sz="1800" i="1" dirty="0" smtClean="0"/>
              <a:t>Everyone is entitled to all the rights and freedoms set forth in this Declaration, without distinction of any kind, such as race, </a:t>
            </a:r>
            <a:r>
              <a:rPr lang="en-US" sz="1800" i="1" dirty="0" err="1" smtClean="0"/>
              <a:t>colour</a:t>
            </a:r>
            <a:r>
              <a:rPr lang="en-US" sz="1800" i="1" dirty="0" smtClean="0"/>
              <a:t>, sex, language, religion, political or other opinion, national or social origin, property, birth or other status. Furthermore, no distinction shall be made on the basis of the political, jurisdictional or international status of the country or territory to which a person belongs, whether it be independent, trust, non-self-governing or under any other limitation of sovereignty.</a:t>
            </a:r>
            <a:r>
              <a:rPr lang="en-US" sz="1800" i="1" dirty="0" smtClean="0"/>
              <a:t>”</a:t>
            </a:r>
          </a:p>
          <a:p>
            <a:pPr>
              <a:buSzPct val="82000"/>
              <a:buFont typeface="Wingdings" pitchFamily="2" charset="2"/>
              <a:buChar char="Ø"/>
            </a:pPr>
            <a:endParaRPr lang="en-US" sz="1800" dirty="0" smtClean="0"/>
          </a:p>
          <a:p>
            <a:pPr>
              <a:buSzPct val="82000"/>
              <a:buNone/>
            </a:pPr>
            <a:r>
              <a:rPr lang="it-IT" sz="1800" dirty="0" smtClean="0"/>
              <a:t>      </a:t>
            </a:r>
            <a:r>
              <a:rPr lang="it-IT" sz="2400" dirty="0" smtClean="0"/>
              <a:t>The right </a:t>
            </a:r>
            <a:r>
              <a:rPr lang="it-IT" sz="2400" dirty="0" err="1" smtClean="0"/>
              <a:t>is</a:t>
            </a:r>
            <a:r>
              <a:rPr lang="it-IT" sz="2400" dirty="0" smtClean="0"/>
              <a:t> in </a:t>
            </a:r>
            <a:r>
              <a:rPr lang="it-IT" sz="2400" dirty="0" err="1" smtClean="0"/>
              <a:t>conflict</a:t>
            </a:r>
            <a:r>
              <a:rPr lang="it-IT" sz="2400" dirty="0" smtClean="0"/>
              <a:t>              </a:t>
            </a:r>
            <a:r>
              <a:rPr lang="it-IT" sz="2000" dirty="0" smtClean="0"/>
              <a:t>People </a:t>
            </a:r>
            <a:r>
              <a:rPr lang="it-IT" sz="2000" dirty="0" err="1" smtClean="0"/>
              <a:t>glared</a:t>
            </a:r>
            <a:r>
              <a:rPr lang="it-IT" sz="2000" dirty="0" smtClean="0"/>
              <a:t> at </a:t>
            </a:r>
            <a:r>
              <a:rPr lang="it-IT" sz="2000" dirty="0" err="1" smtClean="0"/>
              <a:t>Changez</a:t>
            </a:r>
            <a:endParaRPr lang="it-IT" sz="2000" dirty="0" smtClean="0"/>
          </a:p>
          <a:p>
            <a:pPr>
              <a:buSzPct val="82000"/>
              <a:buNone/>
            </a:pPr>
            <a:r>
              <a:rPr lang="it-IT" sz="2000" dirty="0" smtClean="0"/>
              <a:t> </a:t>
            </a:r>
            <a:r>
              <a:rPr lang="it-IT" sz="2000" dirty="0" smtClean="0"/>
              <a:t>                                                          due </a:t>
            </a:r>
            <a:r>
              <a:rPr lang="it-IT" sz="2000" dirty="0" err="1" smtClean="0"/>
              <a:t>to</a:t>
            </a:r>
            <a:r>
              <a:rPr lang="it-IT" sz="2000" dirty="0" smtClean="0"/>
              <a:t> </a:t>
            </a:r>
            <a:r>
              <a:rPr lang="it-IT" sz="2000" dirty="0" err="1" smtClean="0"/>
              <a:t>his</a:t>
            </a:r>
            <a:r>
              <a:rPr lang="it-IT" sz="2000" dirty="0" smtClean="0"/>
              <a:t> </a:t>
            </a:r>
            <a:r>
              <a:rPr lang="it-IT" sz="2000" dirty="0" err="1" smtClean="0"/>
              <a:t>beard</a:t>
            </a:r>
            <a:r>
              <a:rPr lang="it-IT" sz="2000" dirty="0" smtClean="0"/>
              <a:t>.</a:t>
            </a:r>
          </a:p>
          <a:p>
            <a:pPr>
              <a:buSzPct val="82000"/>
              <a:buNone/>
            </a:pPr>
            <a:endParaRPr lang="it-IT" sz="2000" dirty="0" smtClean="0"/>
          </a:p>
          <a:p>
            <a:pPr>
              <a:buSzPct val="82000"/>
              <a:buNone/>
            </a:pPr>
            <a:endParaRPr lang="it-IT" sz="2000" dirty="0" smtClean="0"/>
          </a:p>
          <a:p>
            <a:pPr>
              <a:buSzPct val="82000"/>
              <a:buNone/>
            </a:pPr>
            <a:r>
              <a:rPr lang="it-IT" sz="2000" dirty="0" smtClean="0"/>
              <a:t> </a:t>
            </a:r>
            <a:r>
              <a:rPr lang="it-IT" sz="2000" dirty="0" smtClean="0"/>
              <a:t>                                                          </a:t>
            </a:r>
            <a:r>
              <a:rPr lang="it-IT" sz="2000" dirty="0" err="1" smtClean="0"/>
              <a:t>He</a:t>
            </a:r>
            <a:r>
              <a:rPr lang="it-IT" sz="2000" dirty="0" smtClean="0"/>
              <a:t> </a:t>
            </a:r>
            <a:r>
              <a:rPr lang="it-IT" sz="2000" dirty="0" err="1" smtClean="0"/>
              <a:t>came</a:t>
            </a:r>
            <a:r>
              <a:rPr lang="it-IT" sz="2000" dirty="0" smtClean="0"/>
              <a:t> back </a:t>
            </a:r>
            <a:r>
              <a:rPr lang="it-IT" sz="2000" dirty="0" err="1" smtClean="0"/>
              <a:t>to</a:t>
            </a:r>
            <a:r>
              <a:rPr lang="it-IT" sz="2000" dirty="0" smtClean="0"/>
              <a:t> Pakistan </a:t>
            </a:r>
            <a:endParaRPr lang="it-IT" sz="2800" dirty="0" smtClean="0"/>
          </a:p>
        </p:txBody>
      </p:sp>
      <p:sp>
        <p:nvSpPr>
          <p:cNvPr id="4" name="Titolo 1"/>
          <p:cNvSpPr>
            <a:spLocks noGrp="1"/>
          </p:cNvSpPr>
          <p:nvPr>
            <p:ph type="title"/>
          </p:nvPr>
        </p:nvSpPr>
        <p:spPr>
          <a:ln>
            <a:solidFill>
              <a:schemeClr val="tx1"/>
            </a:solidFill>
          </a:ln>
        </p:spPr>
        <p:txBody>
          <a:bodyPr>
            <a:normAutofit/>
          </a:bodyPr>
          <a:lstStyle/>
          <a:p>
            <a:r>
              <a:rPr lang="it-IT" dirty="0" err="1" smtClean="0"/>
              <a:t>Texts</a:t>
            </a:r>
            <a:r>
              <a:rPr lang="it-IT" dirty="0" smtClean="0"/>
              <a:t> </a:t>
            </a:r>
            <a:r>
              <a:rPr lang="it-IT" dirty="0" err="1" smtClean="0"/>
              <a:t>related</a:t>
            </a:r>
            <a:r>
              <a:rPr lang="it-IT" dirty="0" smtClean="0"/>
              <a:t> </a:t>
            </a:r>
            <a:r>
              <a:rPr lang="it-IT" dirty="0" err="1" smtClean="0"/>
              <a:t>to</a:t>
            </a:r>
            <a:r>
              <a:rPr lang="it-IT" dirty="0" smtClean="0"/>
              <a:t> </a:t>
            </a:r>
            <a:r>
              <a:rPr lang="it-IT" dirty="0" err="1" smtClean="0"/>
              <a:t>Human</a:t>
            </a:r>
            <a:r>
              <a:rPr lang="it-IT" dirty="0" smtClean="0"/>
              <a:t> </a:t>
            </a:r>
            <a:r>
              <a:rPr lang="it-IT" dirty="0" err="1" smtClean="0"/>
              <a:t>Rights</a:t>
            </a:r>
            <a:endParaRPr lang="it-IT" dirty="0"/>
          </a:p>
        </p:txBody>
      </p:sp>
      <p:sp>
        <p:nvSpPr>
          <p:cNvPr id="5" name="Freccia a destra 4"/>
          <p:cNvSpPr/>
          <p:nvPr/>
        </p:nvSpPr>
        <p:spPr>
          <a:xfrm>
            <a:off x="3707904" y="4293096"/>
            <a:ext cx="648072" cy="28803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in giù 5"/>
          <p:cNvSpPr/>
          <p:nvPr/>
        </p:nvSpPr>
        <p:spPr>
          <a:xfrm>
            <a:off x="5004048" y="5013176"/>
            <a:ext cx="288032" cy="50405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sz="2800" b="1" dirty="0" smtClean="0"/>
              <a:t>The </a:t>
            </a:r>
            <a:r>
              <a:rPr lang="it-IT" sz="2800" b="1" dirty="0" err="1" smtClean="0"/>
              <a:t>Reluctant</a:t>
            </a:r>
            <a:r>
              <a:rPr lang="it-IT" sz="2800" b="1" dirty="0" smtClean="0"/>
              <a:t> </a:t>
            </a:r>
            <a:r>
              <a:rPr lang="it-IT" sz="2800" b="1" dirty="0" err="1" smtClean="0"/>
              <a:t>Fundamentalist</a:t>
            </a:r>
            <a:r>
              <a:rPr lang="it-IT" sz="2800" b="1" dirty="0" smtClean="0"/>
              <a:t> </a:t>
            </a:r>
            <a:r>
              <a:rPr lang="it-IT" sz="2800" dirty="0" smtClean="0"/>
              <a:t>(</a:t>
            </a:r>
            <a:r>
              <a:rPr lang="it-IT" sz="2800" dirty="0" err="1" smtClean="0"/>
              <a:t>Moshin</a:t>
            </a:r>
            <a:r>
              <a:rPr lang="it-IT" sz="2800" dirty="0" smtClean="0"/>
              <a:t> Hamid</a:t>
            </a:r>
            <a:r>
              <a:rPr lang="it-IT" sz="2800" dirty="0" smtClean="0"/>
              <a:t>)</a:t>
            </a:r>
          </a:p>
          <a:p>
            <a:pPr>
              <a:buSzPct val="82000"/>
              <a:buFont typeface="Wingdings" pitchFamily="2" charset="2"/>
              <a:buChar char="Ø"/>
            </a:pPr>
            <a:r>
              <a:rPr lang="it-IT" sz="2400" u="sng" dirty="0" smtClean="0"/>
              <a:t>Right </a:t>
            </a:r>
            <a:r>
              <a:rPr lang="it-IT" sz="2400" u="sng" dirty="0" err="1" smtClean="0"/>
              <a:t>engaged</a:t>
            </a:r>
            <a:r>
              <a:rPr lang="it-IT" sz="2400" dirty="0" smtClean="0"/>
              <a:t>: </a:t>
            </a:r>
            <a:r>
              <a:rPr lang="it-IT" sz="2000" u="sng" dirty="0" smtClean="0"/>
              <a:t>Art.3 UDHR </a:t>
            </a:r>
            <a:r>
              <a:rPr lang="it-IT" sz="1800" i="1" dirty="0" smtClean="0"/>
              <a:t>“</a:t>
            </a:r>
            <a:r>
              <a:rPr lang="en-US" sz="1800" i="1" dirty="0" smtClean="0"/>
              <a:t>Everyone </a:t>
            </a:r>
            <a:r>
              <a:rPr lang="en-US" sz="1800" i="1" dirty="0" smtClean="0"/>
              <a:t>has the right to life, liberty and security of </a:t>
            </a:r>
            <a:r>
              <a:rPr lang="en-US" sz="1800" i="1" dirty="0" smtClean="0"/>
              <a:t>person”</a:t>
            </a:r>
          </a:p>
          <a:p>
            <a:pPr>
              <a:buSzPct val="82000"/>
              <a:buFont typeface="Wingdings" pitchFamily="2" charset="2"/>
              <a:buChar char="Ø"/>
            </a:pPr>
            <a:endParaRPr lang="en-US" sz="1800" i="1" dirty="0" smtClean="0"/>
          </a:p>
          <a:p>
            <a:pPr>
              <a:buSzPct val="82000"/>
              <a:buNone/>
            </a:pPr>
            <a:r>
              <a:rPr lang="en-US" sz="2000" dirty="0" smtClean="0"/>
              <a:t> </a:t>
            </a:r>
            <a:r>
              <a:rPr lang="en-US" sz="2000" dirty="0" smtClean="0"/>
              <a:t>      </a:t>
            </a:r>
            <a:r>
              <a:rPr lang="en-US" sz="2400" dirty="0" smtClean="0"/>
              <a:t>The right is in conflict</a:t>
            </a:r>
            <a:r>
              <a:rPr lang="en-US" sz="2000" dirty="0" smtClean="0"/>
              <a:t>:             - Terrorism (9/11);</a:t>
            </a:r>
          </a:p>
          <a:p>
            <a:pPr>
              <a:buSzPct val="82000"/>
              <a:buNone/>
            </a:pPr>
            <a:r>
              <a:rPr lang="en-US" sz="2000" dirty="0" smtClean="0"/>
              <a:t> </a:t>
            </a:r>
            <a:r>
              <a:rPr lang="en-US" sz="2000" dirty="0" smtClean="0"/>
              <a:t>                                                           - </a:t>
            </a:r>
            <a:r>
              <a:rPr lang="en-US" sz="2000" dirty="0" err="1" smtClean="0"/>
              <a:t>Changez</a:t>
            </a:r>
            <a:r>
              <a:rPr lang="en-US" sz="2000" dirty="0" smtClean="0"/>
              <a:t> learns </a:t>
            </a:r>
            <a:r>
              <a:rPr lang="en-US" sz="2000" dirty="0" smtClean="0"/>
              <a:t>that Pakistan might </a:t>
            </a:r>
            <a:r>
              <a:rPr lang="en-US" sz="2000" dirty="0" smtClean="0"/>
              <a:t>soon go</a:t>
            </a:r>
          </a:p>
          <a:p>
            <a:pPr>
              <a:buSzPct val="82000"/>
              <a:buNone/>
            </a:pPr>
            <a:r>
              <a:rPr lang="en-US" sz="2000" dirty="0" smtClean="0"/>
              <a:t> </a:t>
            </a:r>
            <a:r>
              <a:rPr lang="en-US" sz="2000" dirty="0" smtClean="0"/>
              <a:t>                                                             to </a:t>
            </a:r>
            <a:r>
              <a:rPr lang="en-US" sz="2000" dirty="0" smtClean="0"/>
              <a:t>war with India </a:t>
            </a:r>
            <a:r>
              <a:rPr lang="en-US" sz="2000" dirty="0" smtClean="0"/>
              <a:t>soon;</a:t>
            </a:r>
            <a:endParaRPr lang="it-IT" sz="2000" dirty="0" smtClean="0"/>
          </a:p>
          <a:p>
            <a:pPr>
              <a:buNone/>
            </a:pPr>
            <a:endParaRPr lang="it-IT" dirty="0"/>
          </a:p>
        </p:txBody>
      </p:sp>
      <p:sp>
        <p:nvSpPr>
          <p:cNvPr id="4" name="Titolo 1"/>
          <p:cNvSpPr>
            <a:spLocks noGrp="1"/>
          </p:cNvSpPr>
          <p:nvPr>
            <p:ph type="title"/>
          </p:nvPr>
        </p:nvSpPr>
        <p:spPr>
          <a:ln>
            <a:solidFill>
              <a:schemeClr val="tx1"/>
            </a:solidFill>
          </a:ln>
        </p:spPr>
        <p:txBody>
          <a:bodyPr>
            <a:normAutofit/>
          </a:bodyPr>
          <a:lstStyle/>
          <a:p>
            <a:r>
              <a:rPr lang="it-IT" dirty="0" err="1" smtClean="0"/>
              <a:t>Texts</a:t>
            </a:r>
            <a:r>
              <a:rPr lang="it-IT" dirty="0" smtClean="0"/>
              <a:t> </a:t>
            </a:r>
            <a:r>
              <a:rPr lang="it-IT" dirty="0" err="1" smtClean="0"/>
              <a:t>related</a:t>
            </a:r>
            <a:r>
              <a:rPr lang="it-IT" dirty="0" smtClean="0"/>
              <a:t> </a:t>
            </a:r>
            <a:r>
              <a:rPr lang="it-IT" dirty="0" err="1" smtClean="0"/>
              <a:t>to</a:t>
            </a:r>
            <a:r>
              <a:rPr lang="it-IT" dirty="0" smtClean="0"/>
              <a:t> </a:t>
            </a:r>
            <a:r>
              <a:rPr lang="it-IT" dirty="0" err="1" smtClean="0"/>
              <a:t>Human</a:t>
            </a:r>
            <a:r>
              <a:rPr lang="it-IT" dirty="0" smtClean="0"/>
              <a:t> </a:t>
            </a:r>
            <a:r>
              <a:rPr lang="it-IT" dirty="0" err="1" smtClean="0"/>
              <a:t>Rights</a:t>
            </a:r>
            <a:endParaRPr lang="it-IT" dirty="0"/>
          </a:p>
        </p:txBody>
      </p:sp>
      <p:sp>
        <p:nvSpPr>
          <p:cNvPr id="5" name="Freccia a destra 4"/>
          <p:cNvSpPr/>
          <p:nvPr/>
        </p:nvSpPr>
        <p:spPr>
          <a:xfrm>
            <a:off x="3707904" y="3284984"/>
            <a:ext cx="648072" cy="28803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994</TotalTime>
  <Words>1123</Words>
  <Application>Microsoft Office PowerPoint</Application>
  <PresentationFormat>Presentazione su schermo (4:3)</PresentationFormat>
  <Paragraphs>98</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HUMAN RIGHTS</vt:lpstr>
      <vt:lpstr>INDEX:</vt:lpstr>
      <vt:lpstr>What are Human Rights?</vt:lpstr>
      <vt:lpstr>History of Human Rights</vt:lpstr>
      <vt:lpstr>History of Human Rights</vt:lpstr>
      <vt:lpstr> Recognition of Human Rights in the Italian Constitution  </vt:lpstr>
      <vt:lpstr> Recognition of Human Rights in the Italian Constitution  </vt:lpstr>
      <vt:lpstr>Texts related to Human Rights</vt:lpstr>
      <vt:lpstr>Texts related to Human Rights</vt:lpstr>
      <vt:lpstr>Texts related to Human Rights</vt:lpstr>
      <vt:lpstr>Texts related to Human Rights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dc:title>
  <dc:creator>Rocco</dc:creator>
  <cp:lastModifiedBy>Rocco</cp:lastModifiedBy>
  <cp:revision>77</cp:revision>
  <dcterms:created xsi:type="dcterms:W3CDTF">2019-03-04T16:02:39Z</dcterms:created>
  <dcterms:modified xsi:type="dcterms:W3CDTF">2019-03-07T17:33:05Z</dcterms:modified>
</cp:coreProperties>
</file>