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4" r:id="rId18"/>
    <p:sldId id="272" r:id="rId19"/>
    <p:sldId id="273" r:id="rId20"/>
    <p:sldId id="276" r:id="rId21"/>
    <p:sldId id="278" r:id="rId22"/>
    <p:sldId id="277" r:id="rId23"/>
    <p:sldId id="280" r:id="rId24"/>
    <p:sldId id="279" r:id="rId25"/>
    <p:sldId id="275"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87000"/>
              </a:schemeClr>
            </a:gs>
            <a:gs pos="39999">
              <a:srgbClr val="85C2FF"/>
            </a:gs>
            <a:gs pos="70000">
              <a:srgbClr val="C4D6EB"/>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29/04/2019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6672" y="2263155"/>
            <a:ext cx="7990656" cy="2331690"/>
          </a:xfrm>
        </p:spPr>
        <p:txBody>
          <a:bodyPr>
            <a:normAutofit fontScale="90000"/>
          </a:bodyPr>
          <a:lstStyle/>
          <a:p>
            <a:r>
              <a:rPr lang="it-IT"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t>HUMAN RIGHTS </a:t>
            </a:r>
            <a:br>
              <a:rPr lang="it-IT"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br>
            <a:r>
              <a:rPr lang="it-IT"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t>and </a:t>
            </a:r>
            <a:br>
              <a:rPr lang="it-IT"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br>
            <a:r>
              <a:rPr lang="it-IT"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t>ITALIAN CONSTITUTION </a:t>
            </a:r>
            <a:endParaRPr lang="it-IT"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endParaRPr>
          </a:p>
        </p:txBody>
      </p:sp>
      <p:sp>
        <p:nvSpPr>
          <p:cNvPr id="4" name="CasellaDiTesto 3"/>
          <p:cNvSpPr txBox="1"/>
          <p:nvPr/>
        </p:nvSpPr>
        <p:spPr>
          <a:xfrm>
            <a:off x="7775848" y="0"/>
            <a:ext cx="1368152" cy="646331"/>
          </a:xfrm>
          <a:prstGeom prst="rect">
            <a:avLst/>
          </a:prstGeom>
          <a:noFill/>
        </p:spPr>
        <p:txBody>
          <a:bodyPr wrap="square" rtlCol="0">
            <a:spAutoFit/>
          </a:bodyPr>
          <a:lstStyle/>
          <a:p>
            <a:r>
              <a:rPr lang="it-IT" dirty="0" smtClean="0">
                <a:latin typeface="Batang" pitchFamily="18" charset="-127"/>
                <a:ea typeface="Batang" pitchFamily="18" charset="-127"/>
              </a:rPr>
              <a:t>Poian Sara</a:t>
            </a:r>
          </a:p>
          <a:p>
            <a:r>
              <a:rPr lang="it-IT" dirty="0" smtClean="0">
                <a:latin typeface="Batang" pitchFamily="18" charset="-127"/>
                <a:ea typeface="Batang" pitchFamily="18" charset="-127"/>
              </a:rPr>
              <a:t>5QLSC</a:t>
            </a:r>
            <a:endParaRPr lang="it-IT" dirty="0">
              <a:latin typeface="Batang" pitchFamily="18" charset="-127"/>
              <a:ea typeface="Batang" pitchFamily="18" charset="-127"/>
            </a:endParaRPr>
          </a:p>
        </p:txBody>
      </p:sp>
      <p:sp>
        <p:nvSpPr>
          <p:cNvPr id="5" name="CasellaDiTesto 4"/>
          <p:cNvSpPr txBox="1"/>
          <p:nvPr/>
        </p:nvSpPr>
        <p:spPr>
          <a:xfrm>
            <a:off x="0" y="6211669"/>
            <a:ext cx="3275856" cy="646331"/>
          </a:xfrm>
          <a:prstGeom prst="rect">
            <a:avLst/>
          </a:prstGeom>
          <a:noFill/>
        </p:spPr>
        <p:txBody>
          <a:bodyPr wrap="square" rtlCol="0">
            <a:spAutoFit/>
          </a:bodyPr>
          <a:lstStyle/>
          <a:p>
            <a:r>
              <a:rPr lang="it-IT" dirty="0" smtClean="0">
                <a:latin typeface="Batang" pitchFamily="18" charset="-127"/>
                <a:ea typeface="Batang" pitchFamily="18" charset="-127"/>
              </a:rPr>
              <a:t>Liceo scientifico A. Einstein</a:t>
            </a:r>
          </a:p>
          <a:p>
            <a:r>
              <a:rPr lang="it-IT" dirty="0" smtClean="0">
                <a:latin typeface="Batang" pitchFamily="18" charset="-127"/>
                <a:ea typeface="Batang" pitchFamily="18" charset="-127"/>
              </a:rPr>
              <a:t>A.S. 2018/2019 </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dirty="0" smtClean="0">
                <a:solidFill>
                  <a:schemeClr val="accent2">
                    <a:lumMod val="50000"/>
                  </a:schemeClr>
                </a:solidFill>
              </a:rPr>
              <a:t>The United Nations (1945)</a:t>
            </a:r>
            <a:endParaRPr lang="it-IT" i="1" dirty="0">
              <a:solidFill>
                <a:schemeClr val="accent2">
                  <a:lumMod val="50000"/>
                </a:schemeClr>
              </a:solidFill>
            </a:endParaRPr>
          </a:p>
        </p:txBody>
      </p:sp>
      <p:sp>
        <p:nvSpPr>
          <p:cNvPr id="10" name="Rettangolo 9"/>
          <p:cNvSpPr/>
          <p:nvPr/>
        </p:nvSpPr>
        <p:spPr>
          <a:xfrm>
            <a:off x="0" y="6211669"/>
            <a:ext cx="9144000"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The Charter of the new United Nations organization went into effect </a:t>
            </a:r>
            <a:r>
              <a:rPr lang="en-US" b="1" dirty="0" smtClean="0"/>
              <a:t>on October 24</a:t>
            </a:r>
            <a:r>
              <a:rPr lang="en-US" dirty="0" smtClean="0"/>
              <a:t>, </a:t>
            </a:r>
            <a:r>
              <a:rPr lang="en-US" b="1" dirty="0" smtClean="0"/>
              <a:t>1945</a:t>
            </a:r>
            <a:r>
              <a:rPr lang="en-US" dirty="0" smtClean="0"/>
              <a:t>, a date that is celebrated each year as United Nations Day</a:t>
            </a:r>
            <a:endParaRPr lang="it-IT" dirty="0"/>
          </a:p>
        </p:txBody>
      </p:sp>
      <p:sp>
        <p:nvSpPr>
          <p:cNvPr id="5" name="Rettangolo 4"/>
          <p:cNvSpPr/>
          <p:nvPr/>
        </p:nvSpPr>
        <p:spPr>
          <a:xfrm>
            <a:off x="0" y="980728"/>
            <a:ext cx="3059832" cy="1477328"/>
          </a:xfrm>
          <a:prstGeom prst="rect">
            <a:avLst/>
          </a:prstGeom>
          <a:solidFill>
            <a:srgbClr val="FFFF00">
              <a:alpha val="29000"/>
            </a:srgbClr>
          </a:solidFill>
        </p:spPr>
        <p:txBody>
          <a:bodyPr wrap="square">
            <a:spAutoFit/>
          </a:bodyPr>
          <a:lstStyle/>
          <a:p>
            <a:r>
              <a:rPr lang="en-US" dirty="0" smtClean="0"/>
              <a:t>Fifty nations met in San Francisco in </a:t>
            </a:r>
            <a:r>
              <a:rPr lang="en-US" b="1" dirty="0" smtClean="0"/>
              <a:t>1945</a:t>
            </a:r>
            <a:r>
              <a:rPr lang="en-US" dirty="0" smtClean="0"/>
              <a:t> and formed the United Nations to protect and promote peace after the World War II </a:t>
            </a:r>
            <a:endParaRPr lang="it-IT" dirty="0"/>
          </a:p>
        </p:txBody>
      </p:sp>
      <p:sp>
        <p:nvSpPr>
          <p:cNvPr id="6" name="Rettangolo 5"/>
          <p:cNvSpPr/>
          <p:nvPr/>
        </p:nvSpPr>
        <p:spPr>
          <a:xfrm>
            <a:off x="3473624" y="908720"/>
            <a:ext cx="5670376" cy="923330"/>
          </a:xfrm>
          <a:prstGeom prst="rect">
            <a:avLst/>
          </a:prstGeom>
          <a:solidFill>
            <a:srgbClr val="FFFF00">
              <a:alpha val="50000"/>
            </a:srgbClr>
          </a:solidFill>
        </p:spPr>
        <p:txBody>
          <a:bodyPr wrap="square">
            <a:spAutoFit/>
          </a:bodyPr>
          <a:lstStyle/>
          <a:p>
            <a:r>
              <a:rPr lang="en-US" dirty="0" smtClean="0"/>
              <a:t>The goal of the United Nations Conference on International Organization was to fashion an international body to prevent future wars</a:t>
            </a:r>
            <a:endParaRPr lang="it-IT" dirty="0"/>
          </a:p>
        </p:txBody>
      </p:sp>
      <p:pic>
        <p:nvPicPr>
          <p:cNvPr id="22530" name="Picture 2" descr="Risultati immagini per nazioni unite"/>
          <p:cNvPicPr>
            <a:picLocks noChangeAspect="1" noChangeArrowheads="1"/>
          </p:cNvPicPr>
          <p:nvPr/>
        </p:nvPicPr>
        <p:blipFill>
          <a:blip r:embed="rId2" cstate="print"/>
          <a:srcRect/>
          <a:stretch>
            <a:fillRect/>
          </a:stretch>
        </p:blipFill>
        <p:spPr bwMode="auto">
          <a:xfrm>
            <a:off x="1835696" y="2132856"/>
            <a:ext cx="5472608" cy="38004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400110"/>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sz="2000" b="1" dirty="0" smtClean="0">
                <a:solidFill>
                  <a:srgbClr val="FF0000"/>
                </a:solidFill>
              </a:rPr>
              <a:t>The Universal Declaration of Human Rights (1948)</a:t>
            </a:r>
            <a:endParaRPr lang="it-IT" sz="2000" i="1" dirty="0">
              <a:solidFill>
                <a:srgbClr val="FF0000"/>
              </a:solidFill>
            </a:endParaRPr>
          </a:p>
        </p:txBody>
      </p:sp>
      <p:sp>
        <p:nvSpPr>
          <p:cNvPr id="10" name="Rettangolo 9"/>
          <p:cNvSpPr/>
          <p:nvPr/>
        </p:nvSpPr>
        <p:spPr>
          <a:xfrm>
            <a:off x="0" y="6093296"/>
            <a:ext cx="9144000"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The Declaration was considered as the international Magna </a:t>
            </a:r>
            <a:r>
              <a:rPr lang="en-US" dirty="0" err="1" smtClean="0"/>
              <a:t>Carta</a:t>
            </a:r>
            <a:r>
              <a:rPr lang="en-US" dirty="0" smtClean="0"/>
              <a:t> for all mankind;</a:t>
            </a:r>
          </a:p>
          <a:p>
            <a:pPr algn="ctr"/>
            <a:r>
              <a:rPr lang="en-US" dirty="0" smtClean="0"/>
              <a:t>It has been adopted by the United Nations on </a:t>
            </a:r>
            <a:r>
              <a:rPr lang="en-US" b="1" dirty="0" smtClean="0"/>
              <a:t>December 10</a:t>
            </a:r>
            <a:r>
              <a:rPr lang="en-US" dirty="0" smtClean="0"/>
              <a:t>,</a:t>
            </a:r>
            <a:r>
              <a:rPr lang="en-US" b="1" dirty="0" smtClean="0"/>
              <a:t> 1948 </a:t>
            </a:r>
            <a:endParaRPr lang="it-IT" b="1" dirty="0"/>
          </a:p>
        </p:txBody>
      </p:sp>
      <p:sp>
        <p:nvSpPr>
          <p:cNvPr id="5" name="Rettangolo 4"/>
          <p:cNvSpPr/>
          <p:nvPr/>
        </p:nvSpPr>
        <p:spPr>
          <a:xfrm>
            <a:off x="0" y="764705"/>
            <a:ext cx="3059832" cy="1754326"/>
          </a:xfrm>
          <a:prstGeom prst="rect">
            <a:avLst/>
          </a:prstGeom>
          <a:solidFill>
            <a:srgbClr val="FFFF00">
              <a:alpha val="29000"/>
            </a:srgbClr>
          </a:solidFill>
        </p:spPr>
        <p:txBody>
          <a:bodyPr wrap="square">
            <a:spAutoFit/>
          </a:bodyPr>
          <a:lstStyle/>
          <a:p>
            <a:r>
              <a:rPr lang="en-US" dirty="0" smtClean="0"/>
              <a:t>Article 1 and its preamble - inherent rights of all human beings - :</a:t>
            </a:r>
          </a:p>
          <a:p>
            <a:r>
              <a:rPr lang="en-US" dirty="0" smtClean="0">
                <a:solidFill>
                  <a:srgbClr val="FF0000"/>
                </a:solidFill>
              </a:rPr>
              <a:t>“</a:t>
            </a:r>
            <a:r>
              <a:rPr lang="en-US" i="1" dirty="0" smtClean="0">
                <a:solidFill>
                  <a:srgbClr val="FF0000"/>
                </a:solidFill>
              </a:rPr>
              <a:t>All human beings are born free and equal in dignity and rights.” </a:t>
            </a:r>
            <a:r>
              <a:rPr lang="en-US" dirty="0" smtClean="0">
                <a:solidFill>
                  <a:srgbClr val="FF0000"/>
                </a:solidFill>
              </a:rPr>
              <a:t> </a:t>
            </a:r>
            <a:endParaRPr lang="it-IT" dirty="0"/>
          </a:p>
        </p:txBody>
      </p:sp>
      <p:sp>
        <p:nvSpPr>
          <p:cNvPr id="6" name="Rettangolo 5"/>
          <p:cNvSpPr/>
          <p:nvPr/>
        </p:nvSpPr>
        <p:spPr>
          <a:xfrm>
            <a:off x="3473624" y="548680"/>
            <a:ext cx="5670376" cy="1477328"/>
          </a:xfrm>
          <a:prstGeom prst="rect">
            <a:avLst/>
          </a:prstGeom>
          <a:solidFill>
            <a:srgbClr val="FFFF00">
              <a:alpha val="50000"/>
            </a:srgbClr>
          </a:solidFill>
        </p:spPr>
        <p:txBody>
          <a:bodyPr wrap="square">
            <a:spAutoFit/>
          </a:bodyPr>
          <a:lstStyle/>
          <a:p>
            <a:r>
              <a:rPr lang="en-US" dirty="0" smtClean="0"/>
              <a:t>Under the dynamic chairmanship of </a:t>
            </a:r>
            <a:r>
              <a:rPr lang="en-US" i="1" dirty="0" smtClean="0"/>
              <a:t>Eleanor Roosevelt</a:t>
            </a:r>
            <a:r>
              <a:rPr lang="en-US" dirty="0" smtClean="0"/>
              <a:t> - President Franklin Roosevelt’s widow, a human rights champion in her own right and the United States delegate to the UN - the Commission set out to draft the document that became the Universal Declaration of Human Rights </a:t>
            </a:r>
            <a:endParaRPr lang="it-IT" dirty="0"/>
          </a:p>
        </p:txBody>
      </p:sp>
      <p:pic>
        <p:nvPicPr>
          <p:cNvPr id="23554" name="Picture 2" descr="Risultati immagini per eleanor roosevelt dichiarazione universale dei diritti umani"/>
          <p:cNvPicPr>
            <a:picLocks noChangeAspect="1" noChangeArrowheads="1"/>
          </p:cNvPicPr>
          <p:nvPr/>
        </p:nvPicPr>
        <p:blipFill>
          <a:blip r:embed="rId2" cstate="print"/>
          <a:srcRect/>
          <a:stretch>
            <a:fillRect/>
          </a:stretch>
        </p:blipFill>
        <p:spPr bwMode="auto">
          <a:xfrm>
            <a:off x="2753798" y="2204864"/>
            <a:ext cx="3636404" cy="3636404"/>
          </a:xfrm>
          <a:prstGeom prst="rect">
            <a:avLst/>
          </a:prstGeom>
          <a:ln>
            <a:noFill/>
          </a:ln>
          <a:effectLst>
            <a:outerShdw blurRad="292100" dist="139700" dir="2700000" algn="tl" rotWithShape="0">
              <a:srgbClr val="333333">
                <a:alpha val="65000"/>
              </a:srgbClr>
            </a:outerShdw>
          </a:effectLst>
        </p:spPr>
      </p:pic>
      <p:sp>
        <p:nvSpPr>
          <p:cNvPr id="8" name="Rettangolo 7"/>
          <p:cNvSpPr/>
          <p:nvPr/>
        </p:nvSpPr>
        <p:spPr>
          <a:xfrm>
            <a:off x="0" y="3212976"/>
            <a:ext cx="2627784" cy="1323439"/>
          </a:xfrm>
          <a:prstGeom prst="rect">
            <a:avLst/>
          </a:prstGeom>
        </p:spPr>
        <p:txBody>
          <a:bodyPr wrap="square">
            <a:spAutoFit/>
          </a:bodyPr>
          <a:lstStyle/>
          <a:p>
            <a:pPr algn="ctr"/>
            <a:r>
              <a:rPr lang="en-US" sz="1600" dirty="0" smtClean="0"/>
              <a:t>thirty Articles of human rights that, for the first time in history, had been assembled and codified into a single document</a:t>
            </a:r>
            <a:endParaRPr lang="it-IT" sz="1600" dirty="0"/>
          </a:p>
        </p:txBody>
      </p:sp>
      <p:sp>
        <p:nvSpPr>
          <p:cNvPr id="9" name="Rettangolo 8"/>
          <p:cNvSpPr/>
          <p:nvPr/>
        </p:nvSpPr>
        <p:spPr>
          <a:xfrm>
            <a:off x="6660232" y="3212976"/>
            <a:ext cx="2286000" cy="1323439"/>
          </a:xfrm>
          <a:prstGeom prst="rect">
            <a:avLst/>
          </a:prstGeom>
        </p:spPr>
        <p:txBody>
          <a:bodyPr>
            <a:spAutoFit/>
          </a:bodyPr>
          <a:lstStyle/>
          <a:p>
            <a:pPr algn="ctr"/>
            <a:r>
              <a:rPr lang="en-US" sz="1600" dirty="0" smtClean="0">
                <a:solidFill>
                  <a:prstClr val="black"/>
                </a:solidFill>
              </a:rPr>
              <a:t>In consequence, many of these rights, in various forms, are today part of the constitutional laws of democratic nations</a:t>
            </a:r>
            <a:endParaRPr lang="it-IT"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1800" dirty="0" smtClean="0">
                <a:latin typeface="+mn-lt"/>
              </a:rPr>
              <a:t>The Constitution is the fundamental law of a legal system and it provides the basis of legitimacy for all sources of law and activities by the public authority</a:t>
            </a:r>
            <a:endParaRPr lang="it-IT" sz="1800" dirty="0">
              <a:latin typeface="+mn-lt"/>
            </a:endParaRPr>
          </a:p>
        </p:txBody>
      </p:sp>
      <p:sp>
        <p:nvSpPr>
          <p:cNvPr id="24577" name="Rectangle 1"/>
          <p:cNvSpPr>
            <a:spLocks noChangeArrowheads="1"/>
          </p:cNvSpPr>
          <p:nvPr/>
        </p:nvSpPr>
        <p:spPr bwMode="auto">
          <a:xfrm>
            <a:off x="2195736" y="4077072"/>
            <a:ext cx="6768752" cy="1384995"/>
          </a:xfrm>
          <a:prstGeom prst="rect">
            <a:avLst/>
          </a:prstGeom>
          <a:solidFill>
            <a:schemeClr val="lt1">
              <a:alpha val="53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endParaRPr lang="en-US" i="1" dirty="0" smtClean="0">
              <a:solidFill>
                <a:srgbClr val="212121"/>
              </a:solidFill>
              <a:latin typeface="inherit"/>
              <a:cs typeface="Arial" pitchFamily="34" charset="0"/>
            </a:endParaRPr>
          </a:p>
          <a:p>
            <a:pPr algn="ctr" eaLnBrk="0" fontAlgn="base" hangingPunct="0">
              <a:spcBef>
                <a:spcPct val="0"/>
              </a:spcBef>
              <a:spcAft>
                <a:spcPct val="0"/>
              </a:spcAft>
            </a:pPr>
            <a:r>
              <a:rPr lang="en-US" i="1" dirty="0" smtClean="0">
                <a:solidFill>
                  <a:srgbClr val="212121"/>
                </a:solidFill>
                <a:latin typeface="inherit"/>
                <a:cs typeface="Arial" pitchFamily="34" charset="0"/>
              </a:rPr>
              <a:t>the </a:t>
            </a:r>
            <a:r>
              <a:rPr lang="en-US" b="1" i="1" dirty="0" smtClean="0">
                <a:solidFill>
                  <a:srgbClr val="212121"/>
                </a:solidFill>
                <a:latin typeface="inherit"/>
                <a:cs typeface="Arial" pitchFamily="34" charset="0"/>
              </a:rPr>
              <a:t>Constitution of the Italian republic </a:t>
            </a:r>
            <a:r>
              <a:rPr lang="en-US" i="1" dirty="0" smtClean="0">
                <a:solidFill>
                  <a:srgbClr val="212121"/>
                </a:solidFill>
                <a:latin typeface="inherit"/>
                <a:cs typeface="Arial" pitchFamily="34" charset="0"/>
              </a:rPr>
              <a:t>represents the act by which the fundamental principles of civil coexistence are established in democratic and republican Italy</a:t>
            </a:r>
          </a:p>
          <a:p>
            <a:pPr algn="ctr" eaLnBrk="0" fontAlgn="base" hangingPunct="0">
              <a:spcBef>
                <a:spcPct val="0"/>
              </a:spcBef>
              <a:spcAft>
                <a:spcPct val="0"/>
              </a:spcAft>
            </a:pPr>
            <a:endParaRPr kumimoji="0" lang="it-IT"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4" name="Arco 3"/>
          <p:cNvSpPr/>
          <p:nvPr/>
        </p:nvSpPr>
        <p:spPr>
          <a:xfrm rot="16373245">
            <a:off x="1390998" y="4825449"/>
            <a:ext cx="2138724" cy="1431440"/>
          </a:xfrm>
          <a:prstGeom prst="arc">
            <a:avLst>
              <a:gd name="adj1" fmla="val 16212262"/>
              <a:gd name="adj2" fmla="val 21133398"/>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6" name="CasellaDiTesto 5"/>
          <p:cNvSpPr txBox="1"/>
          <p:nvPr/>
        </p:nvSpPr>
        <p:spPr>
          <a:xfrm>
            <a:off x="971600" y="5445224"/>
            <a:ext cx="4824536" cy="1200329"/>
          </a:xfrm>
          <a:prstGeom prst="rect">
            <a:avLst/>
          </a:prstGeom>
          <a:noFill/>
        </p:spPr>
        <p:txBody>
          <a:bodyPr wrap="square" rtlCol="0">
            <a:spAutoFit/>
          </a:bodyPr>
          <a:lstStyle/>
          <a:p>
            <a:r>
              <a:rPr lang="it-IT" b="1" dirty="0" smtClean="0"/>
              <a:t>139 </a:t>
            </a:r>
            <a:r>
              <a:rPr lang="en-US" b="1" dirty="0" smtClean="0"/>
              <a:t>articles</a:t>
            </a:r>
          </a:p>
          <a:p>
            <a:r>
              <a:rPr lang="en-US" dirty="0" smtClean="0"/>
              <a:t>Four sections: fundamental principles, “Rights and Duties of Citizens”, “Organization of the Republic”, 18 transitional and final provisions </a:t>
            </a:r>
            <a:endParaRPr lang="en-US" dirty="0"/>
          </a:p>
        </p:txBody>
      </p:sp>
      <p:sp>
        <p:nvSpPr>
          <p:cNvPr id="7" name="Ovale 6"/>
          <p:cNvSpPr/>
          <p:nvPr/>
        </p:nvSpPr>
        <p:spPr>
          <a:xfrm>
            <a:off x="251520" y="1628800"/>
            <a:ext cx="3528392" cy="1872208"/>
          </a:xfrm>
          <a:prstGeom prst="ellipse">
            <a:avLst/>
          </a:prstGeom>
          <a:solidFill>
            <a:schemeClr val="lt1">
              <a:alpha val="4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8" name="CasellaDiTesto 7"/>
          <p:cNvSpPr txBox="1"/>
          <p:nvPr/>
        </p:nvSpPr>
        <p:spPr>
          <a:xfrm>
            <a:off x="395536" y="1988840"/>
            <a:ext cx="3528392" cy="1200329"/>
          </a:xfrm>
          <a:prstGeom prst="rect">
            <a:avLst/>
          </a:prstGeom>
          <a:noFill/>
        </p:spPr>
        <p:txBody>
          <a:bodyPr wrap="square" rtlCol="0">
            <a:spAutoFit/>
          </a:bodyPr>
          <a:lstStyle/>
          <a:p>
            <a:pPr algn="ctr"/>
            <a:r>
              <a:rPr lang="en-US" dirty="0" err="1" smtClean="0"/>
              <a:t>Dicember</a:t>
            </a:r>
            <a:r>
              <a:rPr lang="en-US" dirty="0" smtClean="0"/>
              <a:t> 22nd 1947: the Italian Constitution was written and approved by the Constituent Assembly </a:t>
            </a:r>
            <a:endParaRPr lang="en-US" dirty="0"/>
          </a:p>
        </p:txBody>
      </p:sp>
      <p:sp>
        <p:nvSpPr>
          <p:cNvPr id="9" name="Ovale 8"/>
          <p:cNvSpPr/>
          <p:nvPr/>
        </p:nvSpPr>
        <p:spPr>
          <a:xfrm>
            <a:off x="3491880" y="2204864"/>
            <a:ext cx="3384376" cy="1800200"/>
          </a:xfrm>
          <a:prstGeom prst="ellipse">
            <a:avLst/>
          </a:prstGeom>
          <a:solidFill>
            <a:schemeClr val="lt1">
              <a:alpha val="4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0" name="CasellaDiTesto 9"/>
          <p:cNvSpPr txBox="1"/>
          <p:nvPr/>
        </p:nvSpPr>
        <p:spPr>
          <a:xfrm>
            <a:off x="3563888" y="2564904"/>
            <a:ext cx="3312368" cy="1200329"/>
          </a:xfrm>
          <a:prstGeom prst="rect">
            <a:avLst/>
          </a:prstGeom>
          <a:noFill/>
        </p:spPr>
        <p:txBody>
          <a:bodyPr wrap="square" rtlCol="0">
            <a:spAutoFit/>
          </a:bodyPr>
          <a:lstStyle/>
          <a:p>
            <a:pPr algn="ctr"/>
            <a:r>
              <a:rPr lang="en-US" dirty="0" smtClean="0"/>
              <a:t>It was elected by universal suffrage – 2° June 1946 – after the end both of fascism and the WW II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562074"/>
          </a:xfrm>
          <a:solidFill>
            <a:schemeClr val="accent1">
              <a:lumMod val="50000"/>
              <a:alpha val="38000"/>
            </a:schemeClr>
          </a:solidFill>
        </p:spPr>
        <p:txBody>
          <a:bodyPr>
            <a:normAutofit/>
          </a:bodyPr>
          <a:lstStyle/>
          <a:p>
            <a:r>
              <a:rPr lang="en-US" sz="2000" b="1" dirty="0" smtClean="0">
                <a:solidFill>
                  <a:schemeClr val="tx2">
                    <a:lumMod val="50000"/>
                  </a:schemeClr>
                </a:solidFill>
              </a:rPr>
              <a:t>Fundamental rights</a:t>
            </a:r>
            <a:endParaRPr lang="en-US" sz="2000" b="1" dirty="0">
              <a:solidFill>
                <a:schemeClr val="tx2">
                  <a:lumMod val="50000"/>
                </a:schemeClr>
              </a:solidFill>
            </a:endParaRPr>
          </a:p>
        </p:txBody>
      </p:sp>
      <p:sp>
        <p:nvSpPr>
          <p:cNvPr id="4" name="CasellaDiTesto 3"/>
          <p:cNvSpPr txBox="1"/>
          <p:nvPr/>
        </p:nvSpPr>
        <p:spPr>
          <a:xfrm>
            <a:off x="467544" y="1124744"/>
            <a:ext cx="2520280" cy="369332"/>
          </a:xfrm>
          <a:prstGeom prst="rect">
            <a:avLst/>
          </a:prstGeom>
          <a:noFill/>
        </p:spPr>
        <p:txBody>
          <a:bodyPr wrap="square" rtlCol="0">
            <a:spAutoFit/>
          </a:bodyPr>
          <a:lstStyle/>
          <a:p>
            <a:r>
              <a:rPr lang="it-IT" dirty="0" err="1" smtClean="0">
                <a:solidFill>
                  <a:srgbClr val="FF0000"/>
                </a:solidFill>
              </a:rPr>
              <a:t>Article</a:t>
            </a:r>
            <a:r>
              <a:rPr lang="it-IT" dirty="0" smtClean="0">
                <a:solidFill>
                  <a:srgbClr val="FF0000"/>
                </a:solidFill>
              </a:rPr>
              <a:t> 2 </a:t>
            </a:r>
            <a:endParaRPr lang="it-IT" dirty="0">
              <a:solidFill>
                <a:srgbClr val="FF0000"/>
              </a:solidFill>
            </a:endParaRPr>
          </a:p>
        </p:txBody>
      </p:sp>
      <p:sp>
        <p:nvSpPr>
          <p:cNvPr id="5" name="Rettangolo 4"/>
          <p:cNvSpPr/>
          <p:nvPr/>
        </p:nvSpPr>
        <p:spPr>
          <a:xfrm>
            <a:off x="539552" y="1484784"/>
            <a:ext cx="8136904" cy="2031325"/>
          </a:xfrm>
          <a:prstGeom prst="rect">
            <a:avLst/>
          </a:prstGeom>
        </p:spPr>
        <p:txBody>
          <a:bodyPr wrap="square">
            <a:spAutoFit/>
          </a:bodyPr>
          <a:lstStyle/>
          <a:p>
            <a:r>
              <a:rPr lang="en-US" i="1" dirty="0" smtClean="0"/>
              <a:t>«</a:t>
            </a:r>
            <a:r>
              <a:rPr lang="en-US" dirty="0" smtClean="0"/>
              <a:t>The Republic recognizes and guarantees inviolable human rights, both for the individual and within social groups where the individual’s personality is expressed, and it requires the fulfillment of the imperative duties of political, economic and social solidarity</a:t>
            </a:r>
            <a:r>
              <a:rPr lang="en-US" i="1" dirty="0" smtClean="0"/>
              <a:t>» (article 2 of the Italian Constitution)</a:t>
            </a:r>
            <a:endParaRPr lang="en-US" dirty="0" smtClean="0"/>
          </a:p>
          <a:p>
            <a:r>
              <a:rPr lang="en-US" dirty="0" smtClean="0"/>
              <a:t>Article 2 expresses the Italian State’s solemn acknowledgement of</a:t>
            </a:r>
            <a:r>
              <a:rPr lang="en-US" b="1" dirty="0" smtClean="0"/>
              <a:t> inviolable human rights</a:t>
            </a:r>
            <a:r>
              <a:rPr lang="en-US" dirty="0" smtClean="0"/>
              <a:t>. This article states the principle according to which even the sovereign power must stop in front of the individual’s rights. </a:t>
            </a:r>
            <a:endParaRPr lang="en-US" dirty="0"/>
          </a:p>
        </p:txBody>
      </p:sp>
      <p:sp>
        <p:nvSpPr>
          <p:cNvPr id="6" name="Rettangolo 5"/>
          <p:cNvSpPr/>
          <p:nvPr/>
        </p:nvSpPr>
        <p:spPr>
          <a:xfrm>
            <a:off x="611560" y="4149080"/>
            <a:ext cx="7704856" cy="923330"/>
          </a:xfrm>
          <a:prstGeom prst="rect">
            <a:avLst/>
          </a:prstGeom>
        </p:spPr>
        <p:txBody>
          <a:bodyPr wrap="square">
            <a:spAutoFit/>
          </a:bodyPr>
          <a:lstStyle/>
          <a:p>
            <a:r>
              <a:rPr lang="en-US" b="1" dirty="0" smtClean="0"/>
              <a:t>All citizens have equal social dignity and are equal before the law, without distinction as to sex, race, language, religion, political opinions, or personal or social condition.</a:t>
            </a:r>
            <a:endParaRPr lang="it-IT" dirty="0"/>
          </a:p>
        </p:txBody>
      </p:sp>
      <p:sp>
        <p:nvSpPr>
          <p:cNvPr id="7" name="Rettangolo 6"/>
          <p:cNvSpPr/>
          <p:nvPr/>
        </p:nvSpPr>
        <p:spPr>
          <a:xfrm>
            <a:off x="539552" y="3717032"/>
            <a:ext cx="963725" cy="369332"/>
          </a:xfrm>
          <a:prstGeom prst="rect">
            <a:avLst/>
          </a:prstGeom>
        </p:spPr>
        <p:txBody>
          <a:bodyPr wrap="none">
            <a:spAutoFit/>
          </a:bodyPr>
          <a:lstStyle/>
          <a:p>
            <a:r>
              <a:rPr lang="it-IT" dirty="0" err="1" smtClean="0">
                <a:solidFill>
                  <a:srgbClr val="FF0000"/>
                </a:solidFill>
              </a:rPr>
              <a:t>Article</a:t>
            </a:r>
            <a:r>
              <a:rPr lang="it-IT" dirty="0" smtClean="0">
                <a:solidFill>
                  <a:srgbClr val="FF0000"/>
                </a:solidFill>
              </a:rPr>
              <a:t> 3</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476672"/>
            <a:ext cx="1080745" cy="369332"/>
          </a:xfrm>
          <a:prstGeom prst="rect">
            <a:avLst/>
          </a:prstGeom>
        </p:spPr>
        <p:txBody>
          <a:bodyPr wrap="none">
            <a:spAutoFit/>
          </a:bodyPr>
          <a:lstStyle/>
          <a:p>
            <a:r>
              <a:rPr lang="it-IT" dirty="0" err="1" smtClean="0">
                <a:solidFill>
                  <a:srgbClr val="FF0000"/>
                </a:solidFill>
              </a:rPr>
              <a:t>Article</a:t>
            </a:r>
            <a:r>
              <a:rPr lang="it-IT" dirty="0" smtClean="0">
                <a:solidFill>
                  <a:srgbClr val="FF0000"/>
                </a:solidFill>
              </a:rPr>
              <a:t> 10</a:t>
            </a:r>
            <a:endParaRPr lang="it-IT" dirty="0">
              <a:solidFill>
                <a:srgbClr val="FF0000"/>
              </a:solidFill>
            </a:endParaRPr>
          </a:p>
        </p:txBody>
      </p:sp>
      <p:sp>
        <p:nvSpPr>
          <p:cNvPr id="5" name="Rettangolo 4"/>
          <p:cNvSpPr/>
          <p:nvPr/>
        </p:nvSpPr>
        <p:spPr>
          <a:xfrm>
            <a:off x="611560" y="908720"/>
            <a:ext cx="7848872" cy="2308324"/>
          </a:xfrm>
          <a:prstGeom prst="rect">
            <a:avLst/>
          </a:prstGeom>
        </p:spPr>
        <p:txBody>
          <a:bodyPr wrap="square">
            <a:spAutoFit/>
          </a:bodyPr>
          <a:lstStyle/>
          <a:p>
            <a:r>
              <a:rPr lang="en-US" b="1" dirty="0" smtClean="0"/>
              <a:t>Italian laws conform to the generally recognized norms of international law.</a:t>
            </a:r>
          </a:p>
          <a:p>
            <a:r>
              <a:rPr lang="en-US" dirty="0" smtClean="0"/>
              <a:t>The legal status of foreigners is regulated by law in conformity with international norms and treaties.</a:t>
            </a:r>
          </a:p>
          <a:p>
            <a:r>
              <a:rPr lang="en-US" dirty="0" smtClean="0"/>
              <a:t>The foreigner who is denied in his own country the effective exercise of the democratic liberties guaranteed by the Italian Constitution has the right of asylum in the territory of the Republic, in accordance with the conditions established by law.</a:t>
            </a:r>
          </a:p>
          <a:p>
            <a:r>
              <a:rPr lang="en-US" dirty="0" smtClean="0"/>
              <a:t>A foreigner shall not be </a:t>
            </a:r>
            <a:r>
              <a:rPr lang="en-US" dirty="0" err="1" smtClean="0"/>
              <a:t>extradicted</a:t>
            </a:r>
            <a:r>
              <a:rPr lang="en-US" dirty="0" smtClean="0"/>
              <a:t> for political offences .</a:t>
            </a:r>
            <a:endParaRPr lang="it-IT" dirty="0"/>
          </a:p>
        </p:txBody>
      </p:sp>
      <p:pic>
        <p:nvPicPr>
          <p:cNvPr id="1026" name="Picture 2" descr="Risultati immagini per costituzione italiana"/>
          <p:cNvPicPr>
            <a:picLocks noChangeAspect="1" noChangeArrowheads="1"/>
          </p:cNvPicPr>
          <p:nvPr/>
        </p:nvPicPr>
        <p:blipFill>
          <a:blip r:embed="rId2" cstate="print"/>
          <a:srcRect/>
          <a:stretch>
            <a:fillRect/>
          </a:stretch>
        </p:blipFill>
        <p:spPr bwMode="auto">
          <a:xfrm>
            <a:off x="3455876" y="3284984"/>
            <a:ext cx="2232248" cy="3133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35846"/>
            <a:ext cx="9144000" cy="6186309"/>
          </a:xfrm>
          <a:prstGeom prst="rect">
            <a:avLst/>
          </a:prstGeom>
          <a:noFill/>
        </p:spPr>
        <p:txBody>
          <a:bodyPr wrap="square" rtlCol="0">
            <a:spAutoFit/>
          </a:bodyPr>
          <a:lstStyle/>
          <a:p>
            <a:pPr marL="400050" indent="-400050">
              <a:buFont typeface="+mj-lt"/>
              <a:buAutoNum type="romanUcPeriod"/>
            </a:pPr>
            <a:r>
              <a:rPr lang="en-US" dirty="0" smtClean="0"/>
              <a:t>the </a:t>
            </a:r>
            <a:r>
              <a:rPr lang="en-US" b="1" dirty="0" smtClean="0">
                <a:solidFill>
                  <a:schemeClr val="accent2">
                    <a:lumMod val="50000"/>
                  </a:schemeClr>
                </a:solidFill>
              </a:rPr>
              <a:t>right to life</a:t>
            </a:r>
            <a:r>
              <a:rPr lang="en-US" dirty="0" smtClean="0"/>
              <a:t> </a:t>
            </a:r>
          </a:p>
          <a:p>
            <a:pPr marL="400050" indent="-400050">
              <a:buFont typeface="+mj-lt"/>
              <a:buAutoNum type="romanUcPeriod"/>
            </a:pPr>
            <a:r>
              <a:rPr lang="en-US" dirty="0" smtClean="0"/>
              <a:t>the </a:t>
            </a:r>
            <a:r>
              <a:rPr lang="en-US" b="1" dirty="0" smtClean="0">
                <a:solidFill>
                  <a:schemeClr val="accent2">
                    <a:lumMod val="50000"/>
                  </a:schemeClr>
                </a:solidFill>
              </a:rPr>
              <a:t>right not to suffer any cruel, inhuman, degrading  sentences, treatments or punishments</a:t>
            </a:r>
          </a:p>
          <a:p>
            <a:pPr marL="400050" indent="-400050">
              <a:buFont typeface="+mj-lt"/>
              <a:buAutoNum type="romanUcPeriod"/>
            </a:pPr>
            <a:r>
              <a:rPr lang="en-US" dirty="0" smtClean="0"/>
              <a:t>the </a:t>
            </a:r>
            <a:r>
              <a:rPr lang="en-US" b="1" dirty="0" smtClean="0">
                <a:solidFill>
                  <a:schemeClr val="accent2">
                    <a:lumMod val="50000"/>
                  </a:schemeClr>
                </a:solidFill>
              </a:rPr>
              <a:t>right not to be reduced into slavery</a:t>
            </a:r>
            <a:r>
              <a:rPr lang="en-US" dirty="0" smtClean="0"/>
              <a:t> or to be obliged to forced </a:t>
            </a:r>
            <a:r>
              <a:rPr lang="en-US" dirty="0" err="1" smtClean="0"/>
              <a:t>labour</a:t>
            </a:r>
            <a:endParaRPr lang="en-US" dirty="0" smtClean="0"/>
          </a:p>
          <a:p>
            <a:pPr marL="400050" indent="-400050">
              <a:buFont typeface="+mj-lt"/>
              <a:buAutoNum type="romanUcPeriod"/>
            </a:pPr>
            <a:r>
              <a:rPr lang="en-US" dirty="0" smtClean="0"/>
              <a:t>the </a:t>
            </a:r>
            <a:r>
              <a:rPr lang="en-US" b="1" dirty="0" smtClean="0">
                <a:solidFill>
                  <a:schemeClr val="accent2">
                    <a:lumMod val="50000"/>
                  </a:schemeClr>
                </a:solidFill>
              </a:rPr>
              <a:t>right to freedom and personal safety</a:t>
            </a:r>
            <a:r>
              <a:rPr lang="en-US" dirty="0" smtClean="0"/>
              <a:t>, except in the case of arrest and legitimate imprisonment</a:t>
            </a:r>
          </a:p>
          <a:p>
            <a:pPr marL="400050" indent="-400050">
              <a:buFont typeface="+mj-lt"/>
              <a:buAutoNum type="romanUcPeriod"/>
            </a:pPr>
            <a:r>
              <a:rPr lang="en-US" dirty="0" smtClean="0"/>
              <a:t>the </a:t>
            </a:r>
            <a:r>
              <a:rPr lang="en-US" b="1" dirty="0" smtClean="0">
                <a:solidFill>
                  <a:schemeClr val="accent2">
                    <a:lumMod val="50000"/>
                  </a:schemeClr>
                </a:solidFill>
              </a:rPr>
              <a:t>right of action in order to protect one’s rights</a:t>
            </a:r>
            <a:r>
              <a:rPr lang="en-US" dirty="0" smtClean="0"/>
              <a:t> in civil, penal and administrative matters in front of an independent judge and pre-established by law and in reasonable times</a:t>
            </a:r>
          </a:p>
          <a:p>
            <a:pPr marL="400050" indent="-400050">
              <a:buFont typeface="+mj-lt"/>
              <a:buAutoNum type="romanUcPeriod"/>
            </a:pPr>
            <a:r>
              <a:rPr lang="en-US" dirty="0" smtClean="0"/>
              <a:t>the </a:t>
            </a:r>
            <a:r>
              <a:rPr lang="en-US" b="1" dirty="0" smtClean="0">
                <a:solidFill>
                  <a:schemeClr val="accent2">
                    <a:lumMod val="50000"/>
                  </a:schemeClr>
                </a:solidFill>
              </a:rPr>
              <a:t>right to the respect for private and family life</a:t>
            </a:r>
            <a:r>
              <a:rPr lang="en-US" dirty="0" smtClean="0"/>
              <a:t>, for one’s own domicile and correspondence, without any interference which is not provided for by law</a:t>
            </a:r>
          </a:p>
          <a:p>
            <a:pPr marL="400050" indent="-400050">
              <a:buFont typeface="+mj-lt"/>
              <a:buAutoNum type="romanUcPeriod"/>
            </a:pPr>
            <a:r>
              <a:rPr lang="en-US" dirty="0" smtClean="0"/>
              <a:t>the </a:t>
            </a:r>
            <a:r>
              <a:rPr lang="en-US" b="1" dirty="0" smtClean="0">
                <a:solidFill>
                  <a:schemeClr val="accent2">
                    <a:lumMod val="50000"/>
                  </a:schemeClr>
                </a:solidFill>
              </a:rPr>
              <a:t>right to freely manifest one’s thoughts</a:t>
            </a:r>
          </a:p>
          <a:p>
            <a:pPr marL="400050" indent="-400050">
              <a:buFont typeface="+mj-lt"/>
              <a:buAutoNum type="romanUcPeriod"/>
            </a:pPr>
            <a:r>
              <a:rPr lang="en-US" dirty="0" smtClean="0"/>
              <a:t>the </a:t>
            </a:r>
            <a:r>
              <a:rPr lang="en-US" b="1" dirty="0" smtClean="0">
                <a:solidFill>
                  <a:schemeClr val="accent2">
                    <a:lumMod val="50000"/>
                  </a:schemeClr>
                </a:solidFill>
              </a:rPr>
              <a:t>right to freedom of thought, conscience and religion</a:t>
            </a:r>
            <a:r>
              <a:rPr lang="en-US" dirty="0" smtClean="0"/>
              <a:t>, including the freedom to change religion or thought, and the freedom to manifest one’s religion or thought in private or in public</a:t>
            </a:r>
          </a:p>
          <a:p>
            <a:pPr marL="400050" indent="-400050">
              <a:buFont typeface="+mj-lt"/>
              <a:buAutoNum type="romanUcPeriod"/>
            </a:pPr>
            <a:r>
              <a:rPr lang="en-US" dirty="0" smtClean="0"/>
              <a:t>the</a:t>
            </a:r>
            <a:r>
              <a:rPr lang="en-US" dirty="0" smtClean="0">
                <a:solidFill>
                  <a:schemeClr val="accent2">
                    <a:lumMod val="50000"/>
                  </a:schemeClr>
                </a:solidFill>
              </a:rPr>
              <a:t> </a:t>
            </a:r>
            <a:r>
              <a:rPr lang="en-US" b="1" dirty="0" smtClean="0">
                <a:solidFill>
                  <a:schemeClr val="accent2">
                    <a:lumMod val="50000"/>
                  </a:schemeClr>
                </a:solidFill>
              </a:rPr>
              <a:t>right to the respect for legality within the penal ambit</a:t>
            </a:r>
            <a:r>
              <a:rPr lang="en-US" dirty="0" smtClean="0"/>
              <a:t>, that is the prohibition to sentence someone for an action that does not constitute crime</a:t>
            </a:r>
          </a:p>
          <a:p>
            <a:pPr marL="400050" indent="-400050">
              <a:buFont typeface="+mj-lt"/>
              <a:buAutoNum type="romanUcPeriod"/>
            </a:pPr>
            <a:r>
              <a:rPr lang="en-US" dirty="0" smtClean="0"/>
              <a:t>the</a:t>
            </a:r>
            <a:r>
              <a:rPr lang="en-US" dirty="0" smtClean="0">
                <a:solidFill>
                  <a:schemeClr val="accent2">
                    <a:lumMod val="50000"/>
                  </a:schemeClr>
                </a:solidFill>
              </a:rPr>
              <a:t> </a:t>
            </a:r>
            <a:r>
              <a:rPr lang="en-US" b="1" dirty="0" smtClean="0">
                <a:solidFill>
                  <a:schemeClr val="accent2">
                    <a:lumMod val="50000"/>
                  </a:schemeClr>
                </a:solidFill>
              </a:rPr>
              <a:t>right to freedom of pacific meetings and freedom of association</a:t>
            </a:r>
            <a:r>
              <a:rPr lang="en-US" dirty="0" smtClean="0"/>
              <a:t>, including the right to establish trade unions and become trade union members for the defence of one’s interests</a:t>
            </a:r>
          </a:p>
          <a:p>
            <a:pPr marL="400050" indent="-400050">
              <a:buFont typeface="+mj-lt"/>
              <a:buAutoNum type="romanUcPeriod"/>
            </a:pPr>
            <a:r>
              <a:rPr lang="en-US" dirty="0" smtClean="0"/>
              <a:t>the</a:t>
            </a:r>
            <a:r>
              <a:rPr lang="en-US" dirty="0" smtClean="0">
                <a:solidFill>
                  <a:schemeClr val="accent2">
                    <a:lumMod val="50000"/>
                  </a:schemeClr>
                </a:solidFill>
              </a:rPr>
              <a:t> </a:t>
            </a:r>
            <a:r>
              <a:rPr lang="en-US" b="1" dirty="0" smtClean="0">
                <a:solidFill>
                  <a:schemeClr val="accent2">
                    <a:lumMod val="50000"/>
                  </a:schemeClr>
                </a:solidFill>
              </a:rPr>
              <a:t>right to marry and form a family</a:t>
            </a:r>
            <a:r>
              <a:rPr lang="en-US" dirty="0" smtClean="0"/>
              <a:t>, within which the spouses have the same rights and responsibilities toward each other and toward their children</a:t>
            </a:r>
          </a:p>
          <a:p>
            <a:pPr marL="400050" indent="-400050">
              <a:buFont typeface="+mj-lt"/>
              <a:buAutoNum type="romanUcPeriod"/>
            </a:pPr>
            <a:r>
              <a:rPr lang="en-US" dirty="0" smtClean="0"/>
              <a:t>the </a:t>
            </a:r>
            <a:r>
              <a:rPr lang="en-US" b="1" dirty="0" smtClean="0">
                <a:solidFill>
                  <a:schemeClr val="accent2">
                    <a:lumMod val="50000"/>
                  </a:schemeClr>
                </a:solidFill>
              </a:rPr>
              <a:t>right to education</a:t>
            </a:r>
          </a:p>
          <a:p>
            <a:pPr marL="400050" indent="-400050">
              <a:buFont typeface="+mj-lt"/>
              <a:buAutoNum type="romanUcPeriod"/>
            </a:pPr>
            <a:r>
              <a:rPr lang="en-US" dirty="0" smtClean="0"/>
              <a:t>the </a:t>
            </a:r>
            <a:r>
              <a:rPr lang="en-US" b="1" dirty="0" smtClean="0">
                <a:solidFill>
                  <a:schemeClr val="accent2">
                    <a:lumMod val="50000"/>
                  </a:schemeClr>
                </a:solidFill>
              </a:rPr>
              <a:t>right to health</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76672"/>
            <a:ext cx="9144000" cy="369332"/>
          </a:xfrm>
          <a:prstGeom prst="rect">
            <a:avLst/>
          </a:prstGeom>
          <a:solidFill>
            <a:srgbClr val="FFFF00">
              <a:alpha val="51000"/>
            </a:srgbClr>
          </a:solidFill>
        </p:spPr>
        <p:txBody>
          <a:bodyPr wrap="square" rtlCol="0">
            <a:spAutoFit/>
          </a:bodyPr>
          <a:lstStyle/>
          <a:p>
            <a:r>
              <a:rPr lang="en-US" b="1" dirty="0" smtClean="0">
                <a:latin typeface="+mj-lt"/>
              </a:rPr>
              <a:t>Referring to the texts analyzed</a:t>
            </a:r>
            <a:endParaRPr lang="en-US" b="1" dirty="0">
              <a:latin typeface="+mj-lt"/>
            </a:endParaRPr>
          </a:p>
        </p:txBody>
      </p:sp>
      <p:sp>
        <p:nvSpPr>
          <p:cNvPr id="5" name="CasellaDiTesto 4"/>
          <p:cNvSpPr txBox="1"/>
          <p:nvPr/>
        </p:nvSpPr>
        <p:spPr>
          <a:xfrm>
            <a:off x="2069976" y="1196752"/>
            <a:ext cx="5004048"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smtClean="0"/>
              <a:t>Rights and Duties of the Citizens – title I </a:t>
            </a:r>
            <a:r>
              <a:rPr lang="en-US" dirty="0" smtClean="0"/>
              <a:t>Civil Rights</a:t>
            </a:r>
            <a:endParaRPr lang="en-US" i="1" dirty="0"/>
          </a:p>
        </p:txBody>
      </p:sp>
      <p:sp>
        <p:nvSpPr>
          <p:cNvPr id="6" name="Rettangolo 5"/>
          <p:cNvSpPr/>
          <p:nvPr/>
        </p:nvSpPr>
        <p:spPr>
          <a:xfrm>
            <a:off x="1655676" y="1772816"/>
            <a:ext cx="5832648" cy="1754326"/>
          </a:xfrm>
          <a:prstGeom prst="rect">
            <a:avLst/>
          </a:prstGeom>
        </p:spPr>
        <p:txBody>
          <a:bodyPr wrap="square">
            <a:spAutoFit/>
          </a:bodyPr>
          <a:lstStyle/>
          <a:p>
            <a:pPr algn="ctr"/>
            <a:r>
              <a:rPr lang="en-US" b="1" dirty="0" smtClean="0"/>
              <a:t>16. All citizens may travel or sojourn freely in any part of the national territory, subject to general limitations that the law establishes for reasons of health and safety. No restrictions may be imposed for political reasons.</a:t>
            </a:r>
          </a:p>
          <a:p>
            <a:pPr algn="ctr"/>
            <a:r>
              <a:rPr lang="en-US" dirty="0" smtClean="0"/>
              <a:t>All citizens are free to leave and to re-enter the territory of the Republic, subject to legal duties.</a:t>
            </a:r>
            <a:endParaRPr lang="it-IT" dirty="0"/>
          </a:p>
        </p:txBody>
      </p:sp>
      <p:sp>
        <p:nvSpPr>
          <p:cNvPr id="9" name="CasellaDiTesto 8"/>
          <p:cNvSpPr txBox="1"/>
          <p:nvPr/>
        </p:nvSpPr>
        <p:spPr>
          <a:xfrm>
            <a:off x="1439652" y="3645024"/>
            <a:ext cx="6264696" cy="92333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pPr algn="ctr"/>
            <a:r>
              <a:rPr lang="en-US" u="sng" dirty="0" smtClean="0"/>
              <a:t>The Reluctant Fundamentalist</a:t>
            </a:r>
            <a:r>
              <a:rPr lang="en-US" dirty="0" smtClean="0"/>
              <a:t>, Mohsin Hamid  – Changez</a:t>
            </a:r>
          </a:p>
          <a:p>
            <a:pPr algn="ctr"/>
            <a:r>
              <a:rPr lang="en-US" u="sng" dirty="0" smtClean="0"/>
              <a:t>About Movers</a:t>
            </a:r>
            <a:r>
              <a:rPr lang="en-US" dirty="0" smtClean="0"/>
              <a:t>, Salman Rushdie </a:t>
            </a:r>
          </a:p>
          <a:p>
            <a:pPr algn="ctr"/>
            <a:r>
              <a:rPr lang="en-US" u="sng" dirty="0" err="1" smtClean="0"/>
              <a:t>Lispeth</a:t>
            </a:r>
            <a:r>
              <a:rPr lang="en-US" dirty="0" smtClean="0"/>
              <a:t>, Rudyard Kipling  </a:t>
            </a:r>
            <a:endParaRPr lang="en-US" dirty="0"/>
          </a:p>
        </p:txBody>
      </p:sp>
      <p:pic>
        <p:nvPicPr>
          <p:cNvPr id="27650" name="Picture 2" descr="Immagine correlata"/>
          <p:cNvPicPr>
            <a:picLocks noChangeAspect="1" noChangeArrowheads="1"/>
          </p:cNvPicPr>
          <p:nvPr/>
        </p:nvPicPr>
        <p:blipFill>
          <a:blip r:embed="rId2" cstate="print"/>
          <a:srcRect/>
          <a:stretch>
            <a:fillRect/>
          </a:stretch>
        </p:blipFill>
        <p:spPr bwMode="auto">
          <a:xfrm>
            <a:off x="3275856" y="4869160"/>
            <a:ext cx="2592288" cy="1721279"/>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rot="5400000">
            <a:off x="5625436" y="6273328"/>
            <a:ext cx="144000" cy="360000"/>
          </a:xfrm>
          <a:prstGeom prst="rect">
            <a:avLst/>
          </a:prstGeom>
          <a:solidFill>
            <a:schemeClr val="bg1"/>
          </a:solidFill>
        </p:spPr>
        <p:txBody>
          <a:bodyPr wrap="square" rtlCol="0">
            <a:spAutoFit/>
          </a:bodyPr>
          <a:lstStyle/>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1196752"/>
            <a:ext cx="3744416"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Question of child </a:t>
            </a:r>
            <a:r>
              <a:rPr lang="en-US" dirty="0" err="1" smtClean="0"/>
              <a:t>labour</a:t>
            </a:r>
            <a:endParaRPr lang="en-US" dirty="0"/>
          </a:p>
        </p:txBody>
      </p:sp>
      <p:sp>
        <p:nvSpPr>
          <p:cNvPr id="10" name="Parentesi graffa aperta 9"/>
          <p:cNvSpPr/>
          <p:nvPr/>
        </p:nvSpPr>
        <p:spPr>
          <a:xfrm rot="16200000">
            <a:off x="5328084" y="3897052"/>
            <a:ext cx="216024" cy="864096"/>
          </a:xfrm>
          <a:prstGeom prst="leftBrace">
            <a:avLst>
              <a:gd name="adj1" fmla="val 45521"/>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13" name="CasellaDiTesto 12"/>
          <p:cNvSpPr txBox="1"/>
          <p:nvPr/>
        </p:nvSpPr>
        <p:spPr>
          <a:xfrm>
            <a:off x="1403648" y="5661248"/>
            <a:ext cx="6840760" cy="92333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pPr algn="ctr"/>
            <a:r>
              <a:rPr lang="en-US" u="sng" dirty="0" smtClean="0"/>
              <a:t>Industrial Revolution was powered by child slaves</a:t>
            </a:r>
            <a:r>
              <a:rPr lang="en-US" dirty="0" smtClean="0"/>
              <a:t>, Jane Humphries</a:t>
            </a:r>
          </a:p>
          <a:p>
            <a:pPr algn="ctr"/>
            <a:r>
              <a:rPr lang="en-US" u="sng" dirty="0" smtClean="0"/>
              <a:t>Child </a:t>
            </a:r>
            <a:r>
              <a:rPr lang="en-US" u="sng" dirty="0" err="1" smtClean="0"/>
              <a:t>Labour</a:t>
            </a:r>
            <a:r>
              <a:rPr lang="en-US" u="sng" dirty="0" smtClean="0"/>
              <a:t> Today</a:t>
            </a:r>
          </a:p>
          <a:p>
            <a:pPr algn="ctr"/>
            <a:r>
              <a:rPr lang="en-US" u="sng" dirty="0" smtClean="0"/>
              <a:t>Oliver Twist,</a:t>
            </a:r>
            <a:r>
              <a:rPr lang="en-US" dirty="0" smtClean="0"/>
              <a:t> Oliver Wants Some More, Charles Dickens </a:t>
            </a:r>
            <a:endParaRPr lang="en-US" u="sng" dirty="0" smtClean="0"/>
          </a:p>
        </p:txBody>
      </p:sp>
      <p:pic>
        <p:nvPicPr>
          <p:cNvPr id="1026" name="Picture 2" descr="Immagine correlata"/>
          <p:cNvPicPr>
            <a:picLocks noChangeAspect="1" noChangeArrowheads="1"/>
          </p:cNvPicPr>
          <p:nvPr/>
        </p:nvPicPr>
        <p:blipFill>
          <a:blip r:embed="rId2" cstate="print"/>
          <a:srcRect l="-1064" b="24453"/>
          <a:stretch>
            <a:fillRect/>
          </a:stretch>
        </p:blipFill>
        <p:spPr bwMode="auto">
          <a:xfrm>
            <a:off x="179512" y="1916832"/>
            <a:ext cx="6264696" cy="3512225"/>
          </a:xfrm>
          <a:prstGeom prst="rect">
            <a:avLst/>
          </a:prstGeom>
          <a:ln>
            <a:noFill/>
          </a:ln>
          <a:effectLst>
            <a:outerShdw blurRad="292100" dist="139700" dir="2700000" algn="tl" rotWithShape="0">
              <a:srgbClr val="333333">
                <a:alpha val="65000"/>
              </a:srgbClr>
            </a:outerShdw>
          </a:effectLst>
        </p:spPr>
      </p:pic>
      <p:cxnSp>
        <p:nvCxnSpPr>
          <p:cNvPr id="15" name="Connettore 4 14"/>
          <p:cNvCxnSpPr/>
          <p:nvPr/>
        </p:nvCxnSpPr>
        <p:spPr>
          <a:xfrm>
            <a:off x="3491880" y="5949280"/>
            <a:ext cx="288032" cy="216024"/>
          </a:xfrm>
          <a:prstGeom prst="bentConnector3">
            <a:avLst>
              <a:gd name="adj1" fmla="val -3548"/>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Arco 16"/>
          <p:cNvSpPr/>
          <p:nvPr/>
        </p:nvSpPr>
        <p:spPr>
          <a:xfrm rot="6252022">
            <a:off x="4179644" y="1890677"/>
            <a:ext cx="2127265" cy="6046013"/>
          </a:xfrm>
          <a:prstGeom prst="arc">
            <a:avLst>
              <a:gd name="adj1" fmla="val 13485447"/>
              <a:gd name="adj2" fmla="val 19036486"/>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pic>
        <p:nvPicPr>
          <p:cNvPr id="1028" name="Picture 4" descr="Risultati immagini per workhouses oliver twist"/>
          <p:cNvPicPr>
            <a:picLocks noChangeAspect="1" noChangeArrowheads="1"/>
          </p:cNvPicPr>
          <p:nvPr/>
        </p:nvPicPr>
        <p:blipFill>
          <a:blip r:embed="rId3" cstate="print"/>
          <a:srcRect/>
          <a:stretch>
            <a:fillRect/>
          </a:stretch>
        </p:blipFill>
        <p:spPr bwMode="auto">
          <a:xfrm>
            <a:off x="5704526" y="260648"/>
            <a:ext cx="3291794" cy="2520280"/>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0" y="476672"/>
            <a:ext cx="9144000" cy="369332"/>
          </a:xfrm>
          <a:prstGeom prst="rect">
            <a:avLst/>
          </a:prstGeom>
          <a:solidFill>
            <a:srgbClr val="FFFF00">
              <a:alpha val="51000"/>
            </a:srgbClr>
          </a:solidFill>
        </p:spPr>
        <p:txBody>
          <a:bodyPr wrap="square" rtlCol="0">
            <a:spAutoFit/>
          </a:bodyPr>
          <a:lstStyle/>
          <a:p>
            <a:r>
              <a:rPr lang="en-US" b="1" dirty="0" smtClean="0">
                <a:latin typeface="+mj-lt"/>
              </a:rPr>
              <a:t>Referring to the texts analyzed</a:t>
            </a:r>
            <a:endParaRPr lang="en-US" b="1" dirty="0">
              <a:latin typeface="+mj-lt"/>
            </a:endParaRPr>
          </a:p>
        </p:txBody>
      </p:sp>
      <p:sp>
        <p:nvSpPr>
          <p:cNvPr id="11" name="Ovale 10"/>
          <p:cNvSpPr/>
          <p:nvPr/>
        </p:nvSpPr>
        <p:spPr>
          <a:xfrm>
            <a:off x="7164288" y="3356992"/>
            <a:ext cx="1584176" cy="792088"/>
          </a:xfrm>
          <a:prstGeom prst="ellipse">
            <a:avLst/>
          </a:prstGeom>
          <a:solidFill>
            <a:schemeClr val="accent6">
              <a:alpha val="6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2" name="CasellaDiTesto 11"/>
          <p:cNvSpPr txBox="1"/>
          <p:nvPr/>
        </p:nvSpPr>
        <p:spPr>
          <a:xfrm>
            <a:off x="7308304" y="3573016"/>
            <a:ext cx="1368152" cy="369332"/>
          </a:xfrm>
          <a:prstGeom prst="rect">
            <a:avLst/>
          </a:prstGeom>
          <a:noFill/>
        </p:spPr>
        <p:txBody>
          <a:bodyPr wrap="square" rtlCol="0">
            <a:spAutoFit/>
          </a:bodyPr>
          <a:lstStyle/>
          <a:p>
            <a:r>
              <a:rPr lang="en-US" dirty="0" smtClean="0">
                <a:solidFill>
                  <a:srgbClr val="FFFF00"/>
                </a:solidFill>
              </a:rPr>
              <a:t>workhouses</a:t>
            </a:r>
            <a:endParaRPr lang="en-US" dirty="0">
              <a:solidFill>
                <a:srgbClr val="FFFF00"/>
              </a:solidFill>
            </a:endParaRPr>
          </a:p>
        </p:txBody>
      </p:sp>
      <p:sp>
        <p:nvSpPr>
          <p:cNvPr id="14" name="Diverso da 13"/>
          <p:cNvSpPr/>
          <p:nvPr/>
        </p:nvSpPr>
        <p:spPr>
          <a:xfrm>
            <a:off x="6444208" y="3573016"/>
            <a:ext cx="720080" cy="432048"/>
          </a:xfrm>
          <a:prstGeom prst="mathNotEqual">
            <a:avLst/>
          </a:prstGeom>
          <a:solidFill>
            <a:srgbClr val="FFFF00">
              <a:alpha val="46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76672"/>
            <a:ext cx="9144000" cy="369332"/>
          </a:xfrm>
          <a:prstGeom prst="rect">
            <a:avLst/>
          </a:prstGeom>
          <a:solidFill>
            <a:srgbClr val="FFFF00">
              <a:alpha val="51000"/>
            </a:srgbClr>
          </a:solidFill>
        </p:spPr>
        <p:txBody>
          <a:bodyPr wrap="square" rtlCol="0">
            <a:spAutoFit/>
          </a:bodyPr>
          <a:lstStyle/>
          <a:p>
            <a:r>
              <a:rPr lang="en-US" b="1" dirty="0" smtClean="0">
                <a:latin typeface="+mj-lt"/>
              </a:rPr>
              <a:t>Referring to the texts analyzed</a:t>
            </a:r>
            <a:endParaRPr lang="en-US" b="1" dirty="0">
              <a:latin typeface="+mj-lt"/>
            </a:endParaRPr>
          </a:p>
        </p:txBody>
      </p:sp>
      <p:sp>
        <p:nvSpPr>
          <p:cNvPr id="5" name="CasellaDiTesto 4"/>
          <p:cNvSpPr txBox="1"/>
          <p:nvPr/>
        </p:nvSpPr>
        <p:spPr>
          <a:xfrm>
            <a:off x="2069976" y="1196752"/>
            <a:ext cx="5004048"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smtClean="0"/>
              <a:t>Rights and Duties of the Citizens – title I </a:t>
            </a:r>
            <a:r>
              <a:rPr lang="en-US" dirty="0" smtClean="0"/>
              <a:t>Civil Rights</a:t>
            </a:r>
            <a:endParaRPr lang="en-US" i="1" dirty="0"/>
          </a:p>
        </p:txBody>
      </p:sp>
      <p:sp>
        <p:nvSpPr>
          <p:cNvPr id="6" name="Rettangolo 5"/>
          <p:cNvSpPr/>
          <p:nvPr/>
        </p:nvSpPr>
        <p:spPr>
          <a:xfrm>
            <a:off x="1655676" y="1772816"/>
            <a:ext cx="5832648" cy="1200329"/>
          </a:xfrm>
          <a:prstGeom prst="rect">
            <a:avLst/>
          </a:prstGeom>
        </p:spPr>
        <p:txBody>
          <a:bodyPr wrap="square">
            <a:spAutoFit/>
          </a:bodyPr>
          <a:lstStyle/>
          <a:p>
            <a:pPr algn="ctr"/>
            <a:r>
              <a:rPr lang="en-US" b="1" dirty="0" smtClean="0"/>
              <a:t>19. All have the right to profess freely their own religious faith in whatever form, individual or collective, to propagate it and to exercise it in a private or public cult, provided that the rites are not contrary to public morals.</a:t>
            </a:r>
            <a:endParaRPr lang="it-IT" dirty="0"/>
          </a:p>
        </p:txBody>
      </p:sp>
      <p:cxnSp>
        <p:nvCxnSpPr>
          <p:cNvPr id="8" name="Connettore 2 7"/>
          <p:cNvCxnSpPr/>
          <p:nvPr/>
        </p:nvCxnSpPr>
        <p:spPr>
          <a:xfrm>
            <a:off x="323528" y="3429000"/>
            <a:ext cx="1152128" cy="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9" name="CasellaDiTesto 8"/>
          <p:cNvSpPr txBox="1"/>
          <p:nvPr/>
        </p:nvSpPr>
        <p:spPr>
          <a:xfrm>
            <a:off x="1547664" y="3212976"/>
            <a:ext cx="6264696" cy="646331"/>
          </a:xfrm>
          <a:prstGeom prst="rect">
            <a:avLst/>
          </a:prstGeom>
          <a:noFill/>
        </p:spPr>
        <p:txBody>
          <a:bodyPr wrap="square" rtlCol="0">
            <a:spAutoFit/>
          </a:bodyPr>
          <a:lstStyle/>
          <a:p>
            <a:r>
              <a:rPr lang="en-US" dirty="0" smtClean="0"/>
              <a:t>                  from </a:t>
            </a:r>
            <a:r>
              <a:rPr lang="en-US" b="1" u="sng" dirty="0" smtClean="0">
                <a:solidFill>
                  <a:srgbClr val="FFFF00"/>
                </a:solidFill>
              </a:rPr>
              <a:t>Puritans </a:t>
            </a:r>
          </a:p>
          <a:p>
            <a:r>
              <a:rPr lang="en-US" dirty="0" smtClean="0"/>
              <a:t> </a:t>
            </a:r>
            <a:endParaRPr lang="en-US" dirty="0"/>
          </a:p>
        </p:txBody>
      </p:sp>
      <p:sp>
        <p:nvSpPr>
          <p:cNvPr id="10" name="Parentesi graffa aperta 9"/>
          <p:cNvSpPr/>
          <p:nvPr/>
        </p:nvSpPr>
        <p:spPr>
          <a:xfrm rot="16200000">
            <a:off x="3347864" y="3212976"/>
            <a:ext cx="216024" cy="792088"/>
          </a:xfrm>
          <a:prstGeom prst="leftBrace">
            <a:avLst>
              <a:gd name="adj1" fmla="val 45521"/>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12" name="CasellaDiTesto 11"/>
          <p:cNvSpPr txBox="1"/>
          <p:nvPr/>
        </p:nvSpPr>
        <p:spPr>
          <a:xfrm>
            <a:off x="2267744" y="3717032"/>
            <a:ext cx="2736304" cy="923330"/>
          </a:xfrm>
          <a:prstGeom prst="rect">
            <a:avLst/>
          </a:prstGeom>
          <a:noFill/>
        </p:spPr>
        <p:txBody>
          <a:bodyPr wrap="square" rtlCol="0">
            <a:spAutoFit/>
          </a:bodyPr>
          <a:lstStyle/>
          <a:p>
            <a:pPr algn="ctr"/>
            <a:r>
              <a:rPr lang="en-US" dirty="0" smtClean="0"/>
              <a:t>expelled from England in the 17th century – they travelled to North America</a:t>
            </a:r>
            <a:endParaRPr lang="en-US" dirty="0"/>
          </a:p>
        </p:txBody>
      </p:sp>
      <p:sp>
        <p:nvSpPr>
          <p:cNvPr id="11" name="Diverso da 10"/>
          <p:cNvSpPr/>
          <p:nvPr/>
        </p:nvSpPr>
        <p:spPr>
          <a:xfrm>
            <a:off x="1691680" y="3212976"/>
            <a:ext cx="720080" cy="432048"/>
          </a:xfrm>
          <a:prstGeom prst="mathNotEqual">
            <a:avLst/>
          </a:prstGeom>
          <a:solidFill>
            <a:srgbClr val="FFFF00">
              <a:alpha val="46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solidFill>
                <a:schemeClr val="tx1"/>
              </a:solidFill>
            </a:endParaRPr>
          </a:p>
        </p:txBody>
      </p:sp>
      <p:sp>
        <p:nvSpPr>
          <p:cNvPr id="13" name="CasellaDiTesto 12"/>
          <p:cNvSpPr txBox="1"/>
          <p:nvPr/>
        </p:nvSpPr>
        <p:spPr>
          <a:xfrm>
            <a:off x="3347864" y="4725144"/>
            <a:ext cx="4320480" cy="923330"/>
          </a:xfrm>
          <a:prstGeom prst="rect">
            <a:avLst/>
          </a:prstGeom>
          <a:noFill/>
        </p:spPr>
        <p:txBody>
          <a:bodyPr wrap="square" rtlCol="0">
            <a:spAutoFit/>
          </a:bodyPr>
          <a:lstStyle/>
          <a:p>
            <a:r>
              <a:rPr lang="en-US" dirty="0" smtClean="0"/>
              <a:t>they</a:t>
            </a:r>
            <a:r>
              <a:rPr lang="it-IT" dirty="0" smtClean="0"/>
              <a:t> </a:t>
            </a:r>
            <a:r>
              <a:rPr lang="en-US" dirty="0" smtClean="0"/>
              <a:t>dissenters the authority of the Church of England and believed that it needed to be spiritually purified </a:t>
            </a:r>
            <a:endParaRPr lang="it-IT" dirty="0"/>
          </a:p>
        </p:txBody>
      </p:sp>
      <p:cxnSp>
        <p:nvCxnSpPr>
          <p:cNvPr id="15" name="Connettore 4 14"/>
          <p:cNvCxnSpPr/>
          <p:nvPr/>
        </p:nvCxnSpPr>
        <p:spPr>
          <a:xfrm>
            <a:off x="2771800" y="4653136"/>
            <a:ext cx="504056" cy="288032"/>
          </a:xfrm>
          <a:prstGeom prst="bentConnector3">
            <a:avLst>
              <a:gd name="adj1" fmla="val -270"/>
            </a:avLst>
          </a:prstGeom>
          <a:ln>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76672"/>
            <a:ext cx="9144000" cy="369332"/>
          </a:xfrm>
          <a:prstGeom prst="rect">
            <a:avLst/>
          </a:prstGeom>
          <a:solidFill>
            <a:srgbClr val="FFFF00">
              <a:alpha val="51000"/>
            </a:srgbClr>
          </a:solidFill>
        </p:spPr>
        <p:txBody>
          <a:bodyPr wrap="square" rtlCol="0">
            <a:spAutoFit/>
          </a:bodyPr>
          <a:lstStyle/>
          <a:p>
            <a:r>
              <a:rPr lang="en-US" b="1" dirty="0" smtClean="0">
                <a:latin typeface="+mj-lt"/>
              </a:rPr>
              <a:t>Referring to the texts analyzed</a:t>
            </a:r>
            <a:endParaRPr lang="en-US" b="1" dirty="0">
              <a:latin typeface="+mj-lt"/>
            </a:endParaRPr>
          </a:p>
        </p:txBody>
      </p:sp>
      <p:sp>
        <p:nvSpPr>
          <p:cNvPr id="5" name="CasellaDiTesto 4"/>
          <p:cNvSpPr txBox="1"/>
          <p:nvPr/>
        </p:nvSpPr>
        <p:spPr>
          <a:xfrm>
            <a:off x="1628800" y="1196752"/>
            <a:ext cx="588640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smtClean="0"/>
              <a:t>Rights and Duties of the Citizens – title III </a:t>
            </a:r>
            <a:r>
              <a:rPr lang="en-US" dirty="0" smtClean="0"/>
              <a:t>Economic Relations</a:t>
            </a:r>
            <a:endParaRPr lang="en-US" i="1" dirty="0"/>
          </a:p>
        </p:txBody>
      </p:sp>
      <p:sp>
        <p:nvSpPr>
          <p:cNvPr id="6" name="Rettangolo 5"/>
          <p:cNvSpPr/>
          <p:nvPr/>
        </p:nvSpPr>
        <p:spPr>
          <a:xfrm>
            <a:off x="1115616" y="1772816"/>
            <a:ext cx="6912768" cy="2031325"/>
          </a:xfrm>
          <a:prstGeom prst="rect">
            <a:avLst/>
          </a:prstGeom>
        </p:spPr>
        <p:txBody>
          <a:bodyPr wrap="square">
            <a:spAutoFit/>
          </a:bodyPr>
          <a:lstStyle/>
          <a:p>
            <a:pPr algn="ctr"/>
            <a:r>
              <a:rPr lang="en-US" b="1" dirty="0" smtClean="0"/>
              <a:t>37. Working women have the same rights and, for equal work, the same wages as working men. Working conditions must allow women to carry out their essential role in the family and ensure particular and adequate protection for the mother and the child.</a:t>
            </a:r>
          </a:p>
          <a:p>
            <a:pPr algn="ctr"/>
            <a:r>
              <a:rPr lang="en-US" dirty="0" smtClean="0"/>
              <a:t>The law establishes the minimum age for paid </a:t>
            </a:r>
            <a:r>
              <a:rPr lang="en-US" dirty="0" err="1" smtClean="0"/>
              <a:t>labour</a:t>
            </a:r>
            <a:r>
              <a:rPr lang="en-US" dirty="0" smtClean="0"/>
              <a:t>.</a:t>
            </a:r>
          </a:p>
          <a:p>
            <a:pPr algn="ctr"/>
            <a:r>
              <a:rPr lang="en-US" dirty="0" smtClean="0"/>
              <a:t>The Republic protects the work of minors by means of special provisions and, for equal work, guarantees them the right to equal pay.</a:t>
            </a:r>
            <a:endParaRPr lang="it-IT" dirty="0"/>
          </a:p>
        </p:txBody>
      </p:sp>
      <p:cxnSp>
        <p:nvCxnSpPr>
          <p:cNvPr id="8" name="Connettore 2 7"/>
          <p:cNvCxnSpPr/>
          <p:nvPr/>
        </p:nvCxnSpPr>
        <p:spPr>
          <a:xfrm>
            <a:off x="323528" y="4077072"/>
            <a:ext cx="115212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CasellaDiTesto 8"/>
          <p:cNvSpPr txBox="1"/>
          <p:nvPr/>
        </p:nvSpPr>
        <p:spPr>
          <a:xfrm>
            <a:off x="1475656" y="3933056"/>
            <a:ext cx="7272808" cy="646331"/>
          </a:xfrm>
          <a:prstGeom prst="rect">
            <a:avLst/>
          </a:prstGeom>
          <a:noFill/>
        </p:spPr>
        <p:txBody>
          <a:bodyPr wrap="square" rtlCol="0">
            <a:spAutoFit/>
          </a:bodyPr>
          <a:lstStyle/>
          <a:p>
            <a:r>
              <a:rPr lang="en-US" dirty="0" smtClean="0"/>
              <a:t>               from </a:t>
            </a:r>
            <a:r>
              <a:rPr lang="en-US" dirty="0" smtClean="0">
                <a:solidFill>
                  <a:srgbClr val="336600"/>
                </a:solidFill>
              </a:rPr>
              <a:t>“</a:t>
            </a:r>
            <a:r>
              <a:rPr lang="en-US" u="sng" dirty="0" smtClean="0">
                <a:solidFill>
                  <a:srgbClr val="336600"/>
                </a:solidFill>
              </a:rPr>
              <a:t>Growing Up</a:t>
            </a:r>
            <a:r>
              <a:rPr lang="en-US" dirty="0" smtClean="0">
                <a:solidFill>
                  <a:srgbClr val="336600"/>
                </a:solidFill>
              </a:rPr>
              <a:t>”, </a:t>
            </a:r>
            <a:r>
              <a:rPr lang="en-US" b="1" dirty="0" smtClean="0">
                <a:solidFill>
                  <a:srgbClr val="336600"/>
                </a:solidFill>
              </a:rPr>
              <a:t>The American Dream</a:t>
            </a:r>
            <a:r>
              <a:rPr lang="en-US" dirty="0" smtClean="0"/>
              <a:t>, Russell Wayne Baker</a:t>
            </a:r>
          </a:p>
          <a:p>
            <a:r>
              <a:rPr lang="en-US" dirty="0" smtClean="0"/>
              <a:t> </a:t>
            </a:r>
            <a:endParaRPr lang="en-US" dirty="0"/>
          </a:p>
        </p:txBody>
      </p:sp>
      <p:sp>
        <p:nvSpPr>
          <p:cNvPr id="10" name="Parentesi graffa aperta 9"/>
          <p:cNvSpPr/>
          <p:nvPr/>
        </p:nvSpPr>
        <p:spPr>
          <a:xfrm rot="16200000">
            <a:off x="5328084" y="3897052"/>
            <a:ext cx="216024" cy="864096"/>
          </a:xfrm>
          <a:prstGeom prst="leftBrace">
            <a:avLst>
              <a:gd name="adj1" fmla="val 4552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12" name="CasellaDiTesto 11"/>
          <p:cNvSpPr txBox="1"/>
          <p:nvPr/>
        </p:nvSpPr>
        <p:spPr>
          <a:xfrm>
            <a:off x="4139952" y="4509120"/>
            <a:ext cx="2736304" cy="923330"/>
          </a:xfrm>
          <a:prstGeom prst="rect">
            <a:avLst/>
          </a:prstGeom>
          <a:noFill/>
        </p:spPr>
        <p:txBody>
          <a:bodyPr wrap="square" rtlCol="0">
            <a:spAutoFit/>
          </a:bodyPr>
          <a:lstStyle/>
          <a:p>
            <a:pPr algn="ctr"/>
            <a:r>
              <a:rPr lang="en-US" dirty="0" smtClean="0"/>
              <a:t>American contradiction</a:t>
            </a:r>
          </a:p>
          <a:p>
            <a:pPr algn="ctr"/>
            <a:r>
              <a:rPr lang="en-US" dirty="0" smtClean="0"/>
              <a:t>Women and men had not the same opportunities </a:t>
            </a:r>
            <a:endParaRPr lang="en-US" dirty="0"/>
          </a:p>
        </p:txBody>
      </p:sp>
      <p:pic>
        <p:nvPicPr>
          <p:cNvPr id="30722" name="Picture 2" descr="Male and female symbols on piles of coins on balance scale - Gender pay gap concept"/>
          <p:cNvPicPr>
            <a:picLocks noChangeAspect="1" noChangeArrowheads="1"/>
          </p:cNvPicPr>
          <p:nvPr/>
        </p:nvPicPr>
        <p:blipFill>
          <a:blip r:embed="rId2" cstate="print"/>
          <a:srcRect l="5603" t="12822" r="4495" b="9340"/>
          <a:stretch>
            <a:fillRect/>
          </a:stretch>
        </p:blipFill>
        <p:spPr bwMode="auto">
          <a:xfrm>
            <a:off x="611560" y="4437112"/>
            <a:ext cx="2880320"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Diverso da 10"/>
          <p:cNvSpPr/>
          <p:nvPr/>
        </p:nvSpPr>
        <p:spPr>
          <a:xfrm>
            <a:off x="1619672" y="3933056"/>
            <a:ext cx="648072" cy="360040"/>
          </a:xfrm>
          <a:prstGeom prst="mathNotEqual">
            <a:avLst/>
          </a:prstGeom>
          <a:solidFill>
            <a:srgbClr val="FFFF00">
              <a:alpha val="46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476672"/>
            <a:ext cx="8383129" cy="769441"/>
          </a:xfrm>
          <a:prstGeom prst="rect">
            <a:avLst/>
          </a:prstGeom>
          <a:noFill/>
        </p:spPr>
        <p:txBody>
          <a:bodyPr wrap="none" lIns="91440" tIns="45720" rIns="91440" bIns="45720">
            <a:spAutoFit/>
          </a:bodyPr>
          <a:lstStyle/>
          <a:p>
            <a:pPr algn="ctr"/>
            <a:r>
              <a:rPr lang="it-IT" sz="4400" b="1" cap="none" spc="0" dirty="0"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The </a:t>
            </a:r>
            <a:r>
              <a:rPr lang="en-US" sz="4400" b="1" cap="none" spc="0" dirty="0" err="1"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backgroud</a:t>
            </a:r>
            <a:r>
              <a:rPr lang="it-IT" sz="4400" b="1" cap="none" spc="0" dirty="0"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 of the </a:t>
            </a:r>
            <a:r>
              <a:rPr lang="it-IT" sz="4400" b="1" cap="none" spc="0" dirty="0" err="1"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human</a:t>
            </a:r>
            <a:r>
              <a:rPr lang="it-IT" sz="4400" b="1" cap="none" spc="0" dirty="0"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 </a:t>
            </a:r>
            <a:r>
              <a:rPr lang="it-IT" sz="4400" b="1" cap="none" spc="0" dirty="0" err="1" smtClean="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rPr>
              <a:t>rights</a:t>
            </a:r>
            <a:endParaRPr lang="it-IT" sz="4400" b="1" cap="none" spc="0" dirty="0">
              <a:ln w="12700">
                <a:solidFill>
                  <a:schemeClr val="accent4">
                    <a:lumMod val="75000"/>
                  </a:schemeClr>
                </a:solidFill>
                <a:prstDash val="solid"/>
              </a:ln>
              <a:solidFill>
                <a:schemeClr val="accent1">
                  <a:lumMod val="75000"/>
                </a:schemeClr>
              </a:solidFill>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Rettangolo 2"/>
          <p:cNvSpPr/>
          <p:nvPr/>
        </p:nvSpPr>
        <p:spPr>
          <a:xfrm>
            <a:off x="0" y="1556792"/>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i="1" dirty="0" smtClean="0">
                <a:solidFill>
                  <a:schemeClr val="accent2">
                    <a:lumMod val="50000"/>
                  </a:schemeClr>
                </a:solidFill>
              </a:rPr>
              <a:t>The Cyrus Cylinder (539 B.C.)</a:t>
            </a:r>
            <a:endParaRPr lang="it-IT" i="1" dirty="0">
              <a:solidFill>
                <a:schemeClr val="accent2">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2204864"/>
            <a:ext cx="5400600" cy="2784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5580112" y="2348880"/>
            <a:ext cx="3419872" cy="1200329"/>
          </a:xfrm>
          <a:prstGeom prst="rect">
            <a:avLst/>
          </a:prstGeom>
          <a:solidFill>
            <a:srgbClr val="FFFF00">
              <a:alpha val="29000"/>
            </a:srgbClr>
          </a:solidFill>
        </p:spPr>
        <p:txBody>
          <a:bodyPr wrap="square">
            <a:spAutoFit/>
          </a:bodyPr>
          <a:lstStyle/>
          <a:p>
            <a:r>
              <a:rPr lang="en-US" dirty="0" smtClean="0"/>
              <a:t>In 539 B.C., the armies of Cyrus the Great, the first king of ancient Persia, conquered the city of Babylon. </a:t>
            </a:r>
            <a:endParaRPr lang="it-IT" dirty="0"/>
          </a:p>
        </p:txBody>
      </p:sp>
      <p:sp>
        <p:nvSpPr>
          <p:cNvPr id="6" name="Rettangolo 5"/>
          <p:cNvSpPr/>
          <p:nvPr/>
        </p:nvSpPr>
        <p:spPr>
          <a:xfrm>
            <a:off x="5580112" y="3717032"/>
            <a:ext cx="3419872" cy="1200329"/>
          </a:xfrm>
          <a:prstGeom prst="rect">
            <a:avLst/>
          </a:prstGeom>
          <a:solidFill>
            <a:srgbClr val="FFFF00">
              <a:alpha val="29000"/>
            </a:srgbClr>
          </a:solidFill>
        </p:spPr>
        <p:txBody>
          <a:bodyPr wrap="square">
            <a:spAutoFit/>
          </a:bodyPr>
          <a:lstStyle/>
          <a:p>
            <a:r>
              <a:rPr lang="en-US" dirty="0" smtClean="0">
                <a:sym typeface="Wingdings" pitchFamily="2" charset="2"/>
              </a:rPr>
              <a:t> </a:t>
            </a:r>
            <a:r>
              <a:rPr lang="en-US" dirty="0" smtClean="0"/>
              <a:t>He freed the slaves, declared that all people had the right to choose their own religion, and established racial equality. </a:t>
            </a:r>
            <a:endParaRPr lang="it-IT" dirty="0"/>
          </a:p>
        </p:txBody>
      </p:sp>
      <p:sp>
        <p:nvSpPr>
          <p:cNvPr id="7" name="Rettangolo 6"/>
          <p:cNvSpPr/>
          <p:nvPr/>
        </p:nvSpPr>
        <p:spPr>
          <a:xfrm>
            <a:off x="0" y="5229200"/>
            <a:ext cx="9144000" cy="646331"/>
          </a:xfrm>
          <a:prstGeom prst="rect">
            <a:avLst/>
          </a:prstGeom>
          <a:solidFill>
            <a:srgbClr val="FFFF00">
              <a:alpha val="29000"/>
            </a:srgbClr>
          </a:solidFill>
        </p:spPr>
        <p:txBody>
          <a:bodyPr wrap="square">
            <a:spAutoFit/>
          </a:bodyPr>
          <a:lstStyle/>
          <a:p>
            <a:r>
              <a:rPr lang="en-US" dirty="0" smtClean="0">
                <a:solidFill>
                  <a:prstClr val="black"/>
                </a:solidFill>
              </a:rPr>
              <a:t>These and other decrees were recorded on a baked-clay cylinder, </a:t>
            </a:r>
            <a:r>
              <a:rPr lang="en-US" dirty="0" smtClean="0"/>
              <a:t>known today as the Cyrus Cylinder,</a:t>
            </a:r>
            <a:r>
              <a:rPr lang="en-US" dirty="0" smtClean="0">
                <a:solidFill>
                  <a:prstClr val="black"/>
                </a:solidFill>
              </a:rPr>
              <a:t> in the </a:t>
            </a:r>
            <a:r>
              <a:rPr lang="en-US" dirty="0" err="1" smtClean="0">
                <a:solidFill>
                  <a:prstClr val="black"/>
                </a:solidFill>
              </a:rPr>
              <a:t>Akkadian</a:t>
            </a:r>
            <a:r>
              <a:rPr lang="en-US" dirty="0" smtClean="0">
                <a:solidFill>
                  <a:prstClr val="black"/>
                </a:solidFill>
              </a:rPr>
              <a:t> language with cuneiform script. </a:t>
            </a:r>
            <a:endParaRPr lang="it-IT" dirty="0" smtClean="0"/>
          </a:p>
        </p:txBody>
      </p:sp>
      <p:sp>
        <p:nvSpPr>
          <p:cNvPr id="8" name="Rettangolo 7"/>
          <p:cNvSpPr/>
          <p:nvPr/>
        </p:nvSpPr>
        <p:spPr>
          <a:xfrm>
            <a:off x="3491880" y="5934670"/>
            <a:ext cx="2286000" cy="923330"/>
          </a:xfrm>
          <a:prstGeom prst="rect">
            <a:avLst/>
          </a:prstGeom>
          <a:no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US" b="1" i="1" dirty="0" smtClean="0">
                <a:solidFill>
                  <a:prstClr val="black"/>
                </a:solidFill>
              </a:rPr>
              <a:t>It is the world’s first charter of human rights</a:t>
            </a:r>
            <a:endParaRPr lang="it-IT"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20688"/>
            <a:ext cx="9144000" cy="369332"/>
          </a:xfrm>
          <a:prstGeom prst="rect">
            <a:avLst/>
          </a:prstGeom>
          <a:solidFill>
            <a:srgbClr val="C00000">
              <a:alpha val="38000"/>
            </a:srgbClr>
          </a:solidFill>
        </p:spPr>
        <p:txBody>
          <a:bodyPr wrap="square" rtlCol="0">
            <a:spAutoFit/>
          </a:bodyPr>
          <a:lstStyle/>
          <a:p>
            <a:r>
              <a:rPr lang="en-US" dirty="0" smtClean="0"/>
              <a:t>The history of the United States is closely related to the history of </a:t>
            </a:r>
            <a:r>
              <a:rPr lang="en-US" b="1" i="1" dirty="0" smtClean="0">
                <a:solidFill>
                  <a:srgbClr val="FFFF00"/>
                </a:solidFill>
              </a:rPr>
              <a:t>Puritans </a:t>
            </a:r>
            <a:endParaRPr lang="en-US" b="1" i="1" dirty="0">
              <a:solidFill>
                <a:srgbClr val="FFFF00"/>
              </a:solidFill>
            </a:endParaRPr>
          </a:p>
        </p:txBody>
      </p:sp>
      <p:cxnSp>
        <p:nvCxnSpPr>
          <p:cNvPr id="6" name="Connettore 4 5"/>
          <p:cNvCxnSpPr/>
          <p:nvPr/>
        </p:nvCxnSpPr>
        <p:spPr>
          <a:xfrm rot="10800000" flipV="1">
            <a:off x="5580112" y="1052736"/>
            <a:ext cx="936104" cy="792088"/>
          </a:xfrm>
          <a:prstGeom prst="bentConnector3">
            <a:avLst>
              <a:gd name="adj1" fmla="val -606"/>
            </a:avLst>
          </a:prstGeom>
        </p:spPr>
        <p:style>
          <a:lnRef idx="2">
            <a:schemeClr val="accent2"/>
          </a:lnRef>
          <a:fillRef idx="0">
            <a:schemeClr val="accent2"/>
          </a:fillRef>
          <a:effectRef idx="1">
            <a:schemeClr val="accent2"/>
          </a:effectRef>
          <a:fontRef idx="minor">
            <a:schemeClr val="tx1"/>
          </a:fontRef>
        </p:style>
      </p:cxnSp>
      <p:sp>
        <p:nvSpPr>
          <p:cNvPr id="8" name="CasellaDiTesto 7"/>
          <p:cNvSpPr txBox="1"/>
          <p:nvPr/>
        </p:nvSpPr>
        <p:spPr>
          <a:xfrm>
            <a:off x="1187624" y="1484784"/>
            <a:ext cx="4104456" cy="1200329"/>
          </a:xfrm>
          <a:prstGeom prst="rect">
            <a:avLst/>
          </a:prstGeom>
          <a:noFill/>
          <a:ln>
            <a:solidFill>
              <a:schemeClr val="tx1"/>
            </a:solidFill>
          </a:ln>
        </p:spPr>
        <p:txBody>
          <a:bodyPr wrap="square" rtlCol="0">
            <a:spAutoFit/>
          </a:bodyPr>
          <a:lstStyle/>
          <a:p>
            <a:pPr algn="ctr"/>
            <a:r>
              <a:rPr lang="it-IT" dirty="0" err="1" smtClean="0"/>
              <a:t>They</a:t>
            </a:r>
            <a:r>
              <a:rPr lang="it-IT" dirty="0" smtClean="0"/>
              <a:t> be</a:t>
            </a:r>
            <a:r>
              <a:rPr lang="en-US" dirty="0" err="1" smtClean="0"/>
              <a:t>lieved</a:t>
            </a:r>
            <a:r>
              <a:rPr lang="en-US" dirty="0" smtClean="0"/>
              <a:t> that God wanted them to live following the Scriptures; they strongly believed in predestination and viewed success as a sign of salvation as well</a:t>
            </a:r>
            <a:endParaRPr lang="it-IT" dirty="0"/>
          </a:p>
        </p:txBody>
      </p:sp>
      <p:cxnSp>
        <p:nvCxnSpPr>
          <p:cNvPr id="9" name="Connettore 2 8"/>
          <p:cNvCxnSpPr/>
          <p:nvPr/>
        </p:nvCxnSpPr>
        <p:spPr>
          <a:xfrm>
            <a:off x="251520" y="3284984"/>
            <a:ext cx="1152128" cy="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0" name="CasellaDiTesto 9"/>
          <p:cNvSpPr txBox="1"/>
          <p:nvPr/>
        </p:nvSpPr>
        <p:spPr>
          <a:xfrm>
            <a:off x="1475656" y="3140968"/>
            <a:ext cx="7380312" cy="369332"/>
          </a:xfrm>
          <a:prstGeom prst="rect">
            <a:avLst/>
          </a:prstGeom>
          <a:noFill/>
        </p:spPr>
        <p:txBody>
          <a:bodyPr wrap="square" rtlCol="0">
            <a:spAutoFit/>
          </a:bodyPr>
          <a:lstStyle/>
          <a:p>
            <a:r>
              <a:rPr lang="it-IT" dirty="0" smtClean="0"/>
              <a:t>The </a:t>
            </a:r>
            <a:r>
              <a:rPr lang="en-US" dirty="0" smtClean="0"/>
              <a:t>Puritans</a:t>
            </a:r>
            <a:r>
              <a:rPr lang="it-IT" dirty="0" smtClean="0"/>
              <a:t> </a:t>
            </a:r>
            <a:r>
              <a:rPr lang="en-US" dirty="0" smtClean="0"/>
              <a:t>left</a:t>
            </a:r>
            <a:r>
              <a:rPr lang="it-IT" dirty="0" smtClean="0"/>
              <a:t> </a:t>
            </a:r>
            <a:r>
              <a:rPr lang="en-US" dirty="0" smtClean="0"/>
              <a:t>a strong </a:t>
            </a:r>
            <a:r>
              <a:rPr lang="en-US" u="sng" dirty="0" smtClean="0"/>
              <a:t>legacy of values </a:t>
            </a:r>
            <a:r>
              <a:rPr lang="en-US" dirty="0" smtClean="0"/>
              <a:t>– extremely important for the US</a:t>
            </a:r>
            <a:endParaRPr lang="it-IT" dirty="0"/>
          </a:p>
        </p:txBody>
      </p:sp>
      <p:sp>
        <p:nvSpPr>
          <p:cNvPr id="11" name="CasellaDiTesto 10"/>
          <p:cNvSpPr txBox="1"/>
          <p:nvPr/>
        </p:nvSpPr>
        <p:spPr>
          <a:xfrm>
            <a:off x="2915816" y="3789040"/>
            <a:ext cx="3312368" cy="615553"/>
          </a:xfrm>
          <a:prstGeom prst="rect">
            <a:avLst/>
          </a:prstGeom>
          <a:noFill/>
          <a:ln w="12700">
            <a:solidFill>
              <a:srgbClr val="C00000"/>
            </a:solidFill>
          </a:ln>
        </p:spPr>
        <p:txBody>
          <a:bodyPr wrap="square" rtlCol="0">
            <a:spAutoFit/>
          </a:bodyPr>
          <a:lstStyle/>
          <a:p>
            <a:pPr algn="ctr"/>
            <a:r>
              <a:rPr lang="it-IT" dirty="0" smtClean="0">
                <a:solidFill>
                  <a:srgbClr val="FFFF00"/>
                </a:solidFill>
                <a:latin typeface="Broadway" pitchFamily="82" charset="0"/>
              </a:rPr>
              <a:t>Yankee work </a:t>
            </a:r>
            <a:r>
              <a:rPr lang="it-IT" dirty="0" err="1" smtClean="0">
                <a:solidFill>
                  <a:srgbClr val="FFFF00"/>
                </a:solidFill>
                <a:latin typeface="Broadway" pitchFamily="82" charset="0"/>
              </a:rPr>
              <a:t>ethic</a:t>
            </a:r>
            <a:endParaRPr lang="it-IT" dirty="0" smtClean="0">
              <a:solidFill>
                <a:srgbClr val="FFFF00"/>
              </a:solidFill>
              <a:latin typeface="Broadway" pitchFamily="82" charset="0"/>
            </a:endParaRPr>
          </a:p>
          <a:p>
            <a:pPr algn="ctr"/>
            <a:r>
              <a:rPr lang="it-IT" sz="1600" dirty="0" smtClean="0"/>
              <a:t>Man’s work </a:t>
            </a:r>
            <a:r>
              <a:rPr lang="it-IT" sz="1600" dirty="0" err="1" smtClean="0"/>
              <a:t>is</a:t>
            </a:r>
            <a:r>
              <a:rPr lang="it-IT" sz="1600" dirty="0" smtClean="0"/>
              <a:t> </a:t>
            </a:r>
            <a:r>
              <a:rPr lang="it-IT" sz="1600" dirty="0" err="1" smtClean="0"/>
              <a:t>done</a:t>
            </a:r>
            <a:r>
              <a:rPr lang="it-IT" sz="1600" dirty="0" smtClean="0"/>
              <a:t> </a:t>
            </a:r>
            <a:r>
              <a:rPr lang="it-IT" sz="1600" dirty="0" err="1" smtClean="0"/>
              <a:t>primarily</a:t>
            </a:r>
            <a:r>
              <a:rPr lang="it-IT" sz="1600" dirty="0" smtClean="0"/>
              <a:t> for </a:t>
            </a:r>
            <a:r>
              <a:rPr lang="it-IT" sz="1600" dirty="0" err="1" smtClean="0"/>
              <a:t>God</a:t>
            </a:r>
            <a:endParaRPr lang="it-IT" sz="1600" dirty="0"/>
          </a:p>
        </p:txBody>
      </p:sp>
      <p:sp>
        <p:nvSpPr>
          <p:cNvPr id="12" name="CasellaDiTesto 11"/>
          <p:cNvSpPr txBox="1"/>
          <p:nvPr/>
        </p:nvSpPr>
        <p:spPr>
          <a:xfrm>
            <a:off x="2987824" y="4725144"/>
            <a:ext cx="3168352" cy="1138773"/>
          </a:xfrm>
          <a:prstGeom prst="rect">
            <a:avLst/>
          </a:prstGeom>
          <a:noFill/>
          <a:ln w="12700">
            <a:solidFill>
              <a:srgbClr val="C00000"/>
            </a:solidFill>
          </a:ln>
        </p:spPr>
        <p:txBody>
          <a:bodyPr wrap="square" rtlCol="0">
            <a:spAutoFit/>
          </a:bodyPr>
          <a:lstStyle/>
          <a:p>
            <a:pPr algn="ctr"/>
            <a:r>
              <a:rPr lang="en-US" dirty="0" smtClean="0">
                <a:solidFill>
                  <a:srgbClr val="FFFF00"/>
                </a:solidFill>
                <a:latin typeface="Broadway" pitchFamily="82" charset="0"/>
              </a:rPr>
              <a:t>Achievement </a:t>
            </a:r>
          </a:p>
          <a:p>
            <a:pPr algn="ctr"/>
            <a:r>
              <a:rPr lang="en-US" dirty="0" smtClean="0">
                <a:solidFill>
                  <a:srgbClr val="FFFF00"/>
                </a:solidFill>
                <a:latin typeface="Broadway" pitchFamily="82" charset="0"/>
              </a:rPr>
              <a:t>and individualism </a:t>
            </a:r>
          </a:p>
          <a:p>
            <a:pPr algn="ctr"/>
            <a:r>
              <a:rPr lang="en-US" sz="1600" dirty="0" err="1" smtClean="0"/>
              <a:t>Everybod</a:t>
            </a:r>
            <a:r>
              <a:rPr lang="en-US" sz="1600" dirty="0" smtClean="0"/>
              <a:t> is given the chance to HAVE SUCCESS</a:t>
            </a:r>
          </a:p>
        </p:txBody>
      </p:sp>
      <p:sp>
        <p:nvSpPr>
          <p:cNvPr id="13" name="CasellaDiTesto 12"/>
          <p:cNvSpPr txBox="1"/>
          <p:nvPr/>
        </p:nvSpPr>
        <p:spPr>
          <a:xfrm>
            <a:off x="0" y="6165304"/>
            <a:ext cx="9144000" cy="369332"/>
          </a:xfrm>
          <a:prstGeom prst="rect">
            <a:avLst/>
          </a:prstGeom>
          <a:solidFill>
            <a:srgbClr val="FFFF00">
              <a:alpha val="32000"/>
            </a:srgbClr>
          </a:solidFill>
        </p:spPr>
        <p:txBody>
          <a:bodyPr wrap="square" rtlCol="0">
            <a:spAutoFit/>
          </a:bodyPr>
          <a:lstStyle/>
          <a:p>
            <a:pPr algn="ctr"/>
            <a:r>
              <a:rPr lang="it-IT" b="1" dirty="0" smtClean="0">
                <a:solidFill>
                  <a:srgbClr val="C00000"/>
                </a:solidFill>
              </a:rPr>
              <a:t>IDEA of PROGRESS</a:t>
            </a:r>
            <a:endParaRPr lang="it-IT" b="1" dirty="0">
              <a:solidFill>
                <a:srgbClr val="C00000"/>
              </a:solidFill>
            </a:endParaRPr>
          </a:p>
        </p:txBody>
      </p:sp>
      <p:sp>
        <p:nvSpPr>
          <p:cNvPr id="14" name="CasellaDiTesto 13"/>
          <p:cNvSpPr txBox="1"/>
          <p:nvPr/>
        </p:nvSpPr>
        <p:spPr>
          <a:xfrm>
            <a:off x="971600" y="3717032"/>
            <a:ext cx="288032" cy="2031325"/>
          </a:xfrm>
          <a:prstGeom prst="rect">
            <a:avLst/>
          </a:prstGeom>
          <a:noFill/>
        </p:spPr>
        <p:txBody>
          <a:bodyPr wrap="square" rtlCol="0">
            <a:spAutoFit/>
          </a:bodyPr>
          <a:lstStyle/>
          <a:p>
            <a:r>
              <a:rPr lang="it-IT" dirty="0" smtClean="0">
                <a:solidFill>
                  <a:schemeClr val="accent1">
                    <a:lumMod val="50000"/>
                  </a:schemeClr>
                </a:solidFill>
              </a:rPr>
              <a:t>PARABLE</a:t>
            </a:r>
            <a:endParaRPr lang="it-IT" dirty="0">
              <a:solidFill>
                <a:schemeClr val="accent1">
                  <a:lumMod val="50000"/>
                </a:schemeClr>
              </a:solidFill>
            </a:endParaRPr>
          </a:p>
        </p:txBody>
      </p:sp>
      <p:sp>
        <p:nvSpPr>
          <p:cNvPr id="15" name="CasellaDiTesto 14"/>
          <p:cNvSpPr txBox="1"/>
          <p:nvPr/>
        </p:nvSpPr>
        <p:spPr>
          <a:xfrm>
            <a:off x="1835696" y="4509120"/>
            <a:ext cx="504056" cy="369332"/>
          </a:xfrm>
          <a:prstGeom prst="rect">
            <a:avLst/>
          </a:prstGeom>
          <a:noFill/>
        </p:spPr>
        <p:txBody>
          <a:bodyPr wrap="square" rtlCol="0">
            <a:spAutoFit/>
          </a:bodyPr>
          <a:lstStyle/>
          <a:p>
            <a:r>
              <a:rPr lang="it-IT" dirty="0" smtClean="0">
                <a:solidFill>
                  <a:schemeClr val="accent1">
                    <a:lumMod val="50000"/>
                  </a:schemeClr>
                </a:solidFill>
              </a:rPr>
              <a:t>of</a:t>
            </a:r>
            <a:endParaRPr lang="it-IT" dirty="0">
              <a:solidFill>
                <a:schemeClr val="accent1">
                  <a:lumMod val="50000"/>
                </a:schemeClr>
              </a:solidFill>
            </a:endParaRPr>
          </a:p>
        </p:txBody>
      </p:sp>
      <p:sp>
        <p:nvSpPr>
          <p:cNvPr id="16" name="CasellaDiTesto 15"/>
          <p:cNvSpPr txBox="1"/>
          <p:nvPr/>
        </p:nvSpPr>
        <p:spPr>
          <a:xfrm>
            <a:off x="6588224" y="4509120"/>
            <a:ext cx="504056" cy="369332"/>
          </a:xfrm>
          <a:prstGeom prst="rect">
            <a:avLst/>
          </a:prstGeom>
          <a:noFill/>
        </p:spPr>
        <p:txBody>
          <a:bodyPr wrap="square" rtlCol="0">
            <a:spAutoFit/>
          </a:bodyPr>
          <a:lstStyle/>
          <a:p>
            <a:r>
              <a:rPr lang="it-IT" dirty="0" smtClean="0">
                <a:solidFill>
                  <a:schemeClr val="accent1">
                    <a:lumMod val="50000"/>
                  </a:schemeClr>
                </a:solidFill>
              </a:rPr>
              <a:t>the</a:t>
            </a:r>
            <a:endParaRPr lang="it-IT" dirty="0">
              <a:solidFill>
                <a:schemeClr val="accent1">
                  <a:lumMod val="50000"/>
                </a:schemeClr>
              </a:solidFill>
            </a:endParaRPr>
          </a:p>
        </p:txBody>
      </p:sp>
      <p:sp>
        <p:nvSpPr>
          <p:cNvPr id="17" name="CasellaDiTesto 16"/>
          <p:cNvSpPr txBox="1"/>
          <p:nvPr/>
        </p:nvSpPr>
        <p:spPr>
          <a:xfrm>
            <a:off x="7668344" y="3789040"/>
            <a:ext cx="216024" cy="2031325"/>
          </a:xfrm>
          <a:prstGeom prst="rect">
            <a:avLst/>
          </a:prstGeom>
          <a:noFill/>
        </p:spPr>
        <p:txBody>
          <a:bodyPr wrap="square" rtlCol="0">
            <a:spAutoFit/>
          </a:bodyPr>
          <a:lstStyle/>
          <a:p>
            <a:r>
              <a:rPr lang="it-IT" dirty="0" smtClean="0">
                <a:solidFill>
                  <a:schemeClr val="accent1">
                    <a:lumMod val="50000"/>
                  </a:schemeClr>
                </a:solidFill>
              </a:rPr>
              <a:t>TALENTS</a:t>
            </a:r>
            <a:endParaRPr lang="it-IT" dirty="0">
              <a:solidFill>
                <a:schemeClr val="accent1">
                  <a:lumMod val="50000"/>
                </a:schemeClr>
              </a:solidFill>
            </a:endParaRPr>
          </a:p>
        </p:txBody>
      </p:sp>
      <p:sp>
        <p:nvSpPr>
          <p:cNvPr id="18" name="CasellaDiTesto 17"/>
          <p:cNvSpPr txBox="1"/>
          <p:nvPr/>
        </p:nvSpPr>
        <p:spPr>
          <a:xfrm>
            <a:off x="7164288" y="476672"/>
            <a:ext cx="1619672" cy="646331"/>
          </a:xfrm>
          <a:prstGeom prst="rect">
            <a:avLst/>
          </a:prstGeom>
          <a:solidFill>
            <a:srgbClr val="FFFF00">
              <a:alpha val="65000"/>
            </a:srgbClr>
          </a:solidFill>
        </p:spPr>
        <p:txBody>
          <a:bodyPr wrap="square" rtlCol="0">
            <a:spAutoFit/>
          </a:bodyPr>
          <a:lstStyle/>
          <a:p>
            <a:pPr algn="ctr"/>
            <a:r>
              <a:rPr lang="it-IT" b="1" dirty="0" smtClean="0"/>
              <a:t>INDUSTRIAL REVOLUTION</a:t>
            </a:r>
            <a:endParaRPr lang="it-IT"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476672"/>
            <a:ext cx="7920880" cy="1754326"/>
          </a:xfrm>
          <a:prstGeom prst="rect">
            <a:avLst/>
          </a:prstGeom>
          <a:noFill/>
        </p:spPr>
        <p:txBody>
          <a:bodyPr wrap="square" rtlCol="0">
            <a:spAutoFit/>
          </a:bodyPr>
          <a:lstStyle/>
          <a:p>
            <a:pPr algn="ctr"/>
            <a:r>
              <a:rPr lang="en-US" b="1" dirty="0" smtClean="0">
                <a:solidFill>
                  <a:schemeClr val="accent1">
                    <a:lumMod val="50000"/>
                  </a:schemeClr>
                </a:solidFill>
              </a:rPr>
              <a:t>PARABLE OF THE TALENTS </a:t>
            </a:r>
          </a:p>
          <a:p>
            <a:r>
              <a:rPr lang="en-US" dirty="0" smtClean="0"/>
              <a:t>God gives talents to people, everybody has to use talents correctly </a:t>
            </a:r>
          </a:p>
          <a:p>
            <a:endParaRPr lang="en-US" dirty="0" smtClean="0"/>
          </a:p>
          <a:p>
            <a:pPr algn="ctr"/>
            <a:r>
              <a:rPr lang="en-US" i="1" dirty="0" smtClean="0"/>
              <a:t>He who is able to </a:t>
            </a:r>
            <a:r>
              <a:rPr lang="en-US" i="1" dirty="0" smtClean="0">
                <a:solidFill>
                  <a:schemeClr val="accent1">
                    <a:lumMod val="50000"/>
                  </a:schemeClr>
                </a:solidFill>
              </a:rPr>
              <a:t>produce goods and wealth</a:t>
            </a:r>
            <a:r>
              <a:rPr lang="en-US" i="1" dirty="0" smtClean="0"/>
              <a:t> will improve his/her </a:t>
            </a:r>
            <a:r>
              <a:rPr lang="en-US" i="1" dirty="0" smtClean="0">
                <a:solidFill>
                  <a:schemeClr val="accent1">
                    <a:lumMod val="50000"/>
                  </a:schemeClr>
                </a:solidFill>
              </a:rPr>
              <a:t>social condition </a:t>
            </a:r>
            <a:r>
              <a:rPr lang="en-US" i="1" dirty="0" smtClean="0"/>
              <a:t>and he/she will reaches </a:t>
            </a:r>
            <a:r>
              <a:rPr lang="en-US" i="1" dirty="0" smtClean="0">
                <a:solidFill>
                  <a:schemeClr val="accent1">
                    <a:lumMod val="50000"/>
                  </a:schemeClr>
                </a:solidFill>
              </a:rPr>
              <a:t>God’s blessing</a:t>
            </a:r>
          </a:p>
          <a:p>
            <a:endParaRPr lang="it-IT" i="1" u="sng" dirty="0"/>
          </a:p>
        </p:txBody>
      </p:sp>
      <p:sp>
        <p:nvSpPr>
          <p:cNvPr id="5" name="CasellaDiTesto 4"/>
          <p:cNvSpPr txBox="1"/>
          <p:nvPr/>
        </p:nvSpPr>
        <p:spPr>
          <a:xfrm>
            <a:off x="899592" y="2492896"/>
            <a:ext cx="7344816" cy="923330"/>
          </a:xfrm>
          <a:prstGeom prst="rect">
            <a:avLst/>
          </a:prstGeom>
          <a:solidFill>
            <a:srgbClr val="FFFF00">
              <a:alpha val="49000"/>
            </a:srgbClr>
          </a:solidFill>
        </p:spPr>
        <p:txBody>
          <a:bodyPr wrap="square" rtlCol="0">
            <a:spAutoFit/>
          </a:bodyPr>
          <a:lstStyle/>
          <a:p>
            <a:r>
              <a:rPr lang="en-US" u="sng" dirty="0" smtClean="0"/>
              <a:t>Puritanism</a:t>
            </a:r>
            <a:r>
              <a:rPr lang="en-US" dirty="0" smtClean="0"/>
              <a:t>   based on the idea of the increase of wealth</a:t>
            </a:r>
          </a:p>
          <a:p>
            <a:r>
              <a:rPr lang="en-US" dirty="0" smtClean="0"/>
              <a:t>                      laid the foundations of consumerism in US</a:t>
            </a:r>
          </a:p>
          <a:p>
            <a:r>
              <a:rPr lang="en-US" dirty="0" smtClean="0"/>
              <a:t>                      America became one of the most important world power    </a:t>
            </a:r>
            <a:endParaRPr lang="en-US" dirty="0"/>
          </a:p>
        </p:txBody>
      </p:sp>
      <p:cxnSp>
        <p:nvCxnSpPr>
          <p:cNvPr id="7" name="Connettore 1 6"/>
          <p:cNvCxnSpPr/>
          <p:nvPr/>
        </p:nvCxnSpPr>
        <p:spPr>
          <a:xfrm>
            <a:off x="2051720" y="2564904"/>
            <a:ext cx="0" cy="720080"/>
          </a:xfrm>
          <a:prstGeom prst="line">
            <a:avLst/>
          </a:prstGeom>
        </p:spPr>
        <p:style>
          <a:lnRef idx="2">
            <a:schemeClr val="accent2"/>
          </a:lnRef>
          <a:fillRef idx="0">
            <a:schemeClr val="accent2"/>
          </a:fillRef>
          <a:effectRef idx="1">
            <a:schemeClr val="accent2"/>
          </a:effectRef>
          <a:fontRef idx="minor">
            <a:schemeClr val="tx1"/>
          </a:fontRef>
        </p:style>
      </p:cxnSp>
      <p:sp>
        <p:nvSpPr>
          <p:cNvPr id="10" name="CasellaDiTesto 9"/>
          <p:cNvSpPr txBox="1"/>
          <p:nvPr/>
        </p:nvSpPr>
        <p:spPr>
          <a:xfrm>
            <a:off x="5508104" y="3861048"/>
            <a:ext cx="1619672" cy="646331"/>
          </a:xfrm>
          <a:prstGeom prst="rect">
            <a:avLst/>
          </a:prstGeom>
          <a:solidFill>
            <a:srgbClr val="C00000">
              <a:alpha val="53000"/>
            </a:srgbClr>
          </a:solidFill>
        </p:spPr>
        <p:txBody>
          <a:bodyPr wrap="square" rtlCol="0">
            <a:spAutoFit/>
          </a:bodyPr>
          <a:lstStyle/>
          <a:p>
            <a:pPr algn="ctr"/>
            <a:r>
              <a:rPr lang="it-IT" b="1" dirty="0" smtClean="0">
                <a:solidFill>
                  <a:srgbClr val="FFFF00"/>
                </a:solidFill>
              </a:rPr>
              <a:t>INDUSTRIAL REVOLUTION</a:t>
            </a:r>
            <a:endParaRPr lang="it-IT" b="1" dirty="0">
              <a:solidFill>
                <a:srgbClr val="FFFF00"/>
              </a:solidFill>
            </a:endParaRPr>
          </a:p>
        </p:txBody>
      </p:sp>
      <p:sp>
        <p:nvSpPr>
          <p:cNvPr id="11" name="Rettangolo 10"/>
          <p:cNvSpPr/>
          <p:nvPr/>
        </p:nvSpPr>
        <p:spPr>
          <a:xfrm>
            <a:off x="2794281" y="5157192"/>
            <a:ext cx="6131101" cy="369332"/>
          </a:xfrm>
          <a:prstGeom prst="rect">
            <a:avLst/>
          </a:prstGeom>
          <a:solidFill>
            <a:srgbClr val="336600">
              <a:alpha val="52000"/>
            </a:srgbClr>
          </a:solidFill>
        </p:spPr>
        <p:txBody>
          <a:bodyPr wrap="none">
            <a:spAutoFit/>
          </a:bodyPr>
          <a:lstStyle/>
          <a:p>
            <a:pPr algn="ctr"/>
            <a:r>
              <a:rPr lang="en-US" dirty="0" smtClean="0"/>
              <a:t>The title </a:t>
            </a:r>
            <a:r>
              <a:rPr lang="en-US" b="1" dirty="0" smtClean="0"/>
              <a:t>‘Growing Up’ </a:t>
            </a:r>
            <a:r>
              <a:rPr lang="en-US" dirty="0" smtClean="0"/>
              <a:t>suggests an economic and social growth </a:t>
            </a:r>
            <a:endParaRPr lang="it-IT" dirty="0"/>
          </a:p>
        </p:txBody>
      </p:sp>
      <p:cxnSp>
        <p:nvCxnSpPr>
          <p:cNvPr id="13" name="Connettore 2 12"/>
          <p:cNvCxnSpPr/>
          <p:nvPr/>
        </p:nvCxnSpPr>
        <p:spPr>
          <a:xfrm>
            <a:off x="755576" y="5805264"/>
            <a:ext cx="100811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CasellaDiTesto 13"/>
          <p:cNvSpPr txBox="1"/>
          <p:nvPr/>
        </p:nvSpPr>
        <p:spPr>
          <a:xfrm>
            <a:off x="1835696" y="5589240"/>
            <a:ext cx="6552728" cy="646331"/>
          </a:xfrm>
          <a:prstGeom prst="rect">
            <a:avLst/>
          </a:prstGeom>
          <a:noFill/>
        </p:spPr>
        <p:txBody>
          <a:bodyPr wrap="square" rtlCol="0">
            <a:spAutoFit/>
          </a:bodyPr>
          <a:lstStyle/>
          <a:p>
            <a:r>
              <a:rPr lang="en-US" dirty="0" smtClean="0"/>
              <a:t>THE DREAM </a:t>
            </a:r>
            <a:r>
              <a:rPr lang="en-US" dirty="0" smtClean="0">
                <a:sym typeface="Wingdings" pitchFamily="2" charset="2"/>
              </a:rPr>
              <a:t> to get always new achievements      </a:t>
            </a:r>
            <a:r>
              <a:rPr lang="en-US" i="1" dirty="0" smtClean="0">
                <a:sym typeface="Wingdings" pitchFamily="2" charset="2"/>
              </a:rPr>
              <a:t>development</a:t>
            </a:r>
          </a:p>
          <a:p>
            <a:r>
              <a:rPr lang="en-US" i="1" dirty="0" smtClean="0">
                <a:sym typeface="Wingdings" pitchFamily="2" charset="2"/>
              </a:rPr>
              <a:t>~ The Reluctant Fundamentalist  </a:t>
            </a:r>
            <a:r>
              <a:rPr lang="en-US" i="1" dirty="0" smtClean="0"/>
              <a:t> </a:t>
            </a:r>
            <a:endParaRPr lang="en-US" i="1" dirty="0"/>
          </a:p>
        </p:txBody>
      </p:sp>
      <p:cxnSp>
        <p:nvCxnSpPr>
          <p:cNvPr id="16" name="Connettore 1 15"/>
          <p:cNvCxnSpPr/>
          <p:nvPr/>
        </p:nvCxnSpPr>
        <p:spPr>
          <a:xfrm>
            <a:off x="1475656" y="2780928"/>
            <a:ext cx="0" cy="936104"/>
          </a:xfrm>
          <a:prstGeom prst="line">
            <a:avLst/>
          </a:prstGeom>
        </p:spPr>
        <p:style>
          <a:lnRef idx="1">
            <a:schemeClr val="accent2"/>
          </a:lnRef>
          <a:fillRef idx="0">
            <a:schemeClr val="accent2"/>
          </a:fillRef>
          <a:effectRef idx="0">
            <a:schemeClr val="accent2"/>
          </a:effectRef>
          <a:fontRef idx="minor">
            <a:schemeClr val="tx1"/>
          </a:fontRef>
        </p:style>
      </p:cxnSp>
      <p:sp>
        <p:nvSpPr>
          <p:cNvPr id="17" name="CasellaDiTesto 16"/>
          <p:cNvSpPr txBox="1"/>
          <p:nvPr/>
        </p:nvSpPr>
        <p:spPr>
          <a:xfrm>
            <a:off x="0" y="3717032"/>
            <a:ext cx="3275856" cy="1323439"/>
          </a:xfrm>
          <a:prstGeom prst="rect">
            <a:avLst/>
          </a:prstGeom>
          <a:noFill/>
        </p:spPr>
        <p:txBody>
          <a:bodyPr wrap="square" rtlCol="0">
            <a:spAutoFit/>
          </a:bodyPr>
          <a:lstStyle/>
          <a:p>
            <a:pPr algn="ctr"/>
            <a:r>
              <a:rPr lang="en-US" sz="1600" dirty="0" smtClean="0"/>
              <a:t>It is linked to the </a:t>
            </a:r>
          </a:p>
          <a:p>
            <a:pPr algn="ctr"/>
            <a:r>
              <a:rPr lang="en-US" sz="1600" u="sng" dirty="0" smtClean="0"/>
              <a:t>PRINCIPLE of UTILITY</a:t>
            </a:r>
          </a:p>
          <a:p>
            <a:pPr algn="ctr"/>
            <a:r>
              <a:rPr lang="en-US" sz="1600" dirty="0" smtClean="0"/>
              <a:t>To produce benefits, advantage, pleasure in order to prevent the happening of pain, evil</a:t>
            </a:r>
            <a:endParaRPr lang="en-US" sz="1600" dirty="0"/>
          </a:p>
        </p:txBody>
      </p:sp>
      <p:sp>
        <p:nvSpPr>
          <p:cNvPr id="18" name="Arco 17"/>
          <p:cNvSpPr/>
          <p:nvPr/>
        </p:nvSpPr>
        <p:spPr>
          <a:xfrm rot="4094976">
            <a:off x="6685498" y="2503940"/>
            <a:ext cx="1749668" cy="1860344"/>
          </a:xfrm>
          <a:prstGeom prst="arc">
            <a:avLst>
              <a:gd name="adj1" fmla="val 14952322"/>
              <a:gd name="adj2" fmla="val 281238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9692" y="548680"/>
            <a:ext cx="5544616" cy="646331"/>
          </a:xfrm>
          <a:prstGeom prst="rect">
            <a:avLst/>
          </a:prstGeom>
          <a:noFill/>
          <a:ln w="19050">
            <a:solidFill>
              <a:srgbClr val="336600"/>
            </a:solidFill>
          </a:ln>
        </p:spPr>
        <p:txBody>
          <a:bodyPr wrap="square" rtlCol="0">
            <a:spAutoFit/>
          </a:bodyPr>
          <a:lstStyle/>
          <a:p>
            <a:pPr algn="ctr"/>
            <a:r>
              <a:rPr lang="en-US" dirty="0" smtClean="0"/>
              <a:t>The passage, The American Dream, taken from ‘Growing Up’ is about the </a:t>
            </a:r>
            <a:r>
              <a:rPr lang="en-US" b="1" dirty="0" smtClean="0">
                <a:solidFill>
                  <a:srgbClr val="336600"/>
                </a:solidFill>
              </a:rPr>
              <a:t>separation of roles </a:t>
            </a:r>
            <a:r>
              <a:rPr lang="en-US" dirty="0" smtClean="0"/>
              <a:t>in 1930s America</a:t>
            </a:r>
            <a:endParaRPr lang="en-US" dirty="0"/>
          </a:p>
        </p:txBody>
      </p:sp>
      <p:sp>
        <p:nvSpPr>
          <p:cNvPr id="5" name="CasellaDiTesto 4"/>
          <p:cNvSpPr txBox="1"/>
          <p:nvPr/>
        </p:nvSpPr>
        <p:spPr>
          <a:xfrm>
            <a:off x="539552" y="1916832"/>
            <a:ext cx="8064896" cy="923330"/>
          </a:xfrm>
          <a:prstGeom prst="rect">
            <a:avLst/>
          </a:prstGeom>
          <a:noFill/>
        </p:spPr>
        <p:txBody>
          <a:bodyPr wrap="square" rtlCol="0">
            <a:spAutoFit/>
          </a:bodyPr>
          <a:lstStyle/>
          <a:p>
            <a:pPr algn="ctr"/>
            <a:r>
              <a:rPr lang="en-US" i="1" dirty="0" smtClean="0"/>
              <a:t>“Doris could have made something of herself is she hadn’t been a girl. Because of this </a:t>
            </a:r>
            <a:r>
              <a:rPr lang="en-US" i="1" dirty="0" smtClean="0">
                <a:solidFill>
                  <a:schemeClr val="accent6">
                    <a:lumMod val="75000"/>
                  </a:schemeClr>
                </a:solidFill>
                <a:latin typeface="Bookman Old Style" pitchFamily="18" charset="0"/>
                <a:ea typeface="Batang" pitchFamily="18" charset="-127"/>
                <a:cs typeface="Aharoni" pitchFamily="2" charset="-79"/>
              </a:rPr>
              <a:t>defect</a:t>
            </a:r>
            <a:r>
              <a:rPr lang="en-US" i="1" dirty="0" smtClean="0">
                <a:ea typeface="Batang" pitchFamily="18" charset="-127"/>
                <a:cs typeface="Aharoni" pitchFamily="2" charset="-79"/>
              </a:rPr>
              <a:t>, however, the best she could hope for was a career as a nurse or a school teacher, </a:t>
            </a:r>
            <a:r>
              <a:rPr lang="en-US" i="1" u="sng" dirty="0" smtClean="0">
                <a:ea typeface="Batang" pitchFamily="18" charset="-127"/>
                <a:cs typeface="Aharoni" pitchFamily="2" charset="-79"/>
              </a:rPr>
              <a:t>the only work that capable females were considered up to</a:t>
            </a:r>
            <a:r>
              <a:rPr lang="en-US" i="1" dirty="0" smtClean="0">
                <a:ea typeface="Batang" pitchFamily="18" charset="-127"/>
                <a:cs typeface="Aharoni" pitchFamily="2" charset="-79"/>
              </a:rPr>
              <a:t> in those days.</a:t>
            </a:r>
            <a:r>
              <a:rPr lang="en-US" i="1" dirty="0" smtClean="0"/>
              <a:t>”</a:t>
            </a:r>
            <a:endParaRPr lang="en-US" i="1" dirty="0"/>
          </a:p>
        </p:txBody>
      </p:sp>
      <p:cxnSp>
        <p:nvCxnSpPr>
          <p:cNvPr id="6" name="Connettore 2 5"/>
          <p:cNvCxnSpPr/>
          <p:nvPr/>
        </p:nvCxnSpPr>
        <p:spPr>
          <a:xfrm>
            <a:off x="467544" y="3140968"/>
            <a:ext cx="115212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CasellaDiTesto 6"/>
          <p:cNvSpPr txBox="1"/>
          <p:nvPr/>
        </p:nvSpPr>
        <p:spPr>
          <a:xfrm>
            <a:off x="1619672" y="2996952"/>
            <a:ext cx="7524328" cy="369332"/>
          </a:xfrm>
          <a:prstGeom prst="rect">
            <a:avLst/>
          </a:prstGeom>
          <a:noFill/>
        </p:spPr>
        <p:txBody>
          <a:bodyPr wrap="square" rtlCol="0">
            <a:spAutoFit/>
          </a:bodyPr>
          <a:lstStyle/>
          <a:p>
            <a:r>
              <a:rPr lang="en-US" dirty="0" smtClean="0"/>
              <a:t>Message between the lines: women had not the same opportunities as men. </a:t>
            </a:r>
            <a:endParaRPr lang="en-US" dirty="0"/>
          </a:p>
        </p:txBody>
      </p:sp>
      <p:sp>
        <p:nvSpPr>
          <p:cNvPr id="8" name="CasellaDiTesto 7"/>
          <p:cNvSpPr txBox="1"/>
          <p:nvPr/>
        </p:nvSpPr>
        <p:spPr>
          <a:xfrm>
            <a:off x="467544" y="4293096"/>
            <a:ext cx="8064896" cy="646331"/>
          </a:xfrm>
          <a:prstGeom prst="rect">
            <a:avLst/>
          </a:prstGeom>
          <a:noFill/>
        </p:spPr>
        <p:txBody>
          <a:bodyPr wrap="square" rtlCol="0">
            <a:spAutoFit/>
          </a:bodyPr>
          <a:lstStyle/>
          <a:p>
            <a:pPr algn="ctr"/>
            <a:r>
              <a:rPr lang="en-US" i="1" dirty="0" smtClean="0"/>
              <a:t>“Fifty years ago parents still asked boys if they wanted anyone </a:t>
            </a:r>
            <a:r>
              <a:rPr lang="en-US" i="1" dirty="0" smtClean="0">
                <a:solidFill>
                  <a:srgbClr val="FFC000"/>
                </a:solidFill>
                <a:latin typeface="Bookman Old Style" pitchFamily="18" charset="0"/>
              </a:rPr>
              <a:t>to grow up to be President</a:t>
            </a:r>
            <a:r>
              <a:rPr lang="en-US" i="1" dirty="0" smtClean="0"/>
              <a:t>. […] Abraham Lincoln had done it</a:t>
            </a:r>
            <a:r>
              <a:rPr lang="en-US" i="1" dirty="0" smtClean="0">
                <a:ea typeface="Batang" pitchFamily="18" charset="-127"/>
                <a:cs typeface="Aharoni" pitchFamily="2" charset="-79"/>
              </a:rPr>
              <a:t>.</a:t>
            </a:r>
            <a:r>
              <a:rPr lang="en-US" i="1" dirty="0" smtClean="0"/>
              <a:t>”</a:t>
            </a:r>
            <a:endParaRPr lang="en-US" i="1" dirty="0"/>
          </a:p>
        </p:txBody>
      </p:sp>
      <p:pic>
        <p:nvPicPr>
          <p:cNvPr id="1026" name="Picture 2" descr="Risultati immagini per simbolo donna"/>
          <p:cNvPicPr>
            <a:picLocks noChangeAspect="1" noChangeArrowheads="1"/>
          </p:cNvPicPr>
          <p:nvPr/>
        </p:nvPicPr>
        <p:blipFill>
          <a:blip r:embed="rId2" cstate="print"/>
          <a:srcRect/>
          <a:stretch>
            <a:fillRect/>
          </a:stretch>
        </p:blipFill>
        <p:spPr bwMode="auto">
          <a:xfrm>
            <a:off x="395536" y="1052736"/>
            <a:ext cx="720080" cy="720080"/>
          </a:xfrm>
          <a:prstGeom prst="rect">
            <a:avLst/>
          </a:prstGeom>
          <a:noFill/>
        </p:spPr>
      </p:pic>
      <p:pic>
        <p:nvPicPr>
          <p:cNvPr id="1028" name="Picture 4" descr="Risultati immagini per simbolo uomo"/>
          <p:cNvPicPr>
            <a:picLocks noChangeAspect="1" noChangeArrowheads="1"/>
          </p:cNvPicPr>
          <p:nvPr/>
        </p:nvPicPr>
        <p:blipFill>
          <a:blip r:embed="rId3" cstate="print"/>
          <a:srcRect/>
          <a:stretch>
            <a:fillRect/>
          </a:stretch>
        </p:blipFill>
        <p:spPr bwMode="auto">
          <a:xfrm>
            <a:off x="395536" y="3501008"/>
            <a:ext cx="720000" cy="720000"/>
          </a:xfrm>
          <a:prstGeom prst="rect">
            <a:avLst/>
          </a:prstGeom>
          <a:noFill/>
        </p:spPr>
      </p:pic>
      <p:sp>
        <p:nvSpPr>
          <p:cNvPr id="9" name="Parentesi graffa aperta 8"/>
          <p:cNvSpPr/>
          <p:nvPr/>
        </p:nvSpPr>
        <p:spPr>
          <a:xfrm rot="16200000">
            <a:off x="5112060" y="4113076"/>
            <a:ext cx="288032" cy="1800200"/>
          </a:xfrm>
          <a:prstGeom prst="leftBrace">
            <a:avLst>
              <a:gd name="adj1" fmla="val 88655"/>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11" name="CasellaDiTesto 10"/>
          <p:cNvSpPr txBox="1"/>
          <p:nvPr/>
        </p:nvSpPr>
        <p:spPr>
          <a:xfrm>
            <a:off x="3419872" y="5229200"/>
            <a:ext cx="3672408" cy="646331"/>
          </a:xfrm>
          <a:prstGeom prst="rect">
            <a:avLst/>
          </a:prstGeom>
          <a:noFill/>
        </p:spPr>
        <p:txBody>
          <a:bodyPr wrap="square" rtlCol="0">
            <a:spAutoFit/>
          </a:bodyPr>
          <a:lstStyle/>
          <a:p>
            <a:pPr algn="ctr"/>
            <a:r>
              <a:rPr lang="en-US" dirty="0" smtClean="0"/>
              <a:t>Importance of memory – A. Lincoln represents the symbol of freedom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occupazione femminile, istogrammi con la differenza tra occupazione maschile e femminile"/>
          <p:cNvPicPr>
            <a:picLocks noChangeAspect="1" noChangeArrowheads="1"/>
          </p:cNvPicPr>
          <p:nvPr/>
        </p:nvPicPr>
        <p:blipFill>
          <a:blip r:embed="rId2" cstate="print"/>
          <a:srcRect/>
          <a:stretch>
            <a:fillRect/>
          </a:stretch>
        </p:blipFill>
        <p:spPr bwMode="auto">
          <a:xfrm>
            <a:off x="0" y="0"/>
            <a:ext cx="7632848" cy="3221333"/>
          </a:xfrm>
          <a:prstGeom prst="rect">
            <a:avLst/>
          </a:prstGeom>
          <a:noFill/>
        </p:spPr>
      </p:pic>
      <p:pic>
        <p:nvPicPr>
          <p:cNvPr id="37892" name="Picture 4" descr="Risultati immagini per differenze tra lavoro femminile e maschile attuale"/>
          <p:cNvPicPr>
            <a:picLocks noChangeAspect="1" noChangeArrowheads="1"/>
          </p:cNvPicPr>
          <p:nvPr/>
        </p:nvPicPr>
        <p:blipFill>
          <a:blip r:embed="rId3" cstate="print"/>
          <a:srcRect/>
          <a:stretch>
            <a:fillRect/>
          </a:stretch>
        </p:blipFill>
        <p:spPr bwMode="auto">
          <a:xfrm>
            <a:off x="2087216" y="3205180"/>
            <a:ext cx="7056784" cy="365282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vola 11"/>
          <p:cNvSpPr/>
          <p:nvPr/>
        </p:nvSpPr>
        <p:spPr>
          <a:xfrm>
            <a:off x="1907704" y="4077072"/>
            <a:ext cx="3816424" cy="249289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4" name="CasellaDiTesto 3"/>
          <p:cNvSpPr txBox="1"/>
          <p:nvPr/>
        </p:nvSpPr>
        <p:spPr>
          <a:xfrm>
            <a:off x="611560" y="404664"/>
            <a:ext cx="7344816" cy="1200329"/>
          </a:xfrm>
          <a:prstGeom prst="rect">
            <a:avLst/>
          </a:prstGeom>
          <a:noFill/>
        </p:spPr>
        <p:txBody>
          <a:bodyPr wrap="square" rtlCol="0">
            <a:spAutoFit/>
          </a:bodyPr>
          <a:lstStyle/>
          <a:p>
            <a:r>
              <a:rPr lang="en-US" i="1" dirty="0" smtClean="0"/>
              <a:t>Nowadays… </a:t>
            </a:r>
          </a:p>
          <a:p>
            <a:r>
              <a:rPr lang="en-US" dirty="0" smtClean="0"/>
              <a:t>The condition of </a:t>
            </a:r>
            <a:r>
              <a:rPr lang="en-US" u="sng" dirty="0" smtClean="0"/>
              <a:t>Muslim women </a:t>
            </a:r>
            <a:r>
              <a:rPr lang="en-US" dirty="0" smtClean="0"/>
              <a:t>is still problematic: </a:t>
            </a:r>
          </a:p>
          <a:p>
            <a:pPr>
              <a:buFontTx/>
              <a:buChar char="-"/>
            </a:pPr>
            <a:r>
              <a:rPr lang="en-US" dirty="0" smtClean="0"/>
              <a:t> they still have to face the authority of the father, brothers, husband;</a:t>
            </a:r>
          </a:p>
          <a:p>
            <a:pPr>
              <a:buFontTx/>
              <a:buChar char="-"/>
            </a:pPr>
            <a:r>
              <a:rPr lang="en-US" dirty="0" smtClean="0"/>
              <a:t> their body is "a cause of shame" and therefore should be veiled</a:t>
            </a:r>
          </a:p>
        </p:txBody>
      </p:sp>
      <p:sp>
        <p:nvSpPr>
          <p:cNvPr id="6" name="Rettangolo 5"/>
          <p:cNvSpPr/>
          <p:nvPr/>
        </p:nvSpPr>
        <p:spPr>
          <a:xfrm>
            <a:off x="0" y="1844824"/>
            <a:ext cx="9144000" cy="1477328"/>
          </a:xfrm>
          <a:prstGeom prst="rect">
            <a:avLst/>
          </a:prstGeom>
          <a:solidFill>
            <a:srgbClr val="336600">
              <a:alpha val="48000"/>
            </a:srgbClr>
          </a:solidFill>
        </p:spPr>
        <p:txBody>
          <a:bodyPr wrap="square">
            <a:spAutoFit/>
          </a:bodyPr>
          <a:lstStyle/>
          <a:p>
            <a:pPr lvl="0" algn="ctr"/>
            <a:r>
              <a:rPr lang="en-US" dirty="0" smtClean="0">
                <a:solidFill>
                  <a:prstClr val="black"/>
                </a:solidFill>
              </a:rPr>
              <a:t>In traditionalist countries women are even deprived of fundamental human and civil rights: they do not enjoy freedom of movement, freedom of expression and speech; they cannot proceed in their studies or even make a career or hold positions or positions of responsibility in the civil or religious field. They cannot decide their own destiny or that of their children and they are totally submissive to man.</a:t>
            </a:r>
            <a:endParaRPr lang="en-US" dirty="0">
              <a:solidFill>
                <a:prstClr val="black"/>
              </a:solidFill>
            </a:endParaRPr>
          </a:p>
        </p:txBody>
      </p:sp>
      <p:sp>
        <p:nvSpPr>
          <p:cNvPr id="7" name="Freccia a destra 6"/>
          <p:cNvSpPr/>
          <p:nvPr/>
        </p:nvSpPr>
        <p:spPr>
          <a:xfrm>
            <a:off x="1475656" y="3573016"/>
            <a:ext cx="864096"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8" name="CasellaDiTesto 7"/>
          <p:cNvSpPr txBox="1"/>
          <p:nvPr/>
        </p:nvSpPr>
        <p:spPr>
          <a:xfrm>
            <a:off x="2411760" y="3501008"/>
            <a:ext cx="5184576" cy="369332"/>
          </a:xfrm>
          <a:prstGeom prst="rect">
            <a:avLst/>
          </a:prstGeom>
          <a:noFill/>
        </p:spPr>
        <p:txBody>
          <a:bodyPr wrap="square" rtlCol="0">
            <a:spAutoFit/>
          </a:bodyPr>
          <a:lstStyle/>
          <a:p>
            <a:r>
              <a:rPr lang="en-US" dirty="0" smtClean="0"/>
              <a:t>The road to the equality of sexes is long and tricky </a:t>
            </a:r>
            <a:endParaRPr lang="en-US" dirty="0"/>
          </a:p>
        </p:txBody>
      </p:sp>
      <p:sp>
        <p:nvSpPr>
          <p:cNvPr id="11" name="CasellaDiTesto 10"/>
          <p:cNvSpPr txBox="1"/>
          <p:nvPr/>
        </p:nvSpPr>
        <p:spPr>
          <a:xfrm>
            <a:off x="2339752" y="4437112"/>
            <a:ext cx="2952328" cy="1754326"/>
          </a:xfrm>
          <a:prstGeom prst="rect">
            <a:avLst/>
          </a:prstGeom>
          <a:noFill/>
        </p:spPr>
        <p:txBody>
          <a:bodyPr wrap="square" rtlCol="0">
            <a:spAutoFit/>
          </a:bodyPr>
          <a:lstStyle/>
          <a:p>
            <a:pPr algn="ctr"/>
            <a:r>
              <a:rPr lang="en-US" dirty="0" smtClean="0"/>
              <a:t>However, the progress made in the western world gives us hope that one day women can finally have the same human rights throughout the world.</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19872" y="2921169"/>
            <a:ext cx="2304256" cy="1015663"/>
          </a:xfrm>
          <a:prstGeom prst="rect">
            <a:avLst/>
          </a:prstGeom>
          <a:noFill/>
          <a:ln>
            <a:solidFill>
              <a:schemeClr val="tx2"/>
            </a:solidFill>
          </a:ln>
        </p:spPr>
        <p:txBody>
          <a:bodyPr wrap="square" rtlCol="0">
            <a:spAutoFit/>
          </a:bodyPr>
          <a:lstStyle/>
          <a:p>
            <a:pPr algn="ctr"/>
            <a:r>
              <a:rPr lang="en-US" sz="2000" b="1" dirty="0" smtClean="0">
                <a:ln w="12700">
                  <a:solidFill>
                    <a:srgbClr val="FFFF00"/>
                  </a:solidFill>
                  <a:prstDash val="solid"/>
                </a:ln>
                <a:solidFill>
                  <a:schemeClr val="bg2">
                    <a:tint val="85000"/>
                    <a:satMod val="155000"/>
                  </a:schemeClr>
                </a:solidFill>
                <a:effectLst>
                  <a:outerShdw blurRad="41275" dist="20320" dir="1800000" algn="tl" rotWithShape="0">
                    <a:srgbClr val="000000">
                      <a:alpha val="40000"/>
                    </a:srgbClr>
                  </a:outerShdw>
                </a:effectLst>
              </a:rPr>
              <a:t>Organizations that defend human rights </a:t>
            </a:r>
            <a:endParaRPr lang="en-US" sz="2000" b="1" dirty="0">
              <a:ln w="12700">
                <a:solidFill>
                  <a:srgbClr val="FFFF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2770" name="Picture 2" descr="Risultati immagini per amnesty international"/>
          <p:cNvPicPr>
            <a:picLocks noChangeAspect="1" noChangeArrowheads="1"/>
          </p:cNvPicPr>
          <p:nvPr/>
        </p:nvPicPr>
        <p:blipFill>
          <a:blip r:embed="rId2" cstate="print"/>
          <a:srcRect/>
          <a:stretch>
            <a:fillRect/>
          </a:stretch>
        </p:blipFill>
        <p:spPr bwMode="auto">
          <a:xfrm>
            <a:off x="5796136" y="3356992"/>
            <a:ext cx="3234479" cy="1370213"/>
          </a:xfrm>
          <a:prstGeom prst="rect">
            <a:avLst/>
          </a:prstGeom>
          <a:ln>
            <a:noFill/>
          </a:ln>
          <a:effectLst>
            <a:outerShdw blurRad="292100" dist="139700" dir="2700000" algn="tl" rotWithShape="0">
              <a:srgbClr val="333333">
                <a:alpha val="65000"/>
              </a:srgbClr>
            </a:outerShdw>
          </a:effectLst>
        </p:spPr>
      </p:pic>
      <p:pic>
        <p:nvPicPr>
          <p:cNvPr id="32772" name="Picture 4" descr="Immagine correlata"/>
          <p:cNvPicPr>
            <a:picLocks noChangeAspect="1" noChangeArrowheads="1"/>
          </p:cNvPicPr>
          <p:nvPr/>
        </p:nvPicPr>
        <p:blipFill>
          <a:blip r:embed="rId3" cstate="print"/>
          <a:srcRect r="-169" b="10000"/>
          <a:stretch>
            <a:fillRect/>
          </a:stretch>
        </p:blipFill>
        <p:spPr bwMode="auto">
          <a:xfrm>
            <a:off x="5868144" y="188640"/>
            <a:ext cx="3125608" cy="2808312"/>
          </a:xfrm>
          <a:prstGeom prst="rect">
            <a:avLst/>
          </a:prstGeom>
          <a:ln>
            <a:noFill/>
          </a:ln>
          <a:effectLst>
            <a:outerShdw blurRad="292100" dist="139700" dir="2700000" algn="tl" rotWithShape="0">
              <a:srgbClr val="333333">
                <a:alpha val="65000"/>
              </a:srgbClr>
            </a:outerShdw>
          </a:effectLst>
        </p:spPr>
      </p:pic>
      <p:pic>
        <p:nvPicPr>
          <p:cNvPr id="32774" name="Picture 6" descr="Risultati immagini per office of the united nations high commissioner for refugees"/>
          <p:cNvPicPr>
            <a:picLocks noChangeAspect="1" noChangeArrowheads="1"/>
          </p:cNvPicPr>
          <p:nvPr/>
        </p:nvPicPr>
        <p:blipFill>
          <a:blip r:embed="rId4" cstate="print"/>
          <a:srcRect/>
          <a:stretch>
            <a:fillRect/>
          </a:stretch>
        </p:blipFill>
        <p:spPr bwMode="auto">
          <a:xfrm>
            <a:off x="755576" y="2708920"/>
            <a:ext cx="2000250" cy="2000251"/>
          </a:xfrm>
          <a:prstGeom prst="rect">
            <a:avLst/>
          </a:prstGeom>
          <a:ln>
            <a:noFill/>
          </a:ln>
          <a:effectLst>
            <a:outerShdw blurRad="292100" dist="139700" dir="2700000" algn="tl" rotWithShape="0">
              <a:srgbClr val="333333">
                <a:alpha val="65000"/>
              </a:srgbClr>
            </a:outerShdw>
          </a:effectLst>
        </p:spPr>
      </p:pic>
      <p:pic>
        <p:nvPicPr>
          <p:cNvPr id="32776" name="Picture 8" descr="Immagine correlata"/>
          <p:cNvPicPr>
            <a:picLocks noChangeAspect="1" noChangeArrowheads="1"/>
          </p:cNvPicPr>
          <p:nvPr/>
        </p:nvPicPr>
        <p:blipFill>
          <a:blip r:embed="rId5" cstate="print"/>
          <a:srcRect/>
          <a:stretch>
            <a:fillRect/>
          </a:stretch>
        </p:blipFill>
        <p:spPr bwMode="auto">
          <a:xfrm>
            <a:off x="755576" y="4077072"/>
            <a:ext cx="2001600" cy="851230"/>
          </a:xfrm>
          <a:prstGeom prst="rect">
            <a:avLst/>
          </a:prstGeom>
          <a:ln>
            <a:noFill/>
          </a:ln>
          <a:effectLst>
            <a:outerShdw blurRad="292100" dist="139700" dir="2700000" algn="tl" rotWithShape="0">
              <a:srgbClr val="333333">
                <a:alpha val="65000"/>
              </a:srgbClr>
            </a:outerShdw>
          </a:effectLst>
        </p:spPr>
      </p:pic>
      <p:pic>
        <p:nvPicPr>
          <p:cNvPr id="32778" name="Picture 10" descr="Risultati immagini per simon wiesenthal center"/>
          <p:cNvPicPr>
            <a:picLocks noChangeAspect="1" noChangeArrowheads="1"/>
          </p:cNvPicPr>
          <p:nvPr/>
        </p:nvPicPr>
        <p:blipFill>
          <a:blip r:embed="rId6" cstate="print"/>
          <a:srcRect/>
          <a:stretch>
            <a:fillRect/>
          </a:stretch>
        </p:blipFill>
        <p:spPr bwMode="auto">
          <a:xfrm>
            <a:off x="5220072" y="4869160"/>
            <a:ext cx="2448272" cy="1838244"/>
          </a:xfrm>
          <a:prstGeom prst="rect">
            <a:avLst/>
          </a:prstGeom>
          <a:ln>
            <a:noFill/>
          </a:ln>
          <a:effectLst>
            <a:outerShdw blurRad="292100" dist="139700" dir="2700000" algn="tl" rotWithShape="0">
              <a:srgbClr val="333333">
                <a:alpha val="65000"/>
              </a:srgbClr>
            </a:outerShdw>
          </a:effectLst>
        </p:spPr>
      </p:pic>
      <p:pic>
        <p:nvPicPr>
          <p:cNvPr id="32780" name="Picture 12" descr="Risultati immagini per naacp"/>
          <p:cNvPicPr>
            <a:picLocks noChangeAspect="1" noChangeArrowheads="1"/>
          </p:cNvPicPr>
          <p:nvPr/>
        </p:nvPicPr>
        <p:blipFill>
          <a:blip r:embed="rId7" cstate="print"/>
          <a:srcRect/>
          <a:stretch>
            <a:fillRect/>
          </a:stretch>
        </p:blipFill>
        <p:spPr bwMode="auto">
          <a:xfrm>
            <a:off x="467544" y="332656"/>
            <a:ext cx="3744416" cy="2141338"/>
          </a:xfrm>
          <a:prstGeom prst="rect">
            <a:avLst/>
          </a:prstGeom>
          <a:ln>
            <a:noFill/>
          </a:ln>
          <a:effectLst>
            <a:outerShdw blurRad="292100" dist="139700" dir="2700000" algn="tl" rotWithShape="0">
              <a:srgbClr val="333333">
                <a:alpha val="65000"/>
              </a:srgbClr>
            </a:outerShdw>
          </a:effectLst>
        </p:spPr>
      </p:pic>
      <p:pic>
        <p:nvPicPr>
          <p:cNvPr id="32782" name="Picture 14" descr="Risultati immagini per commission of human rights council of europe"/>
          <p:cNvPicPr>
            <a:picLocks noChangeAspect="1" noChangeArrowheads="1"/>
          </p:cNvPicPr>
          <p:nvPr/>
        </p:nvPicPr>
        <p:blipFill>
          <a:blip r:embed="rId8" cstate="print"/>
          <a:srcRect/>
          <a:stretch>
            <a:fillRect/>
          </a:stretch>
        </p:blipFill>
        <p:spPr bwMode="auto">
          <a:xfrm>
            <a:off x="251520" y="5085184"/>
            <a:ext cx="4286250" cy="15525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31640" y="1412776"/>
            <a:ext cx="184731" cy="369332"/>
          </a:xfrm>
          <a:prstGeom prst="rect">
            <a:avLst/>
          </a:prstGeom>
          <a:noFill/>
        </p:spPr>
        <p:txBody>
          <a:bodyPr wrap="none" rtlCol="0">
            <a:spAutoFit/>
          </a:bodyPr>
          <a:lstStyle/>
          <a:p>
            <a:endParaRPr lang="it-IT" dirty="0"/>
          </a:p>
        </p:txBody>
      </p:sp>
      <p:sp>
        <p:nvSpPr>
          <p:cNvPr id="6" name="Rettangolo 5"/>
          <p:cNvSpPr/>
          <p:nvPr/>
        </p:nvSpPr>
        <p:spPr>
          <a:xfrm>
            <a:off x="1462218" y="1566952"/>
            <a:ext cx="6219564" cy="3724096"/>
          </a:xfrm>
          <a:prstGeom prst="rect">
            <a:avLst/>
          </a:prstGeom>
          <a:ln>
            <a:solidFill>
              <a:schemeClr val="accent4">
                <a:lumMod val="75000"/>
              </a:schemeClr>
            </a:solidFill>
          </a:ln>
          <a:effectLst>
            <a:outerShdw blurRad="152400" dist="317500" dir="5400000" sx="90000" sy="-19000" rotWithShape="0">
              <a:prstClr val="black">
                <a:alpha val="15000"/>
              </a:prstClr>
            </a:outerShdw>
          </a:effectLst>
        </p:spPr>
        <p:txBody>
          <a:bodyPr wrap="square">
            <a:spAutoFit/>
          </a:bodyPr>
          <a:lstStyle/>
          <a:p>
            <a:endParaRPr lang="it-IT" dirty="0" smtClean="0"/>
          </a:p>
          <a:p>
            <a:pPr algn="ctr"/>
            <a:r>
              <a:rPr lang="en-US" dirty="0" smtClean="0"/>
              <a:t>Babylon               India             Greece             Rome </a:t>
            </a:r>
          </a:p>
          <a:p>
            <a:endParaRPr lang="en-US" dirty="0" smtClean="0"/>
          </a:p>
          <a:p>
            <a:r>
              <a:rPr lang="en-US" b="1" i="1" dirty="0" smtClean="0"/>
              <a:t>“Natural law”</a:t>
            </a:r>
            <a:r>
              <a:rPr lang="en-US" b="1" dirty="0" smtClean="0"/>
              <a:t> </a:t>
            </a:r>
          </a:p>
          <a:p>
            <a:r>
              <a:rPr lang="en-US" dirty="0" smtClean="0"/>
              <a:t>                 people tended to follow certain unwritten laws in the course of life, and Roman law was based on rational ideas derived from the nature of things.</a:t>
            </a:r>
          </a:p>
          <a:p>
            <a:endParaRPr lang="en-US" dirty="0" smtClean="0"/>
          </a:p>
          <a:p>
            <a:pPr algn="ctr"/>
            <a:r>
              <a:rPr lang="en-US" dirty="0" smtClean="0"/>
              <a:t>Documents asserting individual rights, such as the Magna </a:t>
            </a:r>
            <a:r>
              <a:rPr lang="en-US" dirty="0" err="1" smtClean="0"/>
              <a:t>Carta</a:t>
            </a:r>
            <a:r>
              <a:rPr lang="en-US" dirty="0" smtClean="0"/>
              <a:t> (1215), the Petition of Right (1628), the US Constitution (1787), the French Declaration of the Rights of Man and of the Citizen (1789), and the US Bill of Rights (1791) are the written precursors to many of today’s human rights documents. </a:t>
            </a:r>
            <a:endParaRPr lang="it-IT" dirty="0"/>
          </a:p>
        </p:txBody>
      </p:sp>
      <p:cxnSp>
        <p:nvCxnSpPr>
          <p:cNvPr id="8" name="Connettore 2 7"/>
          <p:cNvCxnSpPr/>
          <p:nvPr/>
        </p:nvCxnSpPr>
        <p:spPr>
          <a:xfrm>
            <a:off x="3131840" y="1988840"/>
            <a:ext cx="5760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Connettore 2 8"/>
          <p:cNvCxnSpPr/>
          <p:nvPr/>
        </p:nvCxnSpPr>
        <p:spPr>
          <a:xfrm>
            <a:off x="4355976" y="1988840"/>
            <a:ext cx="5760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Connettore 2 9"/>
          <p:cNvCxnSpPr/>
          <p:nvPr/>
        </p:nvCxnSpPr>
        <p:spPr>
          <a:xfrm>
            <a:off x="5652120" y="1988840"/>
            <a:ext cx="5760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Connettore 4 11"/>
          <p:cNvCxnSpPr/>
          <p:nvPr/>
        </p:nvCxnSpPr>
        <p:spPr>
          <a:xfrm>
            <a:off x="1835696" y="2708920"/>
            <a:ext cx="504056" cy="144016"/>
          </a:xfrm>
          <a:prstGeom prst="bentConnector3">
            <a:avLst>
              <a:gd name="adj1" fmla="val -2455"/>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Rettangolo 13"/>
          <p:cNvSpPr/>
          <p:nvPr/>
        </p:nvSpPr>
        <p:spPr>
          <a:xfrm>
            <a:off x="2411760" y="836712"/>
            <a:ext cx="4392488" cy="400110"/>
          </a:xfrm>
          <a:prstGeom prst="rect">
            <a:avLst/>
          </a:prstGeom>
          <a:ln>
            <a:solidFill>
              <a:schemeClr val="accent4">
                <a:lumMod val="75000"/>
              </a:schemeClr>
            </a:solidFill>
          </a:ln>
        </p:spPr>
        <p:txBody>
          <a:bodyPr wrap="square">
            <a:spAutoFit/>
          </a:bodyPr>
          <a:lstStyle/>
          <a:p>
            <a:pPr algn="ctr"/>
            <a:r>
              <a:rPr lang="en-US" sz="2000" b="1" dirty="0" smtClean="0">
                <a:solidFill>
                  <a:srgbClr val="C0504D">
                    <a:lumMod val="50000"/>
                  </a:srgbClr>
                </a:solidFill>
              </a:rPr>
              <a:t>The Spread of Human Rights </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48680"/>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i="1" dirty="0" smtClean="0">
                <a:solidFill>
                  <a:schemeClr val="accent2">
                    <a:lumMod val="50000"/>
                  </a:schemeClr>
                </a:solidFill>
              </a:rPr>
              <a:t>The Magna </a:t>
            </a:r>
            <a:r>
              <a:rPr lang="en-US" b="1" i="1" dirty="0" err="1" smtClean="0">
                <a:solidFill>
                  <a:schemeClr val="accent2">
                    <a:lumMod val="50000"/>
                  </a:schemeClr>
                </a:solidFill>
              </a:rPr>
              <a:t>Carta</a:t>
            </a:r>
            <a:r>
              <a:rPr lang="en-US" b="1" i="1" dirty="0" smtClean="0">
                <a:solidFill>
                  <a:schemeClr val="accent2">
                    <a:lumMod val="50000"/>
                  </a:schemeClr>
                </a:solidFill>
              </a:rPr>
              <a:t> (1215)</a:t>
            </a:r>
            <a:endParaRPr lang="it-IT" i="1" dirty="0">
              <a:solidFill>
                <a:schemeClr val="accent2">
                  <a:lumMod val="50000"/>
                </a:schemeClr>
              </a:solidFill>
            </a:endParaRPr>
          </a:p>
        </p:txBody>
      </p:sp>
      <p:sp>
        <p:nvSpPr>
          <p:cNvPr id="6" name="Rettangolo 5"/>
          <p:cNvSpPr/>
          <p:nvPr/>
        </p:nvSpPr>
        <p:spPr>
          <a:xfrm>
            <a:off x="251520" y="1340768"/>
            <a:ext cx="5184576" cy="1200329"/>
          </a:xfrm>
          <a:prstGeom prst="rect">
            <a:avLst/>
          </a:prstGeom>
          <a:solidFill>
            <a:srgbClr val="FFFF00">
              <a:alpha val="29000"/>
            </a:srgbClr>
          </a:solidFill>
        </p:spPr>
        <p:txBody>
          <a:bodyPr wrap="square">
            <a:spAutoFit/>
          </a:bodyPr>
          <a:lstStyle/>
          <a:p>
            <a:r>
              <a:rPr lang="en-US" dirty="0" smtClean="0"/>
              <a:t> The Magna </a:t>
            </a:r>
            <a:r>
              <a:rPr lang="en-US" dirty="0" err="1" smtClean="0"/>
              <a:t>Carta</a:t>
            </a:r>
            <a:r>
              <a:rPr lang="en-US" dirty="0" smtClean="0"/>
              <a:t>, or “Great Charter,” was arguably </a:t>
            </a:r>
            <a:r>
              <a:rPr lang="en-US" u="sng" dirty="0" smtClean="0"/>
              <a:t>the most significant early influence</a:t>
            </a:r>
            <a:r>
              <a:rPr lang="en-US" dirty="0" smtClean="0"/>
              <a:t> on the extensive historical process that led to the rule of constitutional law today in the English-speaking world. </a:t>
            </a:r>
            <a:endParaRPr lang="it-IT" dirty="0"/>
          </a:p>
        </p:txBody>
      </p:sp>
      <p:sp>
        <p:nvSpPr>
          <p:cNvPr id="7" name="Rettangolo 6"/>
          <p:cNvSpPr/>
          <p:nvPr/>
        </p:nvSpPr>
        <p:spPr>
          <a:xfrm>
            <a:off x="4572000" y="2564904"/>
            <a:ext cx="4572000" cy="1477328"/>
          </a:xfrm>
          <a:prstGeom prst="rect">
            <a:avLst/>
          </a:prstGeom>
          <a:solidFill>
            <a:srgbClr val="FFFF00">
              <a:alpha val="29000"/>
            </a:srgbClr>
          </a:solidFill>
        </p:spPr>
        <p:txBody>
          <a:bodyPr>
            <a:spAutoFit/>
          </a:bodyPr>
          <a:lstStyle/>
          <a:p>
            <a:r>
              <a:rPr lang="en-US" b="1" dirty="0" smtClean="0"/>
              <a:t>1215</a:t>
            </a:r>
            <a:r>
              <a:rPr lang="en-US" dirty="0" smtClean="0"/>
              <a:t> - </a:t>
            </a:r>
            <a:r>
              <a:rPr lang="en-US" i="1" dirty="0" smtClean="0"/>
              <a:t>King John of England </a:t>
            </a:r>
            <a:r>
              <a:rPr lang="en-US" dirty="0" smtClean="0"/>
              <a:t>violated a number of ancient laws and customs by which England had been governed </a:t>
            </a:r>
            <a:r>
              <a:rPr lang="en-US" dirty="0" smtClean="0">
                <a:sym typeface="Wingdings" pitchFamily="2" charset="2"/>
              </a:rPr>
              <a:t> </a:t>
            </a:r>
            <a:r>
              <a:rPr lang="en-US" dirty="0" smtClean="0"/>
              <a:t>his subjects forced him to sign the Magna </a:t>
            </a:r>
            <a:r>
              <a:rPr lang="en-US" dirty="0" err="1" smtClean="0"/>
              <a:t>Carta</a:t>
            </a:r>
            <a:r>
              <a:rPr lang="en-US" dirty="0" smtClean="0"/>
              <a:t>, which enumerates the human rights</a:t>
            </a:r>
            <a:endParaRPr lang="it-IT" dirty="0"/>
          </a:p>
        </p:txBody>
      </p:sp>
      <p:sp>
        <p:nvSpPr>
          <p:cNvPr id="8" name="Rettangolo 7"/>
          <p:cNvSpPr/>
          <p:nvPr/>
        </p:nvSpPr>
        <p:spPr>
          <a:xfrm>
            <a:off x="0" y="3212976"/>
            <a:ext cx="4572000" cy="2031325"/>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Wingdings" pitchFamily="2" charset="2"/>
              <a:buChar char="Ø"/>
            </a:pPr>
            <a:r>
              <a:rPr lang="it-IT" dirty="0" smtClean="0"/>
              <a:t> </a:t>
            </a:r>
            <a:r>
              <a:rPr lang="en-US" dirty="0" smtClean="0"/>
              <a:t>the right of the church to be free from governmental interference;</a:t>
            </a:r>
          </a:p>
          <a:p>
            <a:pPr algn="ctr">
              <a:buFont typeface="Wingdings" pitchFamily="2" charset="2"/>
              <a:buChar char="Ø"/>
            </a:pPr>
            <a:r>
              <a:rPr lang="en-US" dirty="0" smtClean="0"/>
              <a:t> the rights of all free citizens to own and inherit property and to be protected from excessive taxes;</a:t>
            </a:r>
          </a:p>
          <a:p>
            <a:pPr algn="ctr">
              <a:buFont typeface="Wingdings" pitchFamily="2" charset="2"/>
              <a:buChar char="Ø"/>
            </a:pPr>
            <a:r>
              <a:rPr lang="en-US" dirty="0" smtClean="0"/>
              <a:t>the right of widows who owned property to choose not to remarry.</a:t>
            </a:r>
            <a:endParaRPr lang="it-IT" dirty="0"/>
          </a:p>
        </p:txBody>
      </p:sp>
      <p:sp>
        <p:nvSpPr>
          <p:cNvPr id="9" name="Arco 8"/>
          <p:cNvSpPr/>
          <p:nvPr/>
        </p:nvSpPr>
        <p:spPr>
          <a:xfrm rot="327373">
            <a:off x="5072424" y="1409565"/>
            <a:ext cx="1519432" cy="1518589"/>
          </a:xfrm>
          <a:prstGeom prst="arc">
            <a:avLst>
              <a:gd name="adj1" fmla="val 14078833"/>
              <a:gd name="adj2" fmla="val 1207103"/>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0" name="Arco 9"/>
          <p:cNvSpPr/>
          <p:nvPr/>
        </p:nvSpPr>
        <p:spPr>
          <a:xfrm rot="7097937">
            <a:off x="4432701" y="3700628"/>
            <a:ext cx="764387" cy="794423"/>
          </a:xfrm>
          <a:prstGeom prst="arc">
            <a:avLst>
              <a:gd name="adj1" fmla="val 14078833"/>
              <a:gd name="adj2" fmla="val 349813"/>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1" name="Arco 10"/>
          <p:cNvSpPr/>
          <p:nvPr/>
        </p:nvSpPr>
        <p:spPr>
          <a:xfrm rot="10800000">
            <a:off x="611560" y="5085184"/>
            <a:ext cx="1808000" cy="959279"/>
          </a:xfrm>
          <a:prstGeom prst="arc">
            <a:avLst>
              <a:gd name="adj1" fmla="val 18436517"/>
              <a:gd name="adj2" fmla="val 1207103"/>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2" name="Rettangolo 11"/>
          <p:cNvSpPr/>
          <p:nvPr/>
        </p:nvSpPr>
        <p:spPr>
          <a:xfrm>
            <a:off x="1259632" y="5805264"/>
            <a:ext cx="4104456" cy="646331"/>
          </a:xfrm>
          <a:prstGeom prst="rect">
            <a:avLst/>
          </a:prstGeom>
        </p:spPr>
        <p:txBody>
          <a:bodyPr wrap="square">
            <a:spAutoFit/>
          </a:bodyPr>
          <a:lstStyle/>
          <a:p>
            <a:r>
              <a:rPr lang="en-US" dirty="0" smtClean="0">
                <a:solidFill>
                  <a:srgbClr val="FFFF00"/>
                </a:solidFill>
                <a:latin typeface="Batang" pitchFamily="18" charset="-127"/>
                <a:ea typeface="Batang" pitchFamily="18" charset="-127"/>
              </a:rPr>
              <a:t>crucial turning point in the struggle </a:t>
            </a:r>
          </a:p>
          <a:p>
            <a:r>
              <a:rPr lang="en-US" dirty="0" smtClean="0">
                <a:solidFill>
                  <a:srgbClr val="FFFF00"/>
                </a:solidFill>
                <a:latin typeface="Batang" pitchFamily="18" charset="-127"/>
                <a:ea typeface="Batang" pitchFamily="18" charset="-127"/>
              </a:rPr>
              <a:t>to establish freedom </a:t>
            </a:r>
            <a:endParaRPr lang="it-IT" dirty="0">
              <a:solidFill>
                <a:srgbClr val="FFFF00"/>
              </a:solidFill>
              <a:latin typeface="Batang" pitchFamily="18" charset="-127"/>
              <a:ea typeface="Batang" pitchFamily="18" charset="-127"/>
            </a:endParaRPr>
          </a:p>
        </p:txBody>
      </p:sp>
      <p:pic>
        <p:nvPicPr>
          <p:cNvPr id="2050" name="Picture 2" descr="Risultati immagini per magna carta 1215"/>
          <p:cNvPicPr>
            <a:picLocks noChangeAspect="1" noChangeArrowheads="1"/>
          </p:cNvPicPr>
          <p:nvPr/>
        </p:nvPicPr>
        <p:blipFill>
          <a:blip r:embed="rId2" cstate="print"/>
          <a:srcRect/>
          <a:stretch>
            <a:fillRect/>
          </a:stretch>
        </p:blipFill>
        <p:spPr bwMode="auto">
          <a:xfrm>
            <a:off x="6660232" y="3869243"/>
            <a:ext cx="2088232" cy="2988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i="1" dirty="0" smtClean="0">
                <a:solidFill>
                  <a:schemeClr val="accent2">
                    <a:lumMod val="50000"/>
                  </a:schemeClr>
                </a:solidFill>
              </a:rPr>
              <a:t>Petition of Right (1628)</a:t>
            </a:r>
            <a:endParaRPr lang="it-IT" i="1" dirty="0">
              <a:solidFill>
                <a:schemeClr val="accent2">
                  <a:lumMod val="50000"/>
                </a:schemeClr>
              </a:solidFill>
            </a:endParaRPr>
          </a:p>
        </p:txBody>
      </p:sp>
      <p:sp>
        <p:nvSpPr>
          <p:cNvPr id="5" name="Rettangolo 4"/>
          <p:cNvSpPr/>
          <p:nvPr/>
        </p:nvSpPr>
        <p:spPr>
          <a:xfrm>
            <a:off x="0" y="1124744"/>
            <a:ext cx="4355976" cy="646331"/>
          </a:xfrm>
          <a:prstGeom prst="rect">
            <a:avLst/>
          </a:prstGeom>
          <a:solidFill>
            <a:srgbClr val="FFFF00">
              <a:alpha val="29000"/>
            </a:srgbClr>
          </a:solidFill>
        </p:spPr>
        <p:txBody>
          <a:bodyPr wrap="square">
            <a:spAutoFit/>
          </a:bodyPr>
          <a:lstStyle/>
          <a:p>
            <a:r>
              <a:rPr lang="en-US" dirty="0" smtClean="0"/>
              <a:t>In </a:t>
            </a:r>
            <a:r>
              <a:rPr lang="en-US" b="1" dirty="0" smtClean="0"/>
              <a:t>1628</a:t>
            </a:r>
            <a:r>
              <a:rPr lang="en-US" dirty="0" smtClean="0"/>
              <a:t> the English Parliament sent this statement of civil liberties to King Charles I </a:t>
            </a:r>
            <a:endParaRPr lang="it-IT" dirty="0"/>
          </a:p>
        </p:txBody>
      </p:sp>
      <p:sp>
        <p:nvSpPr>
          <p:cNvPr id="6" name="Rettangolo 5"/>
          <p:cNvSpPr/>
          <p:nvPr/>
        </p:nvSpPr>
        <p:spPr>
          <a:xfrm>
            <a:off x="3473624" y="1844824"/>
            <a:ext cx="5670376" cy="1200329"/>
          </a:xfrm>
          <a:prstGeom prst="rect">
            <a:avLst/>
          </a:prstGeom>
          <a:solidFill>
            <a:srgbClr val="FFFF00">
              <a:alpha val="29000"/>
            </a:srgbClr>
          </a:solidFill>
        </p:spPr>
        <p:txBody>
          <a:bodyPr wrap="square">
            <a:spAutoFit/>
          </a:bodyPr>
          <a:lstStyle/>
          <a:p>
            <a:r>
              <a:rPr lang="en-US" dirty="0" smtClean="0"/>
              <a:t>Refusal by Parliament to finance the king’s unpopular foreign policy had caused his government to exact forced loans and to quarter troops in subjects’ houses as an economy measure</a:t>
            </a:r>
            <a:endParaRPr lang="it-IT" dirty="0"/>
          </a:p>
        </p:txBody>
      </p:sp>
      <p:sp>
        <p:nvSpPr>
          <p:cNvPr id="8" name="Rettangolo 7"/>
          <p:cNvSpPr/>
          <p:nvPr/>
        </p:nvSpPr>
        <p:spPr>
          <a:xfrm>
            <a:off x="179512" y="3789040"/>
            <a:ext cx="3816424" cy="2585323"/>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u="sng" dirty="0" smtClean="0">
                <a:solidFill>
                  <a:schemeClr val="accent2">
                    <a:lumMod val="50000"/>
                  </a:schemeClr>
                </a:solidFill>
              </a:rPr>
              <a:t>four principles</a:t>
            </a:r>
            <a:r>
              <a:rPr lang="en-US" dirty="0" smtClean="0">
                <a:solidFill>
                  <a:prstClr val="black"/>
                </a:solidFill>
              </a:rPr>
              <a:t>: </a:t>
            </a:r>
          </a:p>
          <a:p>
            <a:pPr marL="342900" indent="-342900" algn="ctr">
              <a:buFont typeface="+mj-lt"/>
              <a:buAutoNum type="arabicPeriod"/>
            </a:pPr>
            <a:r>
              <a:rPr lang="en-US" dirty="0" smtClean="0">
                <a:solidFill>
                  <a:prstClr val="black"/>
                </a:solidFill>
              </a:rPr>
              <a:t>no taxes may be levied without consent of Parliament;</a:t>
            </a:r>
          </a:p>
          <a:p>
            <a:pPr marL="342900" indent="-342900" algn="ctr">
              <a:buFont typeface="+mj-lt"/>
              <a:buAutoNum type="arabicPeriod"/>
            </a:pPr>
            <a:r>
              <a:rPr lang="en-US" dirty="0" smtClean="0">
                <a:solidFill>
                  <a:prstClr val="black"/>
                </a:solidFill>
              </a:rPr>
              <a:t>no subject may be imprisoned without cause shown;</a:t>
            </a:r>
          </a:p>
          <a:p>
            <a:pPr marL="342900" indent="-342900" algn="ctr">
              <a:buFont typeface="+mj-lt"/>
              <a:buAutoNum type="arabicPeriod"/>
            </a:pPr>
            <a:r>
              <a:rPr lang="en-US" dirty="0" smtClean="0">
                <a:solidFill>
                  <a:prstClr val="black"/>
                </a:solidFill>
              </a:rPr>
              <a:t>no soldiers may be quartered upon the citizenry;</a:t>
            </a:r>
          </a:p>
          <a:p>
            <a:pPr marL="342900" indent="-342900" algn="ctr">
              <a:buFont typeface="+mj-lt"/>
              <a:buAutoNum type="arabicPeriod"/>
            </a:pPr>
            <a:r>
              <a:rPr lang="en-US" dirty="0" smtClean="0">
                <a:solidFill>
                  <a:prstClr val="black"/>
                </a:solidFill>
              </a:rPr>
              <a:t>martial law may not be used in time of peace</a:t>
            </a:r>
            <a:endParaRPr lang="it-IT" dirty="0"/>
          </a:p>
        </p:txBody>
      </p:sp>
      <p:pic>
        <p:nvPicPr>
          <p:cNvPr id="16386" name="Picture 2" descr="Risultati immagini per petizione dei diritti 1628"/>
          <p:cNvPicPr>
            <a:picLocks noChangeAspect="1" noChangeArrowheads="1"/>
          </p:cNvPicPr>
          <p:nvPr/>
        </p:nvPicPr>
        <p:blipFill>
          <a:blip r:embed="rId2" cstate="print"/>
          <a:srcRect/>
          <a:stretch>
            <a:fillRect/>
          </a:stretch>
        </p:blipFill>
        <p:spPr bwMode="auto">
          <a:xfrm>
            <a:off x="4427984" y="3212976"/>
            <a:ext cx="4392488" cy="3030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tangolo 6"/>
          <p:cNvSpPr/>
          <p:nvPr/>
        </p:nvSpPr>
        <p:spPr>
          <a:xfrm>
            <a:off x="0" y="3140968"/>
            <a:ext cx="4211960" cy="646331"/>
          </a:xfrm>
          <a:prstGeom prst="rect">
            <a:avLst/>
          </a:prstGeom>
          <a:solidFill>
            <a:srgbClr val="FFFF00">
              <a:alpha val="29000"/>
            </a:srgbClr>
          </a:solidFill>
        </p:spPr>
        <p:txBody>
          <a:bodyPr wrap="square">
            <a:spAutoFit/>
          </a:bodyPr>
          <a:lstStyle/>
          <a:p>
            <a:r>
              <a:rPr lang="en-US" dirty="0" smtClean="0">
                <a:sym typeface="Wingdings" pitchFamily="2" charset="2"/>
              </a:rPr>
              <a:t> </a:t>
            </a:r>
            <a:r>
              <a:rPr lang="en-US" dirty="0" smtClean="0"/>
              <a:t>initiated by </a:t>
            </a:r>
            <a:r>
              <a:rPr lang="en-US" i="1" dirty="0" smtClean="0"/>
              <a:t>Sir Edward Coke</a:t>
            </a:r>
            <a:r>
              <a:rPr lang="en-US" dirty="0" smtClean="0"/>
              <a:t>, was based upon earlier statutes and charters</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i="1" dirty="0" smtClean="0">
                <a:solidFill>
                  <a:schemeClr val="accent2">
                    <a:lumMod val="50000"/>
                  </a:schemeClr>
                </a:solidFill>
              </a:rPr>
              <a:t>United States Declaration of Independence (1776)</a:t>
            </a:r>
            <a:endParaRPr lang="it-IT" i="1" dirty="0">
              <a:solidFill>
                <a:schemeClr val="accent2">
                  <a:lumMod val="50000"/>
                </a:schemeClr>
              </a:solidFill>
            </a:endParaRPr>
          </a:p>
        </p:txBody>
      </p:sp>
      <p:sp>
        <p:nvSpPr>
          <p:cNvPr id="5" name="Rettangolo 4"/>
          <p:cNvSpPr/>
          <p:nvPr/>
        </p:nvSpPr>
        <p:spPr>
          <a:xfrm>
            <a:off x="0" y="1124744"/>
            <a:ext cx="5076056" cy="1754326"/>
          </a:xfrm>
          <a:prstGeom prst="rect">
            <a:avLst/>
          </a:prstGeom>
          <a:solidFill>
            <a:srgbClr val="FFFF00">
              <a:alpha val="29000"/>
            </a:srgbClr>
          </a:solidFill>
        </p:spPr>
        <p:txBody>
          <a:bodyPr wrap="square">
            <a:spAutoFit/>
          </a:bodyPr>
          <a:lstStyle/>
          <a:p>
            <a:r>
              <a:rPr lang="en-US" dirty="0" smtClean="0"/>
              <a:t>On </a:t>
            </a:r>
            <a:r>
              <a:rPr lang="en-US" b="1" dirty="0" smtClean="0"/>
              <a:t>July 4</a:t>
            </a:r>
            <a:r>
              <a:rPr lang="en-US" dirty="0" smtClean="0"/>
              <a:t>,</a:t>
            </a:r>
            <a:r>
              <a:rPr lang="en-US" b="1" dirty="0" smtClean="0"/>
              <a:t> 1776</a:t>
            </a:r>
            <a:r>
              <a:rPr lang="en-US" dirty="0" smtClean="0"/>
              <a:t>, the United States Congress approved the Declaration of Independence. Its primary author, </a:t>
            </a:r>
            <a:r>
              <a:rPr lang="en-US" i="1" dirty="0" smtClean="0"/>
              <a:t>Thomas Jefferson</a:t>
            </a:r>
            <a:r>
              <a:rPr lang="en-US" dirty="0" smtClean="0"/>
              <a:t>, wrote the Declaration as a formal explanation of why Congress had voted on July 2 to declare independence from Great Britain </a:t>
            </a:r>
            <a:endParaRPr lang="it-IT" dirty="0"/>
          </a:p>
        </p:txBody>
      </p:sp>
      <p:sp>
        <p:nvSpPr>
          <p:cNvPr id="6" name="Rettangolo 5"/>
          <p:cNvSpPr/>
          <p:nvPr/>
        </p:nvSpPr>
        <p:spPr>
          <a:xfrm>
            <a:off x="5292080" y="1340768"/>
            <a:ext cx="3528392" cy="1200329"/>
          </a:xfrm>
          <a:prstGeom prst="rect">
            <a:avLst/>
          </a:prstGeom>
          <a:solidFill>
            <a:srgbClr val="FFFF00">
              <a:alpha val="29000"/>
            </a:srgbClr>
          </a:solidFill>
        </p:spPr>
        <p:txBody>
          <a:bodyPr wrap="square">
            <a:spAutoFit/>
          </a:bodyPr>
          <a:lstStyle/>
          <a:p>
            <a:r>
              <a:rPr lang="en-US" dirty="0" smtClean="0"/>
              <a:t>Congress issued the Declaration of Independence in several forms - it was initially published as a printed broadsheet </a:t>
            </a:r>
            <a:endParaRPr lang="it-IT" dirty="0"/>
          </a:p>
        </p:txBody>
      </p:sp>
      <p:sp>
        <p:nvSpPr>
          <p:cNvPr id="7" name="Rettangolo 6"/>
          <p:cNvSpPr/>
          <p:nvPr/>
        </p:nvSpPr>
        <p:spPr>
          <a:xfrm>
            <a:off x="0" y="3140968"/>
            <a:ext cx="9144000" cy="646331"/>
          </a:xfrm>
          <a:prstGeom prst="rect">
            <a:avLst/>
          </a:prstGeom>
          <a:solidFill>
            <a:schemeClr val="accent4">
              <a:lumMod val="50000"/>
              <a:alpha val="29000"/>
            </a:schemeClr>
          </a:solidFill>
        </p:spPr>
        <p:txBody>
          <a:bodyPr wrap="square">
            <a:spAutoFit/>
          </a:bodyPr>
          <a:lstStyle/>
          <a:p>
            <a:pPr algn="ctr"/>
            <a:r>
              <a:rPr lang="en-US" dirty="0" smtClean="0"/>
              <a:t>Philosophically, the Declaration stressed two themes: </a:t>
            </a:r>
            <a:r>
              <a:rPr lang="en-US" u="sng" dirty="0" smtClean="0"/>
              <a:t>individual rights </a:t>
            </a:r>
            <a:r>
              <a:rPr lang="en-US" dirty="0" smtClean="0"/>
              <a:t>and </a:t>
            </a:r>
            <a:r>
              <a:rPr lang="en-US" u="sng" dirty="0" smtClean="0"/>
              <a:t>the right of revolution </a:t>
            </a:r>
            <a:endParaRPr lang="it-IT" u="sng" dirty="0"/>
          </a:p>
        </p:txBody>
      </p:sp>
      <p:pic>
        <p:nvPicPr>
          <p:cNvPr id="17410" name="Picture 2" descr="Risultati immagini per dichiarazione d'indipendenza degli stati uniti"/>
          <p:cNvPicPr>
            <a:picLocks noChangeAspect="1" noChangeArrowheads="1"/>
          </p:cNvPicPr>
          <p:nvPr/>
        </p:nvPicPr>
        <p:blipFill>
          <a:blip r:embed="rId2" cstate="print"/>
          <a:srcRect/>
          <a:stretch>
            <a:fillRect/>
          </a:stretch>
        </p:blipFill>
        <p:spPr bwMode="auto">
          <a:xfrm>
            <a:off x="683568" y="3598691"/>
            <a:ext cx="3096344" cy="325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Risultati immagini per thomas jefferson"/>
          <p:cNvPicPr>
            <a:picLocks noChangeAspect="1" noChangeArrowheads="1"/>
          </p:cNvPicPr>
          <p:nvPr/>
        </p:nvPicPr>
        <p:blipFill>
          <a:blip r:embed="rId3" cstate="print"/>
          <a:srcRect/>
          <a:stretch>
            <a:fillRect/>
          </a:stretch>
        </p:blipFill>
        <p:spPr bwMode="auto">
          <a:xfrm>
            <a:off x="5652120" y="3645024"/>
            <a:ext cx="2626227" cy="32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dirty="0" smtClean="0">
                <a:solidFill>
                  <a:schemeClr val="accent2">
                    <a:lumMod val="50000"/>
                  </a:schemeClr>
                </a:solidFill>
              </a:rPr>
              <a:t>The Constitution of the United States of America (1787) and Bill of Rights (1791) </a:t>
            </a:r>
            <a:endParaRPr lang="it-IT" i="1" dirty="0">
              <a:solidFill>
                <a:schemeClr val="accent2">
                  <a:lumMod val="50000"/>
                </a:schemeClr>
              </a:solidFill>
            </a:endParaRPr>
          </a:p>
        </p:txBody>
      </p:sp>
      <p:pic>
        <p:nvPicPr>
          <p:cNvPr id="18434" name="Picture 2"/>
          <p:cNvPicPr>
            <a:picLocks noChangeAspect="1" noChangeArrowheads="1"/>
          </p:cNvPicPr>
          <p:nvPr/>
        </p:nvPicPr>
        <p:blipFill>
          <a:blip r:embed="rId2" cstate="print"/>
          <a:srcRect/>
          <a:stretch>
            <a:fillRect/>
          </a:stretch>
        </p:blipFill>
        <p:spPr bwMode="auto">
          <a:xfrm>
            <a:off x="2138883" y="1916832"/>
            <a:ext cx="4866235" cy="4098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arentesi graffa chiusa 8"/>
          <p:cNvSpPr/>
          <p:nvPr/>
        </p:nvSpPr>
        <p:spPr>
          <a:xfrm rot="5400000">
            <a:off x="7200292" y="8620"/>
            <a:ext cx="360040" cy="1584176"/>
          </a:xfrm>
          <a:prstGeom prst="rightBrace">
            <a:avLst>
              <a:gd name="adj1" fmla="val 69531"/>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0" name="Rettangolo 9"/>
          <p:cNvSpPr/>
          <p:nvPr/>
        </p:nvSpPr>
        <p:spPr>
          <a:xfrm>
            <a:off x="5580112" y="1052736"/>
            <a:ext cx="3456384"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protects basic freedoms of United States citizens </a:t>
            </a:r>
            <a:endParaRPr lang="it-IT" dirty="0"/>
          </a:p>
        </p:txBody>
      </p:sp>
      <p:sp>
        <p:nvSpPr>
          <p:cNvPr id="5" name="Rettangolo 4"/>
          <p:cNvSpPr/>
          <p:nvPr/>
        </p:nvSpPr>
        <p:spPr>
          <a:xfrm>
            <a:off x="0" y="980728"/>
            <a:ext cx="3059832" cy="2308324"/>
          </a:xfrm>
          <a:prstGeom prst="rect">
            <a:avLst/>
          </a:prstGeom>
          <a:solidFill>
            <a:srgbClr val="FFFF00">
              <a:alpha val="29000"/>
            </a:srgbClr>
          </a:solidFill>
        </p:spPr>
        <p:txBody>
          <a:bodyPr wrap="square">
            <a:spAutoFit/>
          </a:bodyPr>
          <a:lstStyle/>
          <a:p>
            <a:r>
              <a:rPr lang="en-US" dirty="0" smtClean="0"/>
              <a:t>Written during the </a:t>
            </a:r>
            <a:r>
              <a:rPr lang="en-US" b="1" dirty="0" smtClean="0"/>
              <a:t>summer</a:t>
            </a:r>
            <a:r>
              <a:rPr lang="en-US" dirty="0" smtClean="0"/>
              <a:t> of </a:t>
            </a:r>
            <a:r>
              <a:rPr lang="en-US" b="1" dirty="0" smtClean="0"/>
              <a:t>1787</a:t>
            </a:r>
            <a:r>
              <a:rPr lang="en-US" dirty="0" smtClean="0"/>
              <a:t> in Philadelphia, the Constitution of the United States of America is the fundamental law of the US federal system of government and the landmark document of the Western world </a:t>
            </a:r>
            <a:endParaRPr lang="it-IT" dirty="0"/>
          </a:p>
        </p:txBody>
      </p:sp>
      <p:sp>
        <p:nvSpPr>
          <p:cNvPr id="6" name="Rettangolo 5"/>
          <p:cNvSpPr/>
          <p:nvPr/>
        </p:nvSpPr>
        <p:spPr>
          <a:xfrm>
            <a:off x="3473624" y="5445224"/>
            <a:ext cx="5670376" cy="1200329"/>
          </a:xfrm>
          <a:prstGeom prst="rect">
            <a:avLst/>
          </a:prstGeom>
          <a:solidFill>
            <a:srgbClr val="FFFF00">
              <a:alpha val="50000"/>
            </a:srgbClr>
          </a:solidFill>
        </p:spPr>
        <p:txBody>
          <a:bodyPr wrap="square">
            <a:spAutoFit/>
          </a:bodyPr>
          <a:lstStyle/>
          <a:p>
            <a:r>
              <a:rPr lang="en-US" dirty="0" smtClean="0"/>
              <a:t>It is </a:t>
            </a:r>
            <a:r>
              <a:rPr lang="en-US" u="sng" dirty="0" smtClean="0"/>
              <a:t>the oldest written national constitution in use </a:t>
            </a:r>
            <a:r>
              <a:rPr lang="en-US" dirty="0" smtClean="0"/>
              <a:t>and defines the principal organs of government and their jurisdictions and the basic rights of citizens economy measure</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dirty="0" smtClean="0">
                <a:solidFill>
                  <a:schemeClr val="accent2">
                    <a:lumMod val="50000"/>
                  </a:schemeClr>
                </a:solidFill>
              </a:rPr>
              <a:t>Declaration of the Rights of Man and of the Citizen (1789) </a:t>
            </a:r>
            <a:endParaRPr lang="it-IT" i="1" dirty="0">
              <a:solidFill>
                <a:schemeClr val="accent2">
                  <a:lumMod val="50000"/>
                </a:schemeClr>
              </a:solidFill>
            </a:endParaRPr>
          </a:p>
        </p:txBody>
      </p:sp>
      <p:sp>
        <p:nvSpPr>
          <p:cNvPr id="6" name="Rettangolo 5"/>
          <p:cNvSpPr/>
          <p:nvPr/>
        </p:nvSpPr>
        <p:spPr>
          <a:xfrm>
            <a:off x="0" y="1268760"/>
            <a:ext cx="4211960" cy="369332"/>
          </a:xfrm>
          <a:prstGeom prst="rect">
            <a:avLst/>
          </a:prstGeom>
          <a:solidFill>
            <a:srgbClr val="FFFF00">
              <a:alpha val="29000"/>
            </a:srgbClr>
          </a:solidFill>
        </p:spPr>
        <p:txBody>
          <a:bodyPr wrap="square">
            <a:spAutoFit/>
          </a:bodyPr>
          <a:lstStyle/>
          <a:p>
            <a:r>
              <a:rPr lang="en-US" b="1" dirty="0" smtClean="0"/>
              <a:t>1789</a:t>
            </a:r>
            <a:r>
              <a:rPr lang="en-US" dirty="0" smtClean="0"/>
              <a:t> - abolition of the absolute monarchy </a:t>
            </a:r>
            <a:endParaRPr lang="it-IT" dirty="0"/>
          </a:p>
        </p:txBody>
      </p:sp>
      <p:sp>
        <p:nvSpPr>
          <p:cNvPr id="7" name="Rettangolo 6"/>
          <p:cNvSpPr/>
          <p:nvPr/>
        </p:nvSpPr>
        <p:spPr>
          <a:xfrm>
            <a:off x="1043608" y="2204864"/>
            <a:ext cx="4824536" cy="1200329"/>
          </a:xfrm>
          <a:prstGeom prst="rect">
            <a:avLst/>
          </a:prstGeom>
          <a:solidFill>
            <a:srgbClr val="FFFF00">
              <a:alpha val="29000"/>
            </a:srgbClr>
          </a:solidFill>
        </p:spPr>
        <p:txBody>
          <a:bodyPr wrap="square">
            <a:spAutoFit/>
          </a:bodyPr>
          <a:lstStyle/>
          <a:p>
            <a:r>
              <a:rPr lang="en-US" dirty="0" smtClean="0"/>
              <a:t>the Declaration of the Rights of Man and of the Citizen was adopted by the National Constituent Assembly as the first step toward writing a constitution for the Republic of France </a:t>
            </a:r>
            <a:endParaRPr lang="it-IT" dirty="0"/>
          </a:p>
        </p:txBody>
      </p:sp>
      <p:sp>
        <p:nvSpPr>
          <p:cNvPr id="8" name="Arco 7"/>
          <p:cNvSpPr/>
          <p:nvPr/>
        </p:nvSpPr>
        <p:spPr>
          <a:xfrm rot="10486036">
            <a:off x="216658" y="1536006"/>
            <a:ext cx="1005829" cy="860533"/>
          </a:xfrm>
          <a:prstGeom prst="arc">
            <a:avLst>
              <a:gd name="adj1" fmla="val 14755699"/>
              <a:gd name="adj2" fmla="val 269857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0" name="Rettangolo 9"/>
          <p:cNvSpPr/>
          <p:nvPr/>
        </p:nvSpPr>
        <p:spPr>
          <a:xfrm>
            <a:off x="0" y="5157192"/>
            <a:ext cx="4572000" cy="646331"/>
          </a:xfrm>
          <a:prstGeom prst="rect">
            <a:avLst/>
          </a:prstGeom>
        </p:spPr>
        <p:txBody>
          <a:bodyPr>
            <a:spAutoFit/>
          </a:bodyPr>
          <a:lstStyle/>
          <a:p>
            <a:r>
              <a:rPr lang="en-US" dirty="0" smtClean="0"/>
              <a:t>the Declaration sees law as an “expression of the general will”</a:t>
            </a:r>
            <a:endParaRPr lang="it-IT" dirty="0"/>
          </a:p>
        </p:txBody>
      </p:sp>
      <p:cxnSp>
        <p:nvCxnSpPr>
          <p:cNvPr id="12" name="Connettore 2 11"/>
          <p:cNvCxnSpPr/>
          <p:nvPr/>
        </p:nvCxnSpPr>
        <p:spPr>
          <a:xfrm>
            <a:off x="4355976" y="5517232"/>
            <a:ext cx="7920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CasellaDiTesto 12"/>
          <p:cNvSpPr txBox="1"/>
          <p:nvPr/>
        </p:nvSpPr>
        <p:spPr>
          <a:xfrm>
            <a:off x="5364088" y="5157192"/>
            <a:ext cx="3779912" cy="923330"/>
          </a:xfrm>
          <a:prstGeom prst="rect">
            <a:avLst/>
          </a:prstGeom>
          <a:noFill/>
        </p:spPr>
        <p:txBody>
          <a:bodyPr wrap="square" rtlCol="0">
            <a:spAutoFit/>
          </a:bodyPr>
          <a:lstStyle/>
          <a:p>
            <a:r>
              <a:rPr lang="en-US" dirty="0" smtClean="0"/>
              <a:t>- equality of rights</a:t>
            </a:r>
          </a:p>
          <a:p>
            <a:r>
              <a:rPr lang="en-US" dirty="0" smtClean="0"/>
              <a:t>- forbid “only actions harmful to the society” </a:t>
            </a:r>
            <a:endParaRPr lang="it-IT" dirty="0"/>
          </a:p>
        </p:txBody>
      </p:sp>
      <p:pic>
        <p:nvPicPr>
          <p:cNvPr id="19458" name="Picture 2"/>
          <p:cNvPicPr>
            <a:picLocks noChangeAspect="1" noChangeArrowheads="1"/>
          </p:cNvPicPr>
          <p:nvPr/>
        </p:nvPicPr>
        <p:blipFill>
          <a:blip r:embed="rId2" cstate="print"/>
          <a:srcRect/>
          <a:stretch>
            <a:fillRect/>
          </a:stretch>
        </p:blipFill>
        <p:spPr bwMode="auto">
          <a:xfrm>
            <a:off x="6156176" y="980728"/>
            <a:ext cx="2717393"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tangolo 8"/>
          <p:cNvSpPr/>
          <p:nvPr/>
        </p:nvSpPr>
        <p:spPr>
          <a:xfrm>
            <a:off x="0" y="4293096"/>
            <a:ext cx="9144000"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all citizens are to be guaranteed the rights of “liberty, property, security, and resistance to oppression”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369332"/>
          </a:xfrm>
          <a:prstGeom prst="rect">
            <a:avLst/>
          </a:prstGeom>
          <a:solidFill>
            <a:schemeClr val="accent4">
              <a:lumMod val="60000"/>
              <a:lumOff val="40000"/>
              <a:alpha val="40000"/>
            </a:schemeClr>
          </a:solidFill>
          <a:ln>
            <a:solidFill>
              <a:schemeClr val="accent4">
                <a:lumMod val="75000"/>
              </a:schemeClr>
            </a:solidFill>
          </a:ln>
        </p:spPr>
        <p:txBody>
          <a:bodyPr wrap="square">
            <a:spAutoFit/>
          </a:bodyPr>
          <a:lstStyle/>
          <a:p>
            <a:pPr algn="ctr"/>
            <a:r>
              <a:rPr lang="en-US" b="1" dirty="0" smtClean="0">
                <a:solidFill>
                  <a:schemeClr val="accent2">
                    <a:lumMod val="50000"/>
                  </a:schemeClr>
                </a:solidFill>
              </a:rPr>
              <a:t>The First </a:t>
            </a:r>
            <a:r>
              <a:rPr lang="en-US" b="1" dirty="0" err="1" smtClean="0">
                <a:solidFill>
                  <a:schemeClr val="accent2">
                    <a:lumMod val="50000"/>
                  </a:schemeClr>
                </a:solidFill>
              </a:rPr>
              <a:t>Ginevra</a:t>
            </a:r>
            <a:r>
              <a:rPr lang="en-US" b="1" dirty="0" smtClean="0">
                <a:solidFill>
                  <a:schemeClr val="accent2">
                    <a:lumMod val="50000"/>
                  </a:schemeClr>
                </a:solidFill>
              </a:rPr>
              <a:t> Convention (1864)</a:t>
            </a:r>
            <a:endParaRPr lang="it-IT" i="1" dirty="0">
              <a:solidFill>
                <a:schemeClr val="accent2">
                  <a:lumMod val="50000"/>
                </a:schemeClr>
              </a:solidFill>
            </a:endParaRPr>
          </a:p>
        </p:txBody>
      </p:sp>
      <p:sp>
        <p:nvSpPr>
          <p:cNvPr id="6" name="Rettangolo 5"/>
          <p:cNvSpPr/>
          <p:nvPr/>
        </p:nvSpPr>
        <p:spPr>
          <a:xfrm>
            <a:off x="0" y="1052736"/>
            <a:ext cx="9144000" cy="369332"/>
          </a:xfrm>
          <a:prstGeom prst="rect">
            <a:avLst/>
          </a:prstGeom>
          <a:solidFill>
            <a:srgbClr val="FFFF00">
              <a:alpha val="29000"/>
            </a:srgbClr>
          </a:solidFill>
        </p:spPr>
        <p:txBody>
          <a:bodyPr wrap="square">
            <a:spAutoFit/>
          </a:bodyPr>
          <a:lstStyle/>
          <a:p>
            <a:r>
              <a:rPr lang="en-US" b="1" dirty="0" smtClean="0"/>
              <a:t>1864</a:t>
            </a:r>
            <a:r>
              <a:rPr lang="en-US" dirty="0" smtClean="0"/>
              <a:t> - sixteen European countries and several American states attended a conference in Geneva</a:t>
            </a:r>
            <a:endParaRPr lang="it-IT" dirty="0"/>
          </a:p>
        </p:txBody>
      </p:sp>
      <p:cxnSp>
        <p:nvCxnSpPr>
          <p:cNvPr id="12" name="Connettore 2 11"/>
          <p:cNvCxnSpPr/>
          <p:nvPr/>
        </p:nvCxnSpPr>
        <p:spPr>
          <a:xfrm>
            <a:off x="4355976" y="5517232"/>
            <a:ext cx="7920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486" name="Picture 6" descr="Risultati immagini per la prima convenzione di ginevra"/>
          <p:cNvPicPr>
            <a:picLocks noChangeAspect="1" noChangeArrowheads="1"/>
          </p:cNvPicPr>
          <p:nvPr/>
        </p:nvPicPr>
        <p:blipFill>
          <a:blip r:embed="rId2" cstate="print"/>
          <a:srcRect/>
          <a:stretch>
            <a:fillRect/>
          </a:stretch>
        </p:blipFill>
        <p:spPr bwMode="auto">
          <a:xfrm>
            <a:off x="1691680" y="1628800"/>
            <a:ext cx="576064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tangolo 6"/>
          <p:cNvSpPr/>
          <p:nvPr/>
        </p:nvSpPr>
        <p:spPr>
          <a:xfrm>
            <a:off x="0" y="1772816"/>
            <a:ext cx="4824536" cy="646331"/>
          </a:xfrm>
          <a:prstGeom prst="rect">
            <a:avLst/>
          </a:prstGeom>
          <a:solidFill>
            <a:srgbClr val="FFFF00">
              <a:alpha val="50000"/>
            </a:srgbClr>
          </a:solidFill>
        </p:spPr>
        <p:txBody>
          <a:bodyPr wrap="square">
            <a:spAutoFit/>
          </a:bodyPr>
          <a:lstStyle/>
          <a:p>
            <a:r>
              <a:rPr lang="en-US" dirty="0" smtClean="0"/>
              <a:t>Purpose: adopting a convention for the treatment of wounded soldiers in combat </a:t>
            </a:r>
            <a:endParaRPr lang="it-IT" dirty="0"/>
          </a:p>
        </p:txBody>
      </p:sp>
      <p:sp>
        <p:nvSpPr>
          <p:cNvPr id="9" name="Rettangolo 8"/>
          <p:cNvSpPr/>
          <p:nvPr/>
        </p:nvSpPr>
        <p:spPr>
          <a:xfrm>
            <a:off x="0" y="5934670"/>
            <a:ext cx="9144000" cy="923330"/>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main principles: obligation to extend care without discrimination to wounded and sick military personnel and respect for and marking of medical personnel transports and equipment with the distinctive sign of the red cross on a white background. </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2160</Words>
  <Application>Microsoft Office PowerPoint</Application>
  <PresentationFormat>Presentazione su schermo (4:3)</PresentationFormat>
  <Paragraphs>168</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HUMAN RIGHTS  and  ITALIAN CONSTITUTION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The Constitution is the fundamental law of a legal system and it provides the basis of legitimacy for all sources of law and activities by the public authority</vt:lpstr>
      <vt:lpstr>Fundamental rights</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Proprietario</dc:creator>
  <cp:lastModifiedBy>Proprietario</cp:lastModifiedBy>
  <cp:revision>90</cp:revision>
  <dcterms:created xsi:type="dcterms:W3CDTF">2019-03-03T15:24:37Z</dcterms:created>
  <dcterms:modified xsi:type="dcterms:W3CDTF">2019-04-29T18:14:57Z</dcterms:modified>
</cp:coreProperties>
</file>