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6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2062595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Titolo Testo</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–Giovanni Mela</a:t>
            </a:r>
          </a:p>
        </p:txBody>
      </p:sp>
      <p:sp>
        <p:nvSpPr>
          <p:cNvPr id="94" name="Shape 94"/>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“Inserisci qui una citazione”.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Shape 20"/>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Titolo Testo</a:t>
            </a:r>
          </a:p>
        </p:txBody>
      </p:sp>
      <p:sp>
        <p:nvSpPr>
          <p:cNvPr id="22" name="Shape 22"/>
          <p:cNvSpPr>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Titolo Testo</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762000"/>
            <a:ext cx="5334000" cy="4000500"/>
          </a:xfrm>
          <a:prstGeom prst="rect">
            <a:avLst/>
          </a:prstGeom>
        </p:spPr>
        <p:txBody>
          <a:bodyPr anchor="b"/>
          <a:lstStyle>
            <a:lvl1pPr>
              <a:defRPr sz="6000"/>
            </a:lvl1pPr>
          </a:lstStyle>
          <a:p>
            <a:r>
              <a:t>Titolo Testo</a:t>
            </a:r>
          </a:p>
        </p:txBody>
      </p:sp>
      <p:sp>
        <p:nvSpPr>
          <p:cNvPr id="40" name="Shape 40"/>
          <p:cNvSpPr>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41" name="Shape 4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Titolo Testo</a:t>
            </a:r>
          </a:p>
        </p:txBody>
      </p:sp>
      <p:sp>
        <p:nvSpPr>
          <p:cNvPr id="49" name="Shape 4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Titolo Testo</a:t>
            </a:r>
          </a:p>
        </p:txBody>
      </p:sp>
      <p:sp>
        <p:nvSpPr>
          <p:cNvPr id="57" name="Shape 57"/>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Titolo Testo</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68" name="Shape 6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6" name="Shape 7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Titolo Testo</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9A3CA"/>
            </a:gs>
            <a:gs pos="100000">
              <a:srgbClr val="020C25"/>
            </a:gs>
          </a:gsLst>
          <a:lin ang="5400000" scaled="0"/>
        </a:gradFill>
        <a:effectLst/>
      </p:bgPr>
    </p:bg>
    <p:spTree>
      <p:nvGrpSpPr>
        <p:cNvPr id="1" name=""/>
        <p:cNvGrpSpPr/>
        <p:nvPr/>
      </p:nvGrpSpPr>
      <p:grpSpPr>
        <a:xfrm>
          <a:off x="0" y="0"/>
          <a:ext cx="0" cy="0"/>
          <a:chOff x="0" y="0"/>
          <a:chExt cx="0" cy="0"/>
        </a:xfrm>
      </p:grpSpPr>
      <p:sp>
        <p:nvSpPr>
          <p:cNvPr id="119" name="Shape 119"/>
          <p:cNvSpPr>
            <a:spLocks noGrp="1"/>
          </p:cNvSpPr>
          <p:nvPr>
            <p:ph type="ctrTitle"/>
          </p:nvPr>
        </p:nvSpPr>
        <p:spPr>
          <a:xfrm>
            <a:off x="1814921" y="5844208"/>
            <a:ext cx="9401462" cy="1371997"/>
          </a:xfrm>
          <a:prstGeom prst="rect">
            <a:avLst/>
          </a:prstGeom>
        </p:spPr>
        <p:txBody>
          <a:bodyPr>
            <a:normAutofit/>
          </a:bodyPr>
          <a:lstStyle/>
          <a:p>
            <a:r>
              <a:rPr sz="4000" dirty="0"/>
              <a:t>HUMAN RIGHTS</a:t>
            </a:r>
          </a:p>
          <a:p>
            <a:r>
              <a:rPr sz="4000" dirty="0"/>
              <a:t>and </a:t>
            </a:r>
            <a:r>
              <a:rPr lang="it-IT" sz="4000" dirty="0" smtClean="0"/>
              <a:t>their</a:t>
            </a:r>
            <a:r>
              <a:rPr sz="4000" dirty="0" smtClean="0"/>
              <a:t> </a:t>
            </a:r>
            <a:r>
              <a:rPr sz="4000" dirty="0"/>
              <a:t>violation</a:t>
            </a:r>
          </a:p>
        </p:txBody>
      </p:sp>
      <p:pic>
        <p:nvPicPr>
          <p:cNvPr id="120" name="3-Human-Rights.jpg"/>
          <p:cNvPicPr>
            <a:picLocks noChangeAspect="1"/>
          </p:cNvPicPr>
          <p:nvPr/>
        </p:nvPicPr>
        <p:blipFill>
          <a:blip r:embed="rId2">
            <a:extLst/>
          </a:blip>
          <a:stretch>
            <a:fillRect/>
          </a:stretch>
        </p:blipFill>
        <p:spPr>
          <a:xfrm>
            <a:off x="3636397" y="1304593"/>
            <a:ext cx="5732006" cy="3969414"/>
          </a:xfrm>
          <a:prstGeom prst="rect">
            <a:avLst/>
          </a:prstGeom>
          <a:ln w="12700">
            <a:miter lim="400000"/>
          </a:ln>
        </p:spPr>
      </p:pic>
      <p:sp>
        <p:nvSpPr>
          <p:cNvPr id="121" name="Shape 121"/>
          <p:cNvSpPr/>
          <p:nvPr/>
        </p:nvSpPr>
        <p:spPr>
          <a:xfrm>
            <a:off x="483309" y="8773087"/>
            <a:ext cx="5065027"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200"/>
            </a:pPr>
            <a:r>
              <a:rPr sz="1800" dirty="0"/>
              <a:t>Angelica </a:t>
            </a:r>
            <a:r>
              <a:rPr sz="1800" dirty="0" err="1"/>
              <a:t>Brandalise</a:t>
            </a:r>
            <a:endParaRPr sz="1800" dirty="0"/>
          </a:p>
          <a:p>
            <a:pPr algn="l">
              <a:defRPr sz="2200"/>
            </a:pPr>
            <a:r>
              <a:rPr sz="1800" dirty="0"/>
              <a:t>5N </a:t>
            </a:r>
            <a:r>
              <a:rPr sz="1800" dirty="0" smtClean="0"/>
              <a:t>LSU</a:t>
            </a:r>
            <a:r>
              <a:rPr lang="it-IT" sz="1800" dirty="0" smtClean="0"/>
              <a:t> - </a:t>
            </a:r>
            <a:r>
              <a:rPr lang="it-IT" sz="1800" dirty="0" smtClean="0"/>
              <a:t>A.S.</a:t>
            </a:r>
            <a:r>
              <a:rPr lang="it-IT" sz="1800" dirty="0"/>
              <a:t> </a:t>
            </a:r>
            <a:r>
              <a:rPr lang="it-IT" sz="1800" dirty="0" smtClean="0"/>
              <a:t>2018-2019</a:t>
            </a:r>
            <a:endParaRPr sz="1800" dirty="0"/>
          </a:p>
        </p:txBody>
      </p:sp>
      <p:sp>
        <p:nvSpPr>
          <p:cNvPr id="2" name="CasellaDiTesto 1"/>
          <p:cNvSpPr txBox="1"/>
          <p:nvPr/>
        </p:nvSpPr>
        <p:spPr>
          <a:xfrm>
            <a:off x="7977809" y="8742309"/>
            <a:ext cx="475753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it-IT" sz="2000" b="0" i="0" u="none" strike="noStrike" cap="none" spc="0" normalizeH="0" baseline="0" dirty="0" err="1" smtClean="0">
                <a:ln>
                  <a:noFill/>
                </a:ln>
                <a:solidFill>
                  <a:srgbClr val="FFFFFF"/>
                </a:solidFill>
                <a:effectLst/>
                <a:uFillTx/>
                <a:latin typeface="Calibri" panose="020F0502020204030204" pitchFamily="34" charset="0"/>
                <a:cs typeface="Calibri" panose="020F0502020204030204" pitchFamily="34" charset="0"/>
                <a:sym typeface="Helvetica Light"/>
              </a:rPr>
              <a:t>Citizenship</a:t>
            </a:r>
            <a:r>
              <a:rPr kumimoji="0" lang="it-IT" sz="2000" b="0" i="0" u="none" strike="noStrike" cap="none" spc="0" normalizeH="0" dirty="0" smtClean="0">
                <a:ln>
                  <a:noFill/>
                </a:ln>
                <a:solidFill>
                  <a:srgbClr val="FFFFFF"/>
                </a:solidFill>
                <a:effectLst/>
                <a:uFillTx/>
                <a:latin typeface="Calibri" panose="020F0502020204030204" pitchFamily="34" charset="0"/>
                <a:cs typeface="Calibri" panose="020F0502020204030204" pitchFamily="34" charset="0"/>
                <a:sym typeface="Helvetica Light"/>
              </a:rPr>
              <a:t> and </a:t>
            </a:r>
            <a:r>
              <a:rPr kumimoji="0" lang="it-IT" sz="2000" b="0" i="0" u="none" strike="noStrike" cap="none" spc="0" normalizeH="0" dirty="0" err="1" smtClean="0">
                <a:ln>
                  <a:noFill/>
                </a:ln>
                <a:solidFill>
                  <a:srgbClr val="FFFFFF"/>
                </a:solidFill>
                <a:effectLst/>
                <a:uFillTx/>
                <a:latin typeface="Calibri" panose="020F0502020204030204" pitchFamily="34" charset="0"/>
                <a:cs typeface="Calibri" panose="020F0502020204030204" pitchFamily="34" charset="0"/>
                <a:sym typeface="Helvetica Light"/>
              </a:rPr>
              <a:t>Constitution</a:t>
            </a:r>
            <a:endParaRPr kumimoji="0" lang="it-IT" sz="2000" b="0" i="0" u="none" strike="noStrike" cap="none" spc="0" normalizeH="0" dirty="0" smtClean="0">
              <a:ln>
                <a:noFill/>
              </a:ln>
              <a:solidFill>
                <a:srgbClr val="FFFFFF"/>
              </a:solidFill>
              <a:effectLst/>
              <a:uFillTx/>
              <a:latin typeface="Calibri" panose="020F0502020204030204" pitchFamily="34" charset="0"/>
              <a:cs typeface="Calibri" panose="020F0502020204030204" pitchFamily="34"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r>
              <a:rPr lang="it-IT" sz="2000" baseline="0" dirty="0" smtClean="0">
                <a:latin typeface="Calibri" panose="020F0502020204030204" pitchFamily="34" charset="0"/>
                <a:cs typeface="Calibri" panose="020F0502020204030204" pitchFamily="34" charset="0"/>
              </a:rPr>
              <a:t>Lingua</a:t>
            </a:r>
            <a:r>
              <a:rPr lang="it-IT" sz="2000" dirty="0" smtClean="0">
                <a:latin typeface="Calibri" panose="020F0502020204030204" pitchFamily="34" charset="0"/>
                <a:cs typeface="Calibri" panose="020F0502020204030204" pitchFamily="34" charset="0"/>
              </a:rPr>
              <a:t> e Cultura Inglese</a:t>
            </a:r>
            <a:endParaRPr kumimoji="0" lang="it-IT" sz="2000" b="0" i="0" u="none" strike="noStrike" cap="none" spc="0" normalizeH="0" baseline="0" dirty="0">
              <a:ln>
                <a:noFill/>
              </a:ln>
              <a:solidFill>
                <a:srgbClr val="FFFFFF"/>
              </a:solidFill>
              <a:effectLst/>
              <a:uFillTx/>
              <a:latin typeface="Calibri" panose="020F0502020204030204" pitchFamily="34" charset="0"/>
              <a:cs typeface="Calibri" panose="020F0502020204030204" pitchFamily="34" charset="0"/>
              <a:sym typeface="Helvetica Ligh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lvl1pPr>
              <a:defRPr sz="7000">
                <a:solidFill>
                  <a:schemeClr val="accent1"/>
                </a:solidFill>
              </a:defRPr>
            </a:lvl1pPr>
          </a:lstStyle>
          <a:p>
            <a:r>
              <a:t>THE RIGHT TO EQUALITY</a:t>
            </a:r>
          </a:p>
        </p:txBody>
      </p:sp>
      <p:sp>
        <p:nvSpPr>
          <p:cNvPr id="158" name="Shape 158"/>
          <p:cNvSpPr>
            <a:spLocks noGrp="1"/>
          </p:cNvSpPr>
          <p:nvPr>
            <p:ph type="body" idx="1"/>
          </p:nvPr>
        </p:nvSpPr>
        <p:spPr>
          <a:xfrm>
            <a:off x="952500" y="1733550"/>
            <a:ext cx="11099800" cy="6286500"/>
          </a:xfrm>
          <a:prstGeom prst="rect">
            <a:avLst/>
          </a:prstGeom>
        </p:spPr>
        <p:txBody>
          <a:bodyPr/>
          <a:lstStyle/>
          <a:p>
            <a:pPr>
              <a:defRPr>
                <a:solidFill>
                  <a:srgbClr val="000000"/>
                </a:solidFill>
              </a:defRPr>
            </a:pPr>
            <a:r>
              <a:t>“</a:t>
            </a:r>
            <a:r>
              <a:rPr i="1"/>
              <a:t>All citizens have equal social dignity and are equal before the law, without distinction as to sex, race, language, religion, political opinions, or personal or social condition</a:t>
            </a:r>
            <a:r>
              <a:t>.” (art. 3)</a:t>
            </a:r>
          </a:p>
          <a:p>
            <a:pPr>
              <a:defRPr>
                <a:solidFill>
                  <a:srgbClr val="000000"/>
                </a:solidFill>
              </a:defRPr>
            </a:pPr>
            <a:r>
              <a:t>text: “Boys and Girls”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lvl1pPr>
              <a:defRPr sz="7000">
                <a:solidFill>
                  <a:schemeClr val="accent1"/>
                </a:solidFill>
              </a:defRPr>
            </a:lvl1pPr>
          </a:lstStyle>
          <a:p>
            <a:r>
              <a:rPr dirty="0"/>
              <a:t>TABLE OF CONTENTS</a:t>
            </a:r>
          </a:p>
        </p:txBody>
      </p:sp>
      <p:sp>
        <p:nvSpPr>
          <p:cNvPr id="124" name="Shape 124"/>
          <p:cNvSpPr>
            <a:spLocks noGrp="1"/>
          </p:cNvSpPr>
          <p:nvPr>
            <p:ph type="body" idx="1"/>
          </p:nvPr>
        </p:nvSpPr>
        <p:spPr>
          <a:xfrm>
            <a:off x="952500" y="2278895"/>
            <a:ext cx="11099800" cy="6286501"/>
          </a:xfrm>
          <a:prstGeom prst="rect">
            <a:avLst/>
          </a:prstGeom>
        </p:spPr>
        <p:txBody>
          <a:bodyPr/>
          <a:lstStyle/>
          <a:p>
            <a:pPr marL="457199" indent="-457199" algn="just">
              <a:defRPr sz="3000">
                <a:solidFill>
                  <a:srgbClr val="000000"/>
                </a:solidFill>
              </a:defRPr>
            </a:pPr>
            <a:r>
              <a:rPr dirty="0"/>
              <a:t>Introduction to Human Rights</a:t>
            </a:r>
          </a:p>
          <a:p>
            <a:pPr marL="457199" indent="-457199" algn="just">
              <a:defRPr sz="3000">
                <a:solidFill>
                  <a:srgbClr val="000000"/>
                </a:solidFill>
              </a:defRPr>
            </a:pPr>
            <a:r>
              <a:rPr lang="it-IT" dirty="0" smtClean="0"/>
              <a:t>The Development of </a:t>
            </a:r>
            <a:r>
              <a:rPr dirty="0" smtClean="0"/>
              <a:t>Human Rights</a:t>
            </a:r>
            <a:r>
              <a:rPr lang="it-IT" dirty="0" smtClean="0"/>
              <a:t> in </a:t>
            </a:r>
            <a:r>
              <a:rPr lang="it-IT" dirty="0" err="1"/>
              <a:t>H</a:t>
            </a:r>
            <a:r>
              <a:rPr lang="it-IT" dirty="0" err="1" smtClean="0"/>
              <a:t>istory</a:t>
            </a:r>
            <a:endParaRPr lang="it-IT" dirty="0" smtClean="0"/>
          </a:p>
          <a:p>
            <a:pPr marL="457199" indent="-457199" algn="just">
              <a:defRPr sz="3000">
                <a:solidFill>
                  <a:srgbClr val="000000"/>
                </a:solidFill>
              </a:defRPr>
            </a:pPr>
            <a:r>
              <a:rPr lang="it-IT" dirty="0" err="1" smtClean="0"/>
              <a:t>Violations</a:t>
            </a:r>
            <a:r>
              <a:rPr lang="it-IT" dirty="0" smtClean="0"/>
              <a:t> of </a:t>
            </a:r>
            <a:r>
              <a:rPr dirty="0" smtClean="0"/>
              <a:t>Human Right</a:t>
            </a:r>
            <a:r>
              <a:rPr lang="it-IT" dirty="0" smtClean="0"/>
              <a:t>s</a:t>
            </a:r>
          </a:p>
          <a:p>
            <a:pPr marL="457199" indent="-457199" algn="just">
              <a:defRPr sz="3000">
                <a:solidFill>
                  <a:srgbClr val="000000"/>
                </a:solidFill>
              </a:defRPr>
            </a:pPr>
            <a:r>
              <a:rPr lang="it-IT" dirty="0" err="1" smtClean="0"/>
              <a:t>References</a:t>
            </a:r>
            <a:r>
              <a:rPr lang="it-IT" dirty="0" smtClean="0"/>
              <a:t> to </a:t>
            </a:r>
            <a:r>
              <a:rPr lang="it-IT" dirty="0" err="1" smtClean="0"/>
              <a:t>literary</a:t>
            </a:r>
            <a:r>
              <a:rPr lang="it-IT" dirty="0" smtClean="0"/>
              <a:t> </a:t>
            </a:r>
            <a:r>
              <a:rPr lang="it-IT" dirty="0" err="1" smtClean="0"/>
              <a:t>texts</a:t>
            </a:r>
            <a:endParaRPr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Shape 126"/>
          <p:cNvSpPr>
            <a:spLocks noGrp="1"/>
          </p:cNvSpPr>
          <p:nvPr>
            <p:ph type="title"/>
          </p:nvPr>
        </p:nvSpPr>
        <p:spPr>
          <a:xfrm>
            <a:off x="952500" y="412750"/>
            <a:ext cx="11099800" cy="2120900"/>
          </a:xfrm>
          <a:prstGeom prst="rect">
            <a:avLst/>
          </a:prstGeom>
        </p:spPr>
        <p:txBody>
          <a:bodyPr>
            <a:normAutofit fontScale="90000"/>
          </a:bodyPr>
          <a:lstStyle>
            <a:lvl1pPr defTabSz="554990">
              <a:defRPr sz="6650">
                <a:solidFill>
                  <a:schemeClr val="accent1"/>
                </a:solidFill>
              </a:defRPr>
            </a:lvl1pPr>
          </a:lstStyle>
          <a:p>
            <a:r>
              <a:rPr dirty="0"/>
              <a:t>WHAT ARE </a:t>
            </a:r>
            <a:r>
              <a:rPr dirty="0" smtClean="0"/>
              <a:t>HUMAN </a:t>
            </a:r>
            <a:r>
              <a:rPr dirty="0"/>
              <a:t>RIGHTS?</a:t>
            </a:r>
          </a:p>
        </p:txBody>
      </p:sp>
      <p:sp>
        <p:nvSpPr>
          <p:cNvPr id="127" name="Shape 127"/>
          <p:cNvSpPr>
            <a:spLocks noGrp="1"/>
          </p:cNvSpPr>
          <p:nvPr>
            <p:ph type="body" idx="1"/>
          </p:nvPr>
        </p:nvSpPr>
        <p:spPr>
          <a:xfrm>
            <a:off x="692579" y="1525124"/>
            <a:ext cx="11099801" cy="6286501"/>
          </a:xfrm>
          <a:prstGeom prst="rect">
            <a:avLst/>
          </a:prstGeom>
        </p:spPr>
        <p:txBody>
          <a:bodyPr/>
          <a:lstStyle/>
          <a:p>
            <a:pPr marL="457199" indent="-457199" algn="just">
              <a:defRPr sz="3000">
                <a:solidFill>
                  <a:srgbClr val="000000"/>
                </a:solidFill>
              </a:defRPr>
            </a:pPr>
            <a:r>
              <a:rPr dirty="0"/>
              <a:t>Human rights are rights inherent to all human beings, regardless of race, sex, nationality, ethnicity, language, religion, or any other status. </a:t>
            </a:r>
          </a:p>
          <a:p>
            <a:pPr marL="457199" indent="-457199" algn="just">
              <a:defRPr sz="3000">
                <a:solidFill>
                  <a:srgbClr val="000000"/>
                </a:solidFill>
              </a:defRPr>
            </a:pPr>
            <a:r>
              <a:rPr dirty="0"/>
              <a:t>Human rights include the right to </a:t>
            </a:r>
            <a:r>
              <a:rPr b="1" dirty="0"/>
              <a:t>life</a:t>
            </a:r>
            <a:r>
              <a:rPr dirty="0"/>
              <a:t> and </a:t>
            </a:r>
            <a:r>
              <a:rPr b="1" dirty="0"/>
              <a:t>liberty</a:t>
            </a:r>
            <a:r>
              <a:rPr dirty="0"/>
              <a:t>, </a:t>
            </a:r>
            <a:r>
              <a:rPr b="1" dirty="0"/>
              <a:t>freedom from slavery and torture</a:t>
            </a:r>
            <a:r>
              <a:rPr dirty="0"/>
              <a:t>, </a:t>
            </a:r>
            <a:r>
              <a:rPr b="1" dirty="0"/>
              <a:t>freedom of opinion and expression</a:t>
            </a:r>
            <a:r>
              <a:rPr dirty="0"/>
              <a:t>, the right to </a:t>
            </a:r>
            <a:r>
              <a:rPr b="1" dirty="0"/>
              <a:t>work and education</a:t>
            </a:r>
            <a:r>
              <a:rPr dirty="0"/>
              <a:t>, and many more.</a:t>
            </a:r>
          </a:p>
        </p:txBody>
      </p:sp>
      <p:pic>
        <p:nvPicPr>
          <p:cNvPr id="128" name="pasted-image.png"/>
          <p:cNvPicPr>
            <a:picLocks noChangeAspect="1"/>
          </p:cNvPicPr>
          <p:nvPr/>
        </p:nvPicPr>
        <p:blipFill>
          <a:blip r:embed="rId2">
            <a:extLst/>
          </a:blip>
          <a:stretch>
            <a:fillRect/>
          </a:stretch>
        </p:blipFill>
        <p:spPr>
          <a:xfrm>
            <a:off x="9744322" y="6431829"/>
            <a:ext cx="3002121" cy="3002121"/>
          </a:xfrm>
          <a:prstGeom prst="rect">
            <a:avLst/>
          </a:prstGeom>
          <a:ln w="12700">
            <a:miter lim="400000"/>
          </a:ln>
        </p:spPr>
      </p:pic>
      <p:pic>
        <p:nvPicPr>
          <p:cNvPr id="129" name="pasted-image.tiff"/>
          <p:cNvPicPr>
            <a:picLocks noChangeAspect="1"/>
          </p:cNvPicPr>
          <p:nvPr/>
        </p:nvPicPr>
        <p:blipFill>
          <a:blip r:embed="rId3">
            <a:extLst/>
          </a:blip>
          <a:stretch>
            <a:fillRect/>
          </a:stretch>
        </p:blipFill>
        <p:spPr>
          <a:xfrm>
            <a:off x="4439458" y="7057220"/>
            <a:ext cx="5068268" cy="1751339"/>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normAutofit/>
          </a:bodyPr>
          <a:lstStyle>
            <a:lvl1pPr defTabSz="525779">
              <a:defRPr sz="6300">
                <a:solidFill>
                  <a:schemeClr val="accent1"/>
                </a:solidFill>
              </a:defRPr>
            </a:lvl1pPr>
          </a:lstStyle>
          <a:p>
            <a:pPr marL="457199" indent="-457199">
              <a:defRPr sz="3000">
                <a:solidFill>
                  <a:srgbClr val="000000"/>
                </a:solidFill>
              </a:defRPr>
            </a:pPr>
            <a:r>
              <a:rPr lang="en-US" sz="5400" dirty="0" smtClean="0">
                <a:solidFill>
                  <a:srgbClr val="0070C0"/>
                </a:solidFill>
              </a:rPr>
              <a:t>THE DEVELOPMENT OF </a:t>
            </a:r>
            <a:br>
              <a:rPr lang="en-US" sz="5400" dirty="0" smtClean="0">
                <a:solidFill>
                  <a:srgbClr val="0070C0"/>
                </a:solidFill>
              </a:rPr>
            </a:br>
            <a:r>
              <a:rPr lang="en-US" sz="5400" dirty="0" smtClean="0">
                <a:solidFill>
                  <a:srgbClr val="0070C0"/>
                </a:solidFill>
              </a:rPr>
              <a:t>HUMAN RIGHTS IN HISTORY</a:t>
            </a:r>
            <a:endParaRPr lang="en-US" sz="5400" dirty="0">
              <a:solidFill>
                <a:srgbClr val="0070C0"/>
              </a:solidFill>
            </a:endParaRPr>
          </a:p>
        </p:txBody>
      </p:sp>
      <p:sp>
        <p:nvSpPr>
          <p:cNvPr id="132" name="Shape 132"/>
          <p:cNvSpPr>
            <a:spLocks noGrp="1"/>
          </p:cNvSpPr>
          <p:nvPr>
            <p:ph type="body" idx="1"/>
          </p:nvPr>
        </p:nvSpPr>
        <p:spPr>
          <a:xfrm>
            <a:off x="952500" y="2597150"/>
            <a:ext cx="11099800" cy="6286500"/>
          </a:xfrm>
          <a:prstGeom prst="rect">
            <a:avLst/>
          </a:prstGeom>
        </p:spPr>
        <p:txBody>
          <a:bodyPr/>
          <a:lstStyle/>
          <a:p>
            <a:pPr marL="333756" indent="-333756" algn="just" defTabSz="426466">
              <a:spcBef>
                <a:spcPts val="3000"/>
              </a:spcBef>
              <a:defRPr sz="2774">
                <a:solidFill>
                  <a:srgbClr val="000000"/>
                </a:solidFill>
              </a:defRPr>
            </a:pPr>
            <a:r>
              <a:rPr dirty="0"/>
              <a:t>The Cyrus Cylinder (539 B.C.)</a:t>
            </a:r>
          </a:p>
          <a:p>
            <a:pPr marL="333756" indent="-333756" algn="just" defTabSz="426466">
              <a:spcBef>
                <a:spcPts val="3000"/>
              </a:spcBef>
              <a:defRPr sz="2774">
                <a:solidFill>
                  <a:srgbClr val="000000"/>
                </a:solidFill>
              </a:defRPr>
            </a:pPr>
            <a:r>
              <a:rPr dirty="0"/>
              <a:t>The Magna </a:t>
            </a:r>
            <a:r>
              <a:rPr dirty="0" err="1"/>
              <a:t>Carta</a:t>
            </a:r>
            <a:r>
              <a:rPr dirty="0"/>
              <a:t> (1215)</a:t>
            </a:r>
          </a:p>
          <a:p>
            <a:pPr marL="333756" indent="-333756" algn="just" defTabSz="426466">
              <a:spcBef>
                <a:spcPts val="3000"/>
              </a:spcBef>
              <a:defRPr sz="2774">
                <a:solidFill>
                  <a:srgbClr val="000000"/>
                </a:solidFill>
              </a:defRPr>
            </a:pPr>
            <a:r>
              <a:rPr lang="it-IT" dirty="0" smtClean="0"/>
              <a:t>The </a:t>
            </a:r>
            <a:r>
              <a:rPr dirty="0" smtClean="0"/>
              <a:t>Petition </a:t>
            </a:r>
            <a:r>
              <a:rPr dirty="0"/>
              <a:t>of </a:t>
            </a:r>
            <a:r>
              <a:rPr dirty="0" smtClean="0"/>
              <a:t>Right</a:t>
            </a:r>
            <a:r>
              <a:rPr lang="it-IT" dirty="0" smtClean="0"/>
              <a:t> </a:t>
            </a:r>
            <a:r>
              <a:rPr dirty="0" smtClean="0"/>
              <a:t>(1628</a:t>
            </a:r>
            <a:r>
              <a:rPr dirty="0"/>
              <a:t>)</a:t>
            </a:r>
          </a:p>
          <a:p>
            <a:pPr marL="333756" indent="-333756" algn="just" defTabSz="426466">
              <a:spcBef>
                <a:spcPts val="3000"/>
              </a:spcBef>
              <a:defRPr sz="2774">
                <a:solidFill>
                  <a:srgbClr val="000000"/>
                </a:solidFill>
              </a:defRPr>
            </a:pPr>
            <a:r>
              <a:rPr dirty="0"/>
              <a:t>United </a:t>
            </a:r>
            <a:r>
              <a:rPr dirty="0" smtClean="0"/>
              <a:t>States</a:t>
            </a:r>
            <a:r>
              <a:rPr lang="it-IT" dirty="0" smtClean="0"/>
              <a:t>‘ </a:t>
            </a:r>
            <a:r>
              <a:rPr dirty="0" smtClean="0"/>
              <a:t>Declaration </a:t>
            </a:r>
            <a:r>
              <a:rPr dirty="0"/>
              <a:t>of Independence (1776)</a:t>
            </a:r>
          </a:p>
          <a:p>
            <a:pPr marL="333756" indent="-333756" algn="just" defTabSz="426466">
              <a:spcBef>
                <a:spcPts val="3000"/>
              </a:spcBef>
              <a:defRPr sz="2774">
                <a:solidFill>
                  <a:srgbClr val="000000"/>
                </a:solidFill>
              </a:defRPr>
            </a:pPr>
            <a:r>
              <a:rPr dirty="0"/>
              <a:t>Declaration of the Rights of Man and the Citizen (1789)</a:t>
            </a:r>
          </a:p>
          <a:p>
            <a:pPr marL="333756" indent="-333756" algn="just" defTabSz="426466">
              <a:spcBef>
                <a:spcPts val="3000"/>
              </a:spcBef>
              <a:defRPr sz="2774">
                <a:solidFill>
                  <a:srgbClr val="000000"/>
                </a:solidFill>
              </a:defRPr>
            </a:pPr>
            <a:r>
              <a:rPr dirty="0"/>
              <a:t>Geneva Convention (1864)</a:t>
            </a:r>
          </a:p>
          <a:p>
            <a:pPr marL="333756" indent="-333756" algn="just" defTabSz="426466">
              <a:spcBef>
                <a:spcPts val="3000"/>
              </a:spcBef>
              <a:defRPr sz="2774">
                <a:solidFill>
                  <a:srgbClr val="000000"/>
                </a:solidFill>
              </a:defRPr>
            </a:pPr>
            <a:r>
              <a:rPr dirty="0"/>
              <a:t>The Universal Declaration of Human Rights (1948)</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 name="Shape 134"/>
          <p:cNvSpPr>
            <a:spLocks noGrp="1"/>
          </p:cNvSpPr>
          <p:nvPr>
            <p:ph type="body" idx="1"/>
          </p:nvPr>
        </p:nvSpPr>
        <p:spPr>
          <a:xfrm>
            <a:off x="828633" y="1007354"/>
            <a:ext cx="11162004" cy="8139709"/>
          </a:xfrm>
          <a:prstGeom prst="rect">
            <a:avLst/>
          </a:prstGeom>
        </p:spPr>
        <p:txBody>
          <a:bodyPr>
            <a:normAutofit lnSpcReduction="10000"/>
          </a:bodyPr>
          <a:lstStyle/>
          <a:p>
            <a:pPr marL="384047" indent="-384047" defTabSz="490727">
              <a:spcBef>
                <a:spcPts val="3500"/>
              </a:spcBef>
              <a:defRPr sz="3191">
                <a:solidFill>
                  <a:schemeClr val="accent6">
                    <a:hueOff val="105381"/>
                    <a:satOff val="14341"/>
                    <a:lumOff val="10801"/>
                  </a:schemeClr>
                </a:solidFill>
              </a:defRPr>
            </a:pPr>
            <a:r>
              <a:rPr dirty="0"/>
              <a:t>THE CYRUS CYLINDER</a:t>
            </a:r>
          </a:p>
          <a:p>
            <a:pPr marL="0" indent="0" defTabSz="490727">
              <a:spcBef>
                <a:spcPts val="2500"/>
              </a:spcBef>
              <a:buSzTx/>
              <a:buNone/>
              <a:defRPr sz="3191">
                <a:solidFill>
                  <a:srgbClr val="000000"/>
                </a:solidFill>
              </a:defRPr>
            </a:pPr>
            <a:r>
              <a:rPr dirty="0"/>
              <a:t>Cyrus the Great established </a:t>
            </a:r>
            <a:r>
              <a:rPr b="1" dirty="0"/>
              <a:t>racial equality</a:t>
            </a:r>
          </a:p>
          <a:p>
            <a:pPr marL="0" indent="0" defTabSz="490727">
              <a:spcBef>
                <a:spcPts val="0"/>
              </a:spcBef>
              <a:buSzTx/>
              <a:buNone/>
              <a:defRPr sz="3191">
                <a:solidFill>
                  <a:srgbClr val="000000"/>
                </a:solidFill>
              </a:defRPr>
            </a:pPr>
            <a:r>
              <a:rPr dirty="0"/>
              <a:t>and </a:t>
            </a:r>
            <a:r>
              <a:rPr b="1" dirty="0"/>
              <a:t>the right to choose your own religion</a:t>
            </a:r>
          </a:p>
          <a:p>
            <a:pPr marL="384047" indent="-384047" defTabSz="490727">
              <a:spcBef>
                <a:spcPts val="2500"/>
              </a:spcBef>
              <a:defRPr sz="3191">
                <a:solidFill>
                  <a:schemeClr val="accent6">
                    <a:hueOff val="105381"/>
                    <a:satOff val="14341"/>
                    <a:lumOff val="10801"/>
                  </a:schemeClr>
                </a:solidFill>
              </a:defRPr>
            </a:pPr>
            <a:r>
              <a:rPr dirty="0"/>
              <a:t>THE MAGNA CHARTA LIBERTATUM</a:t>
            </a:r>
          </a:p>
          <a:p>
            <a:pPr marL="0" indent="0" defTabSz="490727">
              <a:spcBef>
                <a:spcPts val="2500"/>
              </a:spcBef>
              <a:buSzTx/>
              <a:buNone/>
              <a:defRPr sz="3191">
                <a:solidFill>
                  <a:schemeClr val="accent6">
                    <a:hueOff val="105381"/>
                    <a:satOff val="14341"/>
                    <a:lumOff val="10801"/>
                  </a:schemeClr>
                </a:solidFill>
              </a:defRPr>
            </a:pPr>
            <a:r>
              <a:rPr dirty="0">
                <a:solidFill>
                  <a:srgbClr val="000000"/>
                </a:solidFill>
              </a:rPr>
              <a:t>a series of written </a:t>
            </a:r>
            <a:r>
              <a:rPr b="1" dirty="0">
                <a:solidFill>
                  <a:srgbClr val="000000"/>
                </a:solidFill>
              </a:rPr>
              <a:t>promises between</a:t>
            </a:r>
          </a:p>
          <a:p>
            <a:pPr marL="0" indent="0" defTabSz="490727">
              <a:spcBef>
                <a:spcPts val="0"/>
              </a:spcBef>
              <a:buSzTx/>
              <a:buNone/>
              <a:defRPr sz="3191">
                <a:solidFill>
                  <a:schemeClr val="accent6">
                    <a:hueOff val="105381"/>
                    <a:satOff val="14341"/>
                    <a:lumOff val="10801"/>
                  </a:schemeClr>
                </a:solidFill>
              </a:defRPr>
            </a:pPr>
            <a:r>
              <a:rPr b="1" dirty="0">
                <a:solidFill>
                  <a:srgbClr val="000000"/>
                </a:solidFill>
              </a:rPr>
              <a:t>the king and his subjects</a:t>
            </a:r>
          </a:p>
          <a:p>
            <a:pPr marL="384047" indent="-384047" defTabSz="490727">
              <a:spcBef>
                <a:spcPts val="2500"/>
              </a:spcBef>
              <a:defRPr sz="3191">
                <a:solidFill>
                  <a:schemeClr val="accent6">
                    <a:hueOff val="105381"/>
                    <a:satOff val="14341"/>
                    <a:lumOff val="10801"/>
                  </a:schemeClr>
                </a:solidFill>
              </a:defRPr>
            </a:pPr>
            <a:r>
              <a:rPr dirty="0"/>
              <a:t>PETITION OF RIGHTS</a:t>
            </a:r>
          </a:p>
          <a:p>
            <a:pPr marL="0" indent="0" defTabSz="490727">
              <a:spcBef>
                <a:spcPts val="2500"/>
              </a:spcBef>
              <a:buSzTx/>
              <a:buNone/>
              <a:defRPr sz="3191">
                <a:solidFill>
                  <a:srgbClr val="000000"/>
                </a:solidFill>
              </a:defRPr>
            </a:pPr>
            <a:r>
              <a:rPr dirty="0"/>
              <a:t>Parliament severely </a:t>
            </a:r>
            <a:r>
              <a:rPr b="1" dirty="0"/>
              <a:t>limited the king’s power</a:t>
            </a:r>
          </a:p>
          <a:p>
            <a:pPr marL="384047" indent="-384047" algn="just" defTabSz="490727">
              <a:spcBef>
                <a:spcPts val="2500"/>
              </a:spcBef>
              <a:defRPr sz="3191">
                <a:solidFill>
                  <a:schemeClr val="accent6">
                    <a:hueOff val="105381"/>
                    <a:satOff val="14341"/>
                    <a:lumOff val="10801"/>
                  </a:schemeClr>
                </a:solidFill>
              </a:defRPr>
            </a:pPr>
            <a:r>
              <a:rPr dirty="0"/>
              <a:t>UNITED </a:t>
            </a:r>
            <a:r>
              <a:rPr dirty="0" smtClean="0"/>
              <a:t>STATES</a:t>
            </a:r>
            <a:r>
              <a:rPr lang="it-IT" dirty="0" smtClean="0"/>
              <a:t>'</a:t>
            </a:r>
            <a:r>
              <a:rPr dirty="0" smtClean="0"/>
              <a:t> </a:t>
            </a:r>
            <a:r>
              <a:rPr dirty="0"/>
              <a:t>DECLARATION OF </a:t>
            </a:r>
          </a:p>
          <a:p>
            <a:pPr marL="0" indent="0" algn="just" defTabSz="490727">
              <a:spcBef>
                <a:spcPts val="0"/>
              </a:spcBef>
              <a:buSzTx/>
              <a:buNone/>
              <a:defRPr sz="3191">
                <a:solidFill>
                  <a:schemeClr val="accent6">
                    <a:hueOff val="105381"/>
                    <a:satOff val="14341"/>
                    <a:lumOff val="10801"/>
                  </a:schemeClr>
                </a:solidFill>
              </a:defRPr>
            </a:pPr>
            <a:r>
              <a:rPr dirty="0"/>
              <a:t>INDEPENDENCE</a:t>
            </a:r>
          </a:p>
          <a:p>
            <a:pPr marL="0" indent="0" algn="just" defTabSz="490727">
              <a:spcBef>
                <a:spcPts val="2500"/>
              </a:spcBef>
              <a:buSzTx/>
              <a:buNone/>
              <a:defRPr sz="3191">
                <a:solidFill>
                  <a:srgbClr val="000000"/>
                </a:solidFill>
              </a:defRPr>
            </a:pPr>
            <a:r>
              <a:rPr dirty="0"/>
              <a:t>written to tell that US was </a:t>
            </a:r>
            <a:r>
              <a:rPr b="1" dirty="0"/>
              <a:t>a free and</a:t>
            </a:r>
          </a:p>
          <a:p>
            <a:pPr marL="0" indent="0" algn="just" defTabSz="490727">
              <a:spcBef>
                <a:spcPts val="0"/>
              </a:spcBef>
              <a:buSzTx/>
              <a:buNone/>
              <a:defRPr sz="3191">
                <a:solidFill>
                  <a:srgbClr val="000000"/>
                </a:solidFill>
              </a:defRPr>
            </a:pPr>
            <a:r>
              <a:rPr b="1" dirty="0"/>
              <a:t>independent country </a:t>
            </a:r>
          </a:p>
        </p:txBody>
      </p:sp>
      <p:pic>
        <p:nvPicPr>
          <p:cNvPr id="135" name="216.jpg"/>
          <p:cNvPicPr>
            <a:picLocks noChangeAspect="1"/>
          </p:cNvPicPr>
          <p:nvPr/>
        </p:nvPicPr>
        <p:blipFill>
          <a:blip r:embed="rId2">
            <a:extLst/>
          </a:blip>
          <a:stretch>
            <a:fillRect/>
          </a:stretch>
        </p:blipFill>
        <p:spPr>
          <a:xfrm>
            <a:off x="9491517" y="1229988"/>
            <a:ext cx="3014455" cy="1551440"/>
          </a:xfrm>
          <a:prstGeom prst="rect">
            <a:avLst/>
          </a:prstGeom>
          <a:ln w="12700">
            <a:miter lim="400000"/>
          </a:ln>
        </p:spPr>
      </p:pic>
      <p:pic>
        <p:nvPicPr>
          <p:cNvPr id="136" name="0671-Magna-Charta-Manuscript-1.jpg"/>
          <p:cNvPicPr>
            <a:picLocks noChangeAspect="1"/>
          </p:cNvPicPr>
          <p:nvPr/>
        </p:nvPicPr>
        <p:blipFill>
          <a:blip r:embed="rId3">
            <a:extLst/>
          </a:blip>
          <a:stretch>
            <a:fillRect/>
          </a:stretch>
        </p:blipFill>
        <p:spPr>
          <a:xfrm>
            <a:off x="8639559" y="4181525"/>
            <a:ext cx="2747146" cy="1791369"/>
          </a:xfrm>
          <a:prstGeom prst="rect">
            <a:avLst/>
          </a:prstGeom>
          <a:ln w="12700">
            <a:miter lim="400000"/>
          </a:ln>
        </p:spPr>
      </p:pic>
      <p:pic>
        <p:nvPicPr>
          <p:cNvPr id="137" name="vc51.jpg"/>
          <p:cNvPicPr>
            <a:picLocks noChangeAspect="1"/>
          </p:cNvPicPr>
          <p:nvPr/>
        </p:nvPicPr>
        <p:blipFill>
          <a:blip r:embed="rId4">
            <a:extLst/>
          </a:blip>
          <a:stretch>
            <a:fillRect/>
          </a:stretch>
        </p:blipFill>
        <p:spPr>
          <a:xfrm>
            <a:off x="9527819" y="7019965"/>
            <a:ext cx="2319830" cy="2414073"/>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 name="Shape 139"/>
          <p:cNvSpPr>
            <a:spLocks noGrp="1"/>
          </p:cNvSpPr>
          <p:nvPr>
            <p:ph type="body" idx="1"/>
          </p:nvPr>
        </p:nvSpPr>
        <p:spPr>
          <a:xfrm>
            <a:off x="734792" y="589967"/>
            <a:ext cx="11024478" cy="8573666"/>
          </a:xfrm>
          <a:prstGeom prst="rect">
            <a:avLst/>
          </a:prstGeom>
        </p:spPr>
        <p:txBody>
          <a:bodyPr/>
          <a:lstStyle/>
          <a:p>
            <a:pPr algn="just">
              <a:defRPr>
                <a:solidFill>
                  <a:schemeClr val="accent6">
                    <a:hueOff val="105381"/>
                    <a:satOff val="14341"/>
                    <a:lumOff val="10801"/>
                  </a:schemeClr>
                </a:solidFill>
              </a:defRPr>
            </a:pPr>
            <a:r>
              <a:rPr dirty="0"/>
              <a:t>DECLARATION OF RIGHTS</a:t>
            </a:r>
          </a:p>
          <a:p>
            <a:pPr marL="0" indent="0" algn="just">
              <a:spcBef>
                <a:spcPts val="0"/>
              </a:spcBef>
              <a:buSzTx/>
              <a:buNone/>
              <a:defRPr>
                <a:solidFill>
                  <a:schemeClr val="accent6">
                    <a:hueOff val="105381"/>
                    <a:satOff val="14341"/>
                    <a:lumOff val="10801"/>
                  </a:schemeClr>
                </a:solidFill>
              </a:defRPr>
            </a:pPr>
            <a:r>
              <a:rPr dirty="0"/>
              <a:t>OF MAN AND CITIZEN</a:t>
            </a:r>
          </a:p>
          <a:p>
            <a:pPr marL="0" indent="0" algn="just">
              <a:spcBef>
                <a:spcPts val="3000"/>
              </a:spcBef>
              <a:buSzTx/>
              <a:buNone/>
              <a:defRPr>
                <a:solidFill>
                  <a:srgbClr val="000000"/>
                </a:solidFill>
              </a:defRPr>
            </a:pPr>
            <a:r>
              <a:rPr dirty="0"/>
              <a:t>proclaims that </a:t>
            </a:r>
            <a:r>
              <a:rPr b="1" dirty="0"/>
              <a:t>all citizens are</a:t>
            </a:r>
          </a:p>
          <a:p>
            <a:pPr marL="0" indent="0" algn="just">
              <a:spcBef>
                <a:spcPts val="0"/>
              </a:spcBef>
              <a:buSzTx/>
              <a:buNone/>
              <a:defRPr>
                <a:solidFill>
                  <a:srgbClr val="000000"/>
                </a:solidFill>
              </a:defRPr>
            </a:pPr>
            <a:r>
              <a:rPr b="1" dirty="0"/>
              <a:t>guaranteed </a:t>
            </a:r>
            <a:r>
              <a:rPr b="1" dirty="0" smtClean="0"/>
              <a:t>rights</a:t>
            </a:r>
            <a:r>
              <a:rPr dirty="0" smtClean="0"/>
              <a:t> </a:t>
            </a:r>
            <a:endParaRPr dirty="0"/>
          </a:p>
          <a:p>
            <a:pPr algn="just">
              <a:spcBef>
                <a:spcPts val="3000"/>
              </a:spcBef>
              <a:defRPr>
                <a:solidFill>
                  <a:schemeClr val="accent6">
                    <a:hueOff val="105381"/>
                    <a:satOff val="14341"/>
                    <a:lumOff val="10801"/>
                  </a:schemeClr>
                </a:solidFill>
              </a:defRPr>
            </a:pPr>
            <a:r>
              <a:rPr dirty="0"/>
              <a:t>GENEVA CONVENTION</a:t>
            </a:r>
          </a:p>
          <a:p>
            <a:pPr marL="0" indent="0" algn="just">
              <a:spcBef>
                <a:spcPts val="3000"/>
              </a:spcBef>
              <a:buSzTx/>
              <a:buNone/>
              <a:defRPr>
                <a:solidFill>
                  <a:srgbClr val="000000"/>
                </a:solidFill>
              </a:defRPr>
            </a:pPr>
            <a:r>
              <a:rPr dirty="0"/>
              <a:t>extended care </a:t>
            </a:r>
            <a:r>
              <a:rPr b="1" dirty="0"/>
              <a:t>without discrimination </a:t>
            </a:r>
          </a:p>
          <a:p>
            <a:pPr marL="0" indent="0" algn="just">
              <a:spcBef>
                <a:spcPts val="0"/>
              </a:spcBef>
              <a:buSzTx/>
              <a:buNone/>
              <a:defRPr>
                <a:solidFill>
                  <a:srgbClr val="000000"/>
                </a:solidFill>
              </a:defRPr>
            </a:pPr>
            <a:r>
              <a:rPr b="1" dirty="0"/>
              <a:t>to wounded and sick military people</a:t>
            </a:r>
          </a:p>
          <a:p>
            <a:pPr algn="just">
              <a:defRPr>
                <a:solidFill>
                  <a:schemeClr val="accent6">
                    <a:hueOff val="105381"/>
                    <a:satOff val="14341"/>
                    <a:lumOff val="10801"/>
                  </a:schemeClr>
                </a:solidFill>
              </a:defRPr>
            </a:pPr>
            <a:r>
              <a:rPr dirty="0"/>
              <a:t>UDHR</a:t>
            </a:r>
          </a:p>
          <a:p>
            <a:pPr marL="0" indent="0" algn="just">
              <a:spcBef>
                <a:spcPts val="3000"/>
              </a:spcBef>
              <a:buSzTx/>
              <a:buNone/>
              <a:defRPr>
                <a:solidFill>
                  <a:srgbClr val="000000"/>
                </a:solidFill>
              </a:defRPr>
            </a:pPr>
            <a:r>
              <a:rPr dirty="0" smtClean="0"/>
              <a:t>adopt</a:t>
            </a:r>
            <a:r>
              <a:rPr lang="it-IT" dirty="0" smtClean="0"/>
              <a:t>s</a:t>
            </a:r>
            <a:r>
              <a:rPr dirty="0" smtClean="0"/>
              <a:t> </a:t>
            </a:r>
            <a:r>
              <a:rPr b="1" dirty="0"/>
              <a:t>rights for all the citizen</a:t>
            </a:r>
          </a:p>
          <a:p>
            <a:pPr marL="0" indent="0" algn="just">
              <a:spcBef>
                <a:spcPts val="0"/>
              </a:spcBef>
              <a:buSzTx/>
              <a:buNone/>
              <a:defRPr>
                <a:solidFill>
                  <a:srgbClr val="000000"/>
                </a:solidFill>
              </a:defRPr>
            </a:pPr>
            <a:r>
              <a:rPr b="1" dirty="0"/>
              <a:t>in the world</a:t>
            </a:r>
          </a:p>
        </p:txBody>
      </p:sp>
      <p:pic>
        <p:nvPicPr>
          <p:cNvPr id="140" name="0a15229ff156542a842e8af93628ad22.jpg"/>
          <p:cNvPicPr>
            <a:picLocks noChangeAspect="1"/>
          </p:cNvPicPr>
          <p:nvPr/>
        </p:nvPicPr>
        <p:blipFill>
          <a:blip r:embed="rId2">
            <a:extLst/>
          </a:blip>
          <a:stretch>
            <a:fillRect/>
          </a:stretch>
        </p:blipFill>
        <p:spPr>
          <a:xfrm>
            <a:off x="8024900" y="603834"/>
            <a:ext cx="2150299" cy="2855316"/>
          </a:xfrm>
          <a:prstGeom prst="rect">
            <a:avLst/>
          </a:prstGeom>
          <a:ln w="12700">
            <a:miter lim="400000"/>
          </a:ln>
        </p:spPr>
      </p:pic>
      <p:pic>
        <p:nvPicPr>
          <p:cNvPr id="141" name="V-P-CH-E-01379_500.jpg"/>
          <p:cNvPicPr>
            <a:picLocks noChangeAspect="1"/>
          </p:cNvPicPr>
          <p:nvPr/>
        </p:nvPicPr>
        <p:blipFill>
          <a:blip r:embed="rId3">
            <a:extLst/>
          </a:blip>
          <a:stretch>
            <a:fillRect/>
          </a:stretch>
        </p:blipFill>
        <p:spPr>
          <a:xfrm>
            <a:off x="10229639" y="3760626"/>
            <a:ext cx="2150299" cy="3116376"/>
          </a:xfrm>
          <a:prstGeom prst="rect">
            <a:avLst/>
          </a:prstGeom>
          <a:ln w="12700">
            <a:miter lim="400000"/>
          </a:ln>
        </p:spPr>
      </p:pic>
      <p:pic>
        <p:nvPicPr>
          <p:cNvPr id="142" name="United-Nations-The-Universal-Declaration-of-Human-Rights-December-10-1948_300x.jpg"/>
          <p:cNvPicPr>
            <a:picLocks noChangeAspect="1"/>
          </p:cNvPicPr>
          <p:nvPr/>
        </p:nvPicPr>
        <p:blipFill>
          <a:blip r:embed="rId4">
            <a:extLst/>
          </a:blip>
          <a:stretch>
            <a:fillRect/>
          </a:stretch>
        </p:blipFill>
        <p:spPr>
          <a:xfrm>
            <a:off x="7489800" y="6314000"/>
            <a:ext cx="2411870" cy="3256023"/>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normAutofit fontScale="90000"/>
          </a:bodyPr>
          <a:lstStyle>
            <a:lvl1pPr defTabSz="543305">
              <a:defRPr sz="6510">
                <a:solidFill>
                  <a:schemeClr val="accent1"/>
                </a:solidFill>
              </a:defRPr>
            </a:lvl1pPr>
          </a:lstStyle>
          <a:p>
            <a:r>
              <a:t>THE CONSTITUTION OF THE ITALIAN REPUBLIC (1947)</a:t>
            </a:r>
          </a:p>
        </p:txBody>
      </p:sp>
      <p:sp>
        <p:nvSpPr>
          <p:cNvPr id="145" name="Shape 145"/>
          <p:cNvSpPr>
            <a:spLocks noGrp="1"/>
          </p:cNvSpPr>
          <p:nvPr>
            <p:ph type="body" sz="half" idx="1"/>
          </p:nvPr>
        </p:nvSpPr>
        <p:spPr>
          <a:xfrm>
            <a:off x="952500" y="3122400"/>
            <a:ext cx="11099800" cy="3508800"/>
          </a:xfrm>
          <a:prstGeom prst="rect">
            <a:avLst/>
          </a:prstGeom>
        </p:spPr>
        <p:txBody>
          <a:bodyPr/>
          <a:lstStyle/>
          <a:p>
            <a:pPr>
              <a:defRPr>
                <a:solidFill>
                  <a:srgbClr val="000000"/>
                </a:solidFill>
              </a:defRPr>
            </a:pPr>
            <a:r>
              <a:rPr dirty="0"/>
              <a:t>It wants to favor foreign citizens’ integration</a:t>
            </a:r>
          </a:p>
          <a:p>
            <a:pPr>
              <a:defRPr>
                <a:solidFill>
                  <a:srgbClr val="000000"/>
                </a:solidFill>
              </a:defRPr>
            </a:pPr>
            <a:r>
              <a:rPr dirty="0"/>
              <a:t>It is </a:t>
            </a:r>
            <a:r>
              <a:rPr lang="it-IT" dirty="0" err="1" smtClean="0"/>
              <a:t>arranged</a:t>
            </a:r>
            <a:r>
              <a:rPr dirty="0" smtClean="0"/>
              <a:t> </a:t>
            </a:r>
            <a:r>
              <a:rPr dirty="0"/>
              <a:t>into 4 sections</a:t>
            </a:r>
          </a:p>
        </p:txBody>
      </p:sp>
      <p:pic>
        <p:nvPicPr>
          <p:cNvPr id="146" name="costituzione_b_gr.jpg"/>
          <p:cNvPicPr>
            <a:picLocks noChangeAspect="1"/>
          </p:cNvPicPr>
          <p:nvPr/>
        </p:nvPicPr>
        <p:blipFill>
          <a:blip r:embed="rId2">
            <a:extLst/>
          </a:blip>
          <a:stretch>
            <a:fillRect/>
          </a:stretch>
        </p:blipFill>
        <p:spPr>
          <a:xfrm>
            <a:off x="9493338" y="5038668"/>
            <a:ext cx="3196554" cy="4470705"/>
          </a:xfrm>
          <a:prstGeom prst="rect">
            <a:avLst/>
          </a:prstGeom>
          <a:ln w="12700">
            <a:miter lim="400000"/>
          </a:ln>
        </p:spPr>
      </p:pic>
      <p:sp>
        <p:nvSpPr>
          <p:cNvPr id="147" name="Shape 147"/>
          <p:cNvSpPr>
            <a:spLocks noGrp="1"/>
          </p:cNvSpPr>
          <p:nvPr>
            <p:ph type="sldNum" sz="quarter" idx="4294967295"/>
          </p:nvPr>
        </p:nvSpPr>
        <p:spPr>
          <a:xfrm>
            <a:off x="6375349" y="9245600"/>
            <a:ext cx="241402" cy="3810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lvl1pPr>
              <a:defRPr sz="7000">
                <a:solidFill>
                  <a:schemeClr val="accent1"/>
                </a:solidFill>
              </a:defRPr>
            </a:lvl1pPr>
          </a:lstStyle>
          <a:p>
            <a:r>
              <a:t>THE RIGHT TO CHOOSE</a:t>
            </a:r>
          </a:p>
        </p:txBody>
      </p:sp>
      <p:sp>
        <p:nvSpPr>
          <p:cNvPr id="150" name="Shape 150"/>
          <p:cNvSpPr>
            <a:spLocks noGrp="1"/>
          </p:cNvSpPr>
          <p:nvPr>
            <p:ph type="body" idx="1"/>
          </p:nvPr>
        </p:nvSpPr>
        <p:spPr>
          <a:xfrm>
            <a:off x="952500" y="2597150"/>
            <a:ext cx="11099800" cy="6286500"/>
          </a:xfrm>
          <a:prstGeom prst="rect">
            <a:avLst/>
          </a:prstGeom>
        </p:spPr>
        <p:txBody>
          <a:bodyPr/>
          <a:lstStyle/>
          <a:p>
            <a:pPr marL="429768" indent="-429768" defTabSz="549148">
              <a:spcBef>
                <a:spcPts val="3900"/>
              </a:spcBef>
              <a:defRPr sz="3290" i="1">
                <a:solidFill>
                  <a:srgbClr val="000000"/>
                </a:solidFill>
              </a:defRPr>
            </a:pPr>
            <a:r>
              <a:t>The Republic safeguards health as a fundamental right of the individual and as a collective interest, and guarantees free medical care to the indigent. No one shall be obliged to undergo particular health treatment except under the provisions of the law. The law cannot under any circumstances violate the limits imposed by respect for the human person. </a:t>
            </a:r>
          </a:p>
          <a:p>
            <a:pPr marL="0" indent="0" defTabSz="549148">
              <a:spcBef>
                <a:spcPts val="0"/>
              </a:spcBef>
              <a:buSzTx/>
              <a:buNone/>
              <a:defRPr sz="3290" i="1">
                <a:solidFill>
                  <a:srgbClr val="000000"/>
                </a:solidFill>
              </a:defRPr>
            </a:pPr>
            <a:r>
              <a:t>    </a:t>
            </a:r>
            <a:r>
              <a:rPr i="0"/>
              <a:t>(art.32)</a:t>
            </a:r>
          </a:p>
          <a:p>
            <a:pPr marL="395838" indent="-395838" defTabSz="549148">
              <a:spcBef>
                <a:spcPts val="3900"/>
              </a:spcBef>
              <a:defRPr sz="3290" i="1">
                <a:solidFill>
                  <a:srgbClr val="000000"/>
                </a:solidFill>
              </a:defRPr>
            </a:pPr>
            <a:r>
              <a:rPr i="0"/>
              <a:t>Pro Choice or Pro Life</a:t>
            </a:r>
          </a:p>
        </p:txBody>
      </p:sp>
      <p:pic>
        <p:nvPicPr>
          <p:cNvPr id="151" name="Bufala.jpg"/>
          <p:cNvPicPr>
            <a:picLocks noChangeAspect="1"/>
          </p:cNvPicPr>
          <p:nvPr/>
        </p:nvPicPr>
        <p:blipFill>
          <a:blip r:embed="rId2">
            <a:extLst/>
          </a:blip>
          <a:stretch>
            <a:fillRect/>
          </a:stretch>
        </p:blipFill>
        <p:spPr>
          <a:xfrm>
            <a:off x="8313322" y="6297121"/>
            <a:ext cx="4322063" cy="3184324"/>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lvl1pPr>
              <a:defRPr sz="7000">
                <a:solidFill>
                  <a:schemeClr val="accent1"/>
                </a:solidFill>
              </a:defRPr>
            </a:lvl1pPr>
          </a:lstStyle>
          <a:p>
            <a:r>
              <a:t>THE RIGHT OF LIFE</a:t>
            </a:r>
          </a:p>
        </p:txBody>
      </p:sp>
      <p:sp>
        <p:nvSpPr>
          <p:cNvPr id="154" name="Shape 154"/>
          <p:cNvSpPr>
            <a:spLocks noGrp="1"/>
          </p:cNvSpPr>
          <p:nvPr>
            <p:ph type="body" idx="1"/>
          </p:nvPr>
        </p:nvSpPr>
        <p:spPr>
          <a:xfrm>
            <a:off x="952500" y="1080427"/>
            <a:ext cx="11099800" cy="6286501"/>
          </a:xfrm>
          <a:prstGeom prst="rect">
            <a:avLst/>
          </a:prstGeom>
        </p:spPr>
        <p:txBody>
          <a:bodyPr/>
          <a:lstStyle/>
          <a:p>
            <a:pPr>
              <a:defRPr>
                <a:solidFill>
                  <a:srgbClr val="000000"/>
                </a:solidFill>
              </a:defRPr>
            </a:pPr>
            <a:r>
              <a:rPr i="1"/>
              <a:t>“Anyone who causes the death of a man is punished with imprisonment of not less than twenty-one years.”</a:t>
            </a:r>
            <a:r>
              <a:t> (art. 575 Penal Code)</a:t>
            </a:r>
          </a:p>
        </p:txBody>
      </p:sp>
      <p:pic>
        <p:nvPicPr>
          <p:cNvPr id="155" name="pasted-image.tiff"/>
          <p:cNvPicPr>
            <a:picLocks noChangeAspect="1"/>
          </p:cNvPicPr>
          <p:nvPr/>
        </p:nvPicPr>
        <p:blipFill>
          <a:blip r:embed="rId2">
            <a:extLst/>
          </a:blip>
          <a:stretch>
            <a:fillRect/>
          </a:stretch>
        </p:blipFill>
        <p:spPr>
          <a:xfrm>
            <a:off x="7756733" y="5396158"/>
            <a:ext cx="4858025" cy="4070237"/>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443</Words>
  <Application>Microsoft Office PowerPoint</Application>
  <PresentationFormat>Personalizzato</PresentationFormat>
  <Paragraphs>57</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Calibri</vt:lpstr>
      <vt:lpstr>Helvetica</vt:lpstr>
      <vt:lpstr>Helvetica Light</vt:lpstr>
      <vt:lpstr>Helvetica Neue</vt:lpstr>
      <vt:lpstr>Gradient</vt:lpstr>
      <vt:lpstr>HUMAN RIGHTS and their violation</vt:lpstr>
      <vt:lpstr>TABLE OF CONTENTS</vt:lpstr>
      <vt:lpstr>WHAT ARE HUMAN RIGHTS?</vt:lpstr>
      <vt:lpstr>THE DEVELOPMENT OF  HUMAN RIGHTS IN HISTORY</vt:lpstr>
      <vt:lpstr>Presentazione standard di PowerPoint</vt:lpstr>
      <vt:lpstr>Presentazione standard di PowerPoint</vt:lpstr>
      <vt:lpstr>THE CONSTITUTION OF THE ITALIAN REPUBLIC (1947)</vt:lpstr>
      <vt:lpstr>THE RIGHT TO CHOOSE</vt:lpstr>
      <vt:lpstr>THE RIGHT OF LIFE</vt:lpstr>
      <vt:lpstr>THE RIGHT TO EQUALITY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and its violation</dc:title>
  <dc:creator>Marilena</dc:creator>
  <cp:lastModifiedBy>Utente Windows</cp:lastModifiedBy>
  <cp:revision>4</cp:revision>
  <dcterms:modified xsi:type="dcterms:W3CDTF">2019-04-11T20:25:44Z</dcterms:modified>
</cp:coreProperties>
</file>