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99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80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1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77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27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61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33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1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35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40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3FF05D-18C7-4A12-84E7-1417AA8F0134}" type="datetimeFigureOut">
              <a:rPr lang="it-IT" smtClean="0"/>
              <a:t>25/05/2019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A0D932-DDED-4917-A949-7C1BB6630EB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24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7782" y="1427691"/>
            <a:ext cx="10058400" cy="2912296"/>
          </a:xfrm>
        </p:spPr>
        <p:txBody>
          <a:bodyPr/>
          <a:lstStyle/>
          <a:p>
            <a:r>
              <a:rPr lang="it-IT" b="1" spc="300" dirty="0" smtClean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</a:t>
            </a:r>
            <a:r>
              <a:rPr lang="it-IT" b="1" dirty="0" smtClean="0">
                <a:solidFill>
                  <a:srgbClr val="BD582C"/>
                </a:solidFill>
              </a:rPr>
              <a:t> </a:t>
            </a:r>
            <a:r>
              <a:rPr lang="it-IT" b="1" dirty="0" smtClean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EXPLOITATION</a:t>
            </a:r>
            <a:endParaRPr lang="it-IT" b="1" dirty="0">
              <a:solidFill>
                <a:srgbClr val="BD58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66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err="1" smtClean="0">
                <a:solidFill>
                  <a:schemeClr val="accent1"/>
                </a:solidFill>
              </a:rPr>
              <a:t>Introduction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845733"/>
            <a:ext cx="3270004" cy="4339309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term</a:t>
            </a:r>
            <a:r>
              <a:rPr lang="it-IT" dirty="0" smtClean="0"/>
              <a:t> «</a:t>
            </a:r>
            <a:r>
              <a:rPr lang="it-IT" b="1" dirty="0" err="1" smtClean="0">
                <a:solidFill>
                  <a:srgbClr val="00B0F0"/>
                </a:solidFill>
              </a:rPr>
              <a:t>child</a:t>
            </a:r>
            <a:r>
              <a:rPr lang="it-IT" b="1" dirty="0" smtClean="0">
                <a:solidFill>
                  <a:srgbClr val="00B0F0"/>
                </a:solidFill>
              </a:rPr>
              <a:t> labour</a:t>
            </a:r>
            <a:r>
              <a:rPr lang="it-IT" dirty="0" smtClean="0"/>
              <a:t>» </a:t>
            </a:r>
            <a:r>
              <a:rPr lang="it-IT" dirty="0" err="1" smtClean="0"/>
              <a:t>refers</a:t>
            </a:r>
            <a:r>
              <a:rPr lang="it-IT" dirty="0" smtClean="0"/>
              <a:t> to </a:t>
            </a:r>
            <a:endParaRPr lang="it-IT" dirty="0" smtClean="0"/>
          </a:p>
          <a:p>
            <a:r>
              <a:rPr lang="it-IT" dirty="0" smtClean="0"/>
              <a:t>work </a:t>
            </a:r>
            <a:r>
              <a:rPr lang="it-IT" dirty="0" smtClean="0"/>
              <a:t>that </a:t>
            </a:r>
            <a:r>
              <a:rPr lang="it-IT" dirty="0" err="1" smtClean="0"/>
              <a:t>deprives</a:t>
            </a:r>
            <a:r>
              <a:rPr lang="it-IT" dirty="0" smtClean="0"/>
              <a:t> children of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childhood</a:t>
            </a:r>
            <a:r>
              <a:rPr lang="it-IT" dirty="0" smtClean="0"/>
              <a:t>,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potential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dignity</a:t>
            </a:r>
            <a:r>
              <a:rPr lang="it-IT" dirty="0" smtClean="0"/>
              <a:t>, </a:t>
            </a:r>
            <a:endParaRPr lang="it-IT" dirty="0"/>
          </a:p>
          <a:p>
            <a:r>
              <a:rPr lang="it-IT" dirty="0" smtClean="0"/>
              <a:t>It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harmful</a:t>
            </a:r>
            <a:r>
              <a:rPr lang="it-IT" dirty="0" smtClean="0"/>
              <a:t> </a:t>
            </a:r>
            <a:r>
              <a:rPr lang="it-IT" dirty="0" smtClean="0"/>
              <a:t>to </a:t>
            </a:r>
            <a:r>
              <a:rPr lang="it-IT" dirty="0" err="1" smtClean="0"/>
              <a:t>their</a:t>
            </a:r>
            <a:r>
              <a:rPr lang="it-IT" dirty="0" smtClean="0"/>
              <a:t>  </a:t>
            </a:r>
            <a:r>
              <a:rPr lang="it-IT" dirty="0" err="1" smtClean="0"/>
              <a:t>physical</a:t>
            </a:r>
            <a:r>
              <a:rPr lang="it-IT" dirty="0" smtClean="0"/>
              <a:t> and </a:t>
            </a:r>
            <a:r>
              <a:rPr lang="it-IT" dirty="0" err="1" smtClean="0"/>
              <a:t>mental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It </a:t>
            </a:r>
            <a:r>
              <a:rPr lang="it-IT" dirty="0" err="1" smtClean="0"/>
              <a:t>interferes</a:t>
            </a:r>
            <a:r>
              <a:rPr lang="it-IT" dirty="0" smtClean="0"/>
              <a:t> </a:t>
            </a:r>
            <a:r>
              <a:rPr lang="it-IT" dirty="0" smtClean="0"/>
              <a:t>with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schooling</a:t>
            </a:r>
            <a:r>
              <a:rPr lang="it-IT" dirty="0" smtClean="0"/>
              <a:t> by </a:t>
            </a:r>
            <a:r>
              <a:rPr lang="it-IT" dirty="0" err="1" smtClean="0"/>
              <a:t>depriving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of the </a:t>
            </a:r>
            <a:r>
              <a:rPr lang="it-IT" dirty="0" err="1" smtClean="0"/>
              <a:t>opportunity</a:t>
            </a:r>
            <a:r>
              <a:rPr lang="it-IT" dirty="0" smtClean="0"/>
              <a:t> to </a:t>
            </a:r>
            <a:r>
              <a:rPr lang="it-IT" dirty="0" err="1" smtClean="0"/>
              <a:t>attend</a:t>
            </a:r>
            <a:r>
              <a:rPr lang="it-IT" dirty="0" smtClean="0"/>
              <a:t> </a:t>
            </a:r>
            <a:r>
              <a:rPr lang="it-IT" dirty="0" err="1" smtClean="0"/>
              <a:t>school</a:t>
            </a:r>
            <a:r>
              <a:rPr lang="it-IT" dirty="0" smtClean="0"/>
              <a:t> or </a:t>
            </a:r>
            <a:r>
              <a:rPr lang="it-IT" dirty="0" smtClean="0"/>
              <a:t>obli </a:t>
            </a:r>
            <a:r>
              <a:rPr lang="it-IT" dirty="0" err="1" smtClean="0"/>
              <a:t>ging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to </a:t>
            </a:r>
            <a:r>
              <a:rPr lang="it-IT" dirty="0" err="1" smtClean="0"/>
              <a:t>leave</a:t>
            </a:r>
            <a:r>
              <a:rPr lang="it-IT" dirty="0" smtClean="0"/>
              <a:t> </a:t>
            </a:r>
            <a:r>
              <a:rPr lang="it-IT" dirty="0" err="1" smtClean="0"/>
              <a:t>schol</a:t>
            </a:r>
            <a:r>
              <a:rPr lang="it-IT" dirty="0" smtClean="0"/>
              <a:t> </a:t>
            </a:r>
            <a:r>
              <a:rPr lang="it-IT" dirty="0" err="1" smtClean="0"/>
              <a:t>prematurely</a:t>
            </a:r>
            <a:r>
              <a:rPr lang="it-IT" dirty="0" smtClean="0"/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659" y="1845734"/>
            <a:ext cx="6132021" cy="344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3030" y="241230"/>
            <a:ext cx="10911155" cy="9890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>
                <a:solidFill>
                  <a:schemeClr val="accent1"/>
                </a:solidFill>
              </a:rPr>
              <a:t>VARIOUS FORMS OF CHILD ABUSE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4967" y="1845733"/>
            <a:ext cx="8065827" cy="436399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Emotional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abuse</a:t>
            </a:r>
            <a:r>
              <a:rPr lang="it-IT" sz="2000" dirty="0" smtClean="0"/>
              <a:t>: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to the </a:t>
            </a:r>
            <a:r>
              <a:rPr lang="it-IT" sz="2000" dirty="0" err="1" smtClean="0"/>
              <a:t>psychological</a:t>
            </a:r>
            <a:r>
              <a:rPr lang="it-IT" sz="2000" dirty="0" smtClean="0"/>
              <a:t> and social </a:t>
            </a:r>
            <a:r>
              <a:rPr lang="it-IT" sz="2000" dirty="0" err="1" smtClean="0"/>
              <a:t>aspects</a:t>
            </a:r>
            <a:r>
              <a:rPr lang="it-IT" sz="2000" dirty="0" smtClean="0"/>
              <a:t> of </a:t>
            </a:r>
            <a:r>
              <a:rPr lang="it-IT" sz="2000" dirty="0" err="1" smtClean="0"/>
              <a:t>child</a:t>
            </a:r>
            <a:r>
              <a:rPr lang="it-IT" sz="2000" dirty="0" smtClean="0"/>
              <a:t> </a:t>
            </a:r>
            <a:r>
              <a:rPr lang="it-IT" sz="2000" dirty="0" err="1" smtClean="0"/>
              <a:t>abuse</a:t>
            </a:r>
            <a:r>
              <a:rPr lang="it-IT" sz="2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Pshysical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abuse</a:t>
            </a:r>
            <a:r>
              <a:rPr lang="it-IT" sz="2000" dirty="0" smtClean="0"/>
              <a:t>: </a:t>
            </a:r>
            <a:r>
              <a:rPr lang="it-IT" sz="2000" dirty="0" err="1" smtClean="0"/>
              <a:t>hitting</a:t>
            </a:r>
            <a:r>
              <a:rPr lang="it-IT" sz="2000" dirty="0" smtClean="0"/>
              <a:t>, </a:t>
            </a:r>
            <a:r>
              <a:rPr lang="it-IT" sz="2000" dirty="0" err="1" smtClean="0"/>
              <a:t>slapping</a:t>
            </a:r>
            <a:r>
              <a:rPr lang="it-IT" sz="2000" dirty="0" smtClean="0"/>
              <a:t>, or </a:t>
            </a:r>
            <a:r>
              <a:rPr lang="it-IT" sz="2000" dirty="0" err="1" smtClean="0"/>
              <a:t>striking</a:t>
            </a:r>
            <a:r>
              <a:rPr lang="it-IT" sz="2000" dirty="0" smtClean="0"/>
              <a:t> etc. with an </a:t>
            </a:r>
            <a:r>
              <a:rPr lang="it-IT" sz="2000" dirty="0" err="1" smtClean="0"/>
              <a:t>object</a:t>
            </a:r>
            <a:r>
              <a:rPr lang="it-IT" sz="2000" dirty="0" smtClean="0"/>
              <a:t>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to </a:t>
            </a:r>
            <a:r>
              <a:rPr lang="it-IT" sz="2000" dirty="0" err="1" smtClean="0"/>
              <a:t>physical</a:t>
            </a:r>
            <a:r>
              <a:rPr lang="it-IT" sz="2000" dirty="0" smtClean="0"/>
              <a:t> </a:t>
            </a:r>
            <a:r>
              <a:rPr lang="it-IT" sz="2000" dirty="0" err="1" smtClean="0"/>
              <a:t>abuse</a:t>
            </a:r>
            <a:r>
              <a:rPr lang="it-IT" sz="2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Sexual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abuse</a:t>
            </a:r>
            <a:r>
              <a:rPr lang="it-IT" sz="2000" dirty="0" smtClean="0"/>
              <a:t>: </a:t>
            </a:r>
            <a:r>
              <a:rPr lang="it-IT" sz="2000" dirty="0" err="1" smtClean="0"/>
              <a:t>describes</a:t>
            </a:r>
            <a:r>
              <a:rPr lang="it-IT" sz="2000" dirty="0" smtClean="0"/>
              <a:t> </a:t>
            </a:r>
            <a:r>
              <a:rPr lang="it-IT" sz="2000" dirty="0" err="1" smtClean="0"/>
              <a:t>any</a:t>
            </a:r>
            <a:r>
              <a:rPr lang="it-IT" sz="2000" dirty="0" smtClean="0"/>
              <a:t> </a:t>
            </a:r>
            <a:r>
              <a:rPr lang="it-IT" sz="2000" dirty="0" err="1" smtClean="0"/>
              <a:t>incident</a:t>
            </a:r>
            <a:r>
              <a:rPr lang="it-IT" sz="2000" dirty="0" smtClean="0"/>
              <a:t> in </a:t>
            </a:r>
            <a:r>
              <a:rPr lang="it-IT" sz="2000" dirty="0" err="1" smtClean="0"/>
              <a:t>which</a:t>
            </a:r>
            <a:r>
              <a:rPr lang="it-IT" sz="2000" dirty="0" smtClean="0"/>
              <a:t> a </a:t>
            </a:r>
            <a:r>
              <a:rPr lang="it-IT" sz="2000" dirty="0" err="1" smtClean="0"/>
              <a:t>chld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coerced</a:t>
            </a:r>
            <a:r>
              <a:rPr lang="it-IT" sz="2000" dirty="0" smtClean="0"/>
              <a:t> </a:t>
            </a:r>
            <a:r>
              <a:rPr lang="it-IT" sz="2000" dirty="0" err="1" smtClean="0"/>
              <a:t>into</a:t>
            </a:r>
            <a:r>
              <a:rPr lang="it-IT" sz="2000" dirty="0" smtClean="0"/>
              <a:t> </a:t>
            </a:r>
            <a:r>
              <a:rPr lang="it-IT" sz="2000" dirty="0" err="1" smtClean="0"/>
              <a:t>sexual</a:t>
            </a:r>
            <a:r>
              <a:rPr lang="it-IT" sz="2000" dirty="0" smtClean="0"/>
              <a:t> </a:t>
            </a:r>
            <a:r>
              <a:rPr lang="it-IT" sz="2000" dirty="0" err="1" smtClean="0"/>
              <a:t>activity</a:t>
            </a:r>
            <a:r>
              <a:rPr lang="it-IT" sz="2000" dirty="0" smtClean="0"/>
              <a:t> by </a:t>
            </a:r>
            <a:r>
              <a:rPr lang="it-IT" sz="2000" dirty="0" err="1" smtClean="0"/>
              <a:t>another</a:t>
            </a:r>
            <a:r>
              <a:rPr lang="it-IT" sz="2000" dirty="0" smtClean="0"/>
              <a:t> </a:t>
            </a:r>
            <a:r>
              <a:rPr lang="it-IT" sz="2000" dirty="0" err="1" smtClean="0"/>
              <a:t>child</a:t>
            </a:r>
            <a:r>
              <a:rPr lang="it-IT" sz="2000" dirty="0" smtClean="0"/>
              <a:t> or an </a:t>
            </a:r>
            <a:r>
              <a:rPr lang="it-IT" sz="2000" dirty="0" err="1" smtClean="0"/>
              <a:t>adult</a:t>
            </a:r>
            <a:r>
              <a:rPr lang="it-IT" sz="2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smtClean="0"/>
              <a:t>Family </a:t>
            </a:r>
            <a:r>
              <a:rPr lang="it-IT" sz="2000" b="1" dirty="0" err="1" smtClean="0"/>
              <a:t>violence</a:t>
            </a:r>
            <a:r>
              <a:rPr lang="it-IT" sz="2000" dirty="0" smtClean="0"/>
              <a:t>: family </a:t>
            </a:r>
            <a:r>
              <a:rPr lang="it-IT" sz="2000" dirty="0" err="1" smtClean="0"/>
              <a:t>violence</a:t>
            </a:r>
            <a:r>
              <a:rPr lang="it-IT" sz="2000" dirty="0" smtClean="0"/>
              <a:t> </a:t>
            </a:r>
            <a:r>
              <a:rPr lang="it-IT" sz="2000" dirty="0" err="1" smtClean="0"/>
              <a:t>usually</a:t>
            </a:r>
            <a:r>
              <a:rPr lang="it-IT" sz="2000" dirty="0" smtClean="0"/>
              <a:t>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to the </a:t>
            </a:r>
            <a:r>
              <a:rPr lang="it-IT" sz="2000" dirty="0" err="1" smtClean="0"/>
              <a:t>physical</a:t>
            </a:r>
            <a:r>
              <a:rPr lang="it-IT" sz="2000" dirty="0" smtClean="0"/>
              <a:t> </a:t>
            </a:r>
            <a:r>
              <a:rPr lang="it-IT" sz="2000" dirty="0" err="1" smtClean="0"/>
              <a:t>assault</a:t>
            </a:r>
            <a:r>
              <a:rPr lang="it-IT" sz="2000" dirty="0" smtClean="0"/>
              <a:t> of </a:t>
            </a:r>
            <a:r>
              <a:rPr lang="it-IT" sz="2000" dirty="0" err="1" smtClean="0"/>
              <a:t>children</a:t>
            </a:r>
            <a:r>
              <a:rPr lang="it-IT" sz="2000" dirty="0" smtClean="0"/>
              <a:t> and </a:t>
            </a:r>
            <a:r>
              <a:rPr lang="it-IT" sz="2000" dirty="0" err="1" smtClean="0"/>
              <a:t>women</a:t>
            </a:r>
            <a:r>
              <a:rPr lang="it-IT" sz="2000" dirty="0" smtClean="0"/>
              <a:t> by male </a:t>
            </a:r>
            <a:r>
              <a:rPr lang="it-IT" sz="2000" dirty="0" err="1" smtClean="0"/>
              <a:t>relatives</a:t>
            </a:r>
            <a:r>
              <a:rPr lang="it-IT" sz="2000" dirty="0" smtClean="0"/>
              <a:t>, </a:t>
            </a:r>
            <a:r>
              <a:rPr lang="it-IT" sz="2000" dirty="0" err="1" smtClean="0"/>
              <a:t>usually</a:t>
            </a:r>
            <a:r>
              <a:rPr lang="it-IT" sz="2000" dirty="0" smtClean="0"/>
              <a:t> a </a:t>
            </a:r>
            <a:r>
              <a:rPr lang="it-IT" sz="2000" dirty="0" err="1" smtClean="0"/>
              <a:t>father</a:t>
            </a:r>
            <a:r>
              <a:rPr lang="it-IT" sz="2000" dirty="0" smtClean="0"/>
              <a:t> and </a:t>
            </a:r>
            <a:r>
              <a:rPr lang="it-IT" sz="2000" dirty="0" err="1" smtClean="0"/>
              <a:t>husand</a:t>
            </a:r>
            <a:r>
              <a:rPr lang="it-IT" sz="2000" dirty="0" smtClean="0"/>
              <a:t>/partner.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Organised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sexual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abuse</a:t>
            </a:r>
            <a:r>
              <a:rPr lang="it-IT" sz="2000" dirty="0" smtClean="0"/>
              <a:t>: </a:t>
            </a:r>
            <a:r>
              <a:rPr lang="it-IT" sz="2000" dirty="0" err="1" smtClean="0"/>
              <a:t>organised</a:t>
            </a:r>
            <a:r>
              <a:rPr lang="it-IT" sz="2000" dirty="0" smtClean="0"/>
              <a:t> </a:t>
            </a:r>
            <a:r>
              <a:rPr lang="it-IT" sz="2000" dirty="0" err="1" smtClean="0"/>
              <a:t>sexual</a:t>
            </a:r>
            <a:r>
              <a:rPr lang="it-IT" sz="2000" dirty="0" smtClean="0"/>
              <a:t> </a:t>
            </a:r>
            <a:r>
              <a:rPr lang="it-IT" sz="2000" dirty="0" err="1" smtClean="0"/>
              <a:t>abuse</a:t>
            </a:r>
            <a:r>
              <a:rPr lang="it-IT" sz="2000" dirty="0" smtClean="0"/>
              <a:t>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to the </a:t>
            </a:r>
            <a:r>
              <a:rPr lang="it-IT" sz="2000" dirty="0" err="1" smtClean="0"/>
              <a:t>range</a:t>
            </a:r>
            <a:r>
              <a:rPr lang="it-IT" sz="2000" dirty="0" smtClean="0"/>
              <a:t> of </a:t>
            </a:r>
            <a:r>
              <a:rPr lang="it-IT" sz="2000" dirty="0" err="1" smtClean="0"/>
              <a:t>circumstances</a:t>
            </a:r>
            <a:r>
              <a:rPr lang="it-IT" sz="2000" dirty="0" smtClean="0"/>
              <a:t> in </a:t>
            </a:r>
            <a:r>
              <a:rPr lang="it-IT" sz="2000" dirty="0" err="1" smtClean="0"/>
              <a:t>which</a:t>
            </a:r>
            <a:r>
              <a:rPr lang="it-IT" sz="2000" dirty="0" smtClean="0"/>
              <a:t> multiple </a:t>
            </a:r>
            <a:r>
              <a:rPr lang="it-IT" sz="2000" dirty="0" err="1" smtClean="0"/>
              <a:t>children</a:t>
            </a:r>
            <a:r>
              <a:rPr lang="it-IT" sz="2000" dirty="0" smtClean="0"/>
              <a:t> are </a:t>
            </a:r>
            <a:r>
              <a:rPr lang="it-IT" sz="2000" dirty="0" err="1" smtClean="0"/>
              <a:t>subject</a:t>
            </a:r>
            <a:r>
              <a:rPr lang="it-IT" sz="2000" dirty="0" smtClean="0"/>
              <a:t> to </a:t>
            </a:r>
            <a:r>
              <a:rPr lang="it-IT" sz="2000" dirty="0" err="1" smtClean="0"/>
              <a:t>sexual</a:t>
            </a:r>
            <a:r>
              <a:rPr lang="it-IT" sz="2000" dirty="0" smtClean="0"/>
              <a:t> </a:t>
            </a:r>
            <a:r>
              <a:rPr lang="it-IT" sz="2000" dirty="0" err="1" smtClean="0"/>
              <a:t>abuse</a:t>
            </a:r>
            <a:r>
              <a:rPr lang="it-IT" sz="2000" dirty="0" smtClean="0"/>
              <a:t> by multiple </a:t>
            </a:r>
            <a:r>
              <a:rPr lang="it-IT" sz="2000" dirty="0" err="1" smtClean="0"/>
              <a:t>perpetrators</a:t>
            </a:r>
            <a:r>
              <a:rPr lang="it-IT" sz="2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b="1" dirty="0" err="1" smtClean="0"/>
              <a:t>Armoured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abuse</a:t>
            </a:r>
            <a:r>
              <a:rPr lang="it-IT" sz="2000" dirty="0" smtClean="0"/>
              <a:t>: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to the </a:t>
            </a:r>
            <a:r>
              <a:rPr lang="it-IT" sz="2000" dirty="0" err="1" smtClean="0"/>
              <a:t>guns</a:t>
            </a:r>
            <a:r>
              <a:rPr lang="it-IT" sz="2000" dirty="0" smtClean="0"/>
              <a:t> and </a:t>
            </a:r>
            <a:r>
              <a:rPr lang="it-IT" sz="2000" dirty="0" err="1" smtClean="0"/>
              <a:t>armour</a:t>
            </a:r>
            <a:r>
              <a:rPr lang="it-IT" sz="2000" dirty="0" smtClean="0"/>
              <a:t> to </a:t>
            </a:r>
            <a:r>
              <a:rPr lang="it-IT" sz="2000" dirty="0" err="1" smtClean="0"/>
              <a:t>child</a:t>
            </a:r>
            <a:r>
              <a:rPr lang="it-IT" sz="2000" dirty="0" smtClean="0"/>
              <a:t> for self profit </a:t>
            </a:r>
            <a:r>
              <a:rPr lang="it-IT" sz="2000" dirty="0" err="1" smtClean="0"/>
              <a:t>which</a:t>
            </a:r>
            <a:r>
              <a:rPr lang="it-IT" sz="2000" dirty="0" smtClean="0"/>
              <a:t> </a:t>
            </a:r>
            <a:r>
              <a:rPr lang="it-IT" sz="2000" dirty="0" err="1" smtClean="0"/>
              <a:t>makes</a:t>
            </a:r>
            <a:r>
              <a:rPr lang="it-IT" sz="2000" dirty="0" smtClean="0"/>
              <a:t> a </a:t>
            </a:r>
            <a:r>
              <a:rPr lang="it-IT" sz="2000" dirty="0" err="1" smtClean="0"/>
              <a:t>child</a:t>
            </a:r>
            <a:r>
              <a:rPr lang="it-IT" sz="2000" dirty="0" smtClean="0"/>
              <a:t> </a:t>
            </a:r>
            <a:r>
              <a:rPr lang="it-IT" sz="2000" dirty="0" err="1" smtClean="0"/>
              <a:t>terrorist</a:t>
            </a:r>
            <a:r>
              <a:rPr lang="it-IT" sz="2000" dirty="0" smtClean="0"/>
              <a:t>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794" y="3893454"/>
            <a:ext cx="3486422" cy="197563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7" b="22891"/>
          <a:stretch/>
        </p:blipFill>
        <p:spPr>
          <a:xfrm>
            <a:off x="8737688" y="1759618"/>
            <a:ext cx="3152633" cy="213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55780"/>
            <a:ext cx="10058400" cy="145075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>
                <a:solidFill>
                  <a:schemeClr val="accent1"/>
                </a:solidFill>
              </a:rPr>
              <a:t>RIGHT AGAINST EXPLOITATION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4195" y="1958749"/>
            <a:ext cx="10364570" cy="42879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Child Labour </a:t>
            </a:r>
            <a:r>
              <a:rPr lang="en-US" dirty="0" smtClean="0"/>
              <a:t>violates </a:t>
            </a:r>
            <a:r>
              <a:rPr lang="en-US" b="1" dirty="0"/>
              <a:t>Article no. 32 of </a:t>
            </a:r>
            <a:r>
              <a:rPr lang="en-US" b="1" dirty="0" smtClean="0"/>
              <a:t>Convention </a:t>
            </a:r>
            <a:r>
              <a:rPr lang="en-US" b="1" dirty="0" smtClean="0"/>
              <a:t>on the Rights of the </a:t>
            </a:r>
            <a:r>
              <a:rPr lang="en-US" b="1" dirty="0" smtClean="0"/>
              <a:t>Child </a:t>
            </a:r>
            <a:r>
              <a:rPr lang="en-US" dirty="0" smtClean="0"/>
              <a:t>(</a:t>
            </a:r>
            <a:r>
              <a:rPr lang="en-US" b="1" dirty="0" smtClean="0"/>
              <a:t>CRC)</a:t>
            </a:r>
          </a:p>
          <a:p>
            <a:pPr algn="ctr"/>
            <a:r>
              <a:rPr lang="en-US" dirty="0" smtClean="0">
                <a:solidFill>
                  <a:srgbClr val="BD582C"/>
                </a:solidFill>
                <a:sym typeface="Wingdings" panose="05000000000000000000" pitchFamily="2" charset="2"/>
              </a:rPr>
              <a:t></a:t>
            </a:r>
          </a:p>
          <a:p>
            <a:pPr algn="ctr"/>
            <a:r>
              <a:rPr lang="en-US" dirty="0" smtClean="0"/>
              <a:t>It states</a:t>
            </a:r>
            <a:r>
              <a:rPr lang="en-US" b="1" dirty="0"/>
              <a:t> </a:t>
            </a:r>
            <a:r>
              <a:rPr lang="en-US" dirty="0" smtClean="0"/>
              <a:t>the </a:t>
            </a:r>
            <a:r>
              <a:rPr lang="en-US" dirty="0"/>
              <a:t>child’s right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dirty="0">
                <a:solidFill>
                  <a:srgbClr val="BD582C"/>
                </a:solidFill>
              </a:rPr>
              <a:t>to be protected from economic exploitation and from performing any work that is likely </a:t>
            </a:r>
            <a:r>
              <a:rPr lang="en-US" b="1" dirty="0" smtClean="0">
                <a:solidFill>
                  <a:srgbClr val="BD582C"/>
                </a:solidFill>
              </a:rPr>
              <a:t>to </a:t>
            </a:r>
            <a:r>
              <a:rPr lang="en-US" b="1" dirty="0">
                <a:solidFill>
                  <a:srgbClr val="BD582C"/>
                </a:solidFill>
              </a:rPr>
              <a:t>be hazardous or to interfere with the child’s education, or to be harmful to the child’s health or physical, mental, spiritual, moral or social development</a:t>
            </a:r>
            <a:r>
              <a:rPr lang="en-US" b="1" dirty="0" smtClean="0">
                <a:solidFill>
                  <a:srgbClr val="BD582C"/>
                </a:solidFill>
              </a:rPr>
              <a:t>.</a:t>
            </a:r>
            <a:r>
              <a:rPr lang="en-US" dirty="0" smtClean="0"/>
              <a:t>” </a:t>
            </a:r>
            <a:endParaRPr lang="en-US" dirty="0" smtClean="0"/>
          </a:p>
          <a:p>
            <a:r>
              <a:rPr lang="en-US" dirty="0" smtClean="0"/>
              <a:t>Apart </a:t>
            </a:r>
            <a:r>
              <a:rPr lang="en-US" dirty="0"/>
              <a:t>from this, depending on the type of occupation it may violate the following articles of CRC :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dirty="0" err="1"/>
              <a:t>i</a:t>
            </a:r>
            <a:r>
              <a:rPr lang="en-US" b="1" dirty="0"/>
              <a:t>) </a:t>
            </a:r>
            <a:r>
              <a:rPr lang="en-US" b="1" dirty="0">
                <a:solidFill>
                  <a:srgbClr val="BD582C"/>
                </a:solidFill>
              </a:rPr>
              <a:t>Article 6 </a:t>
            </a:r>
            <a:r>
              <a:rPr lang="en-US" dirty="0"/>
              <a:t>- Right to ‘development of a child’ to ‘maximum extent possible’.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dirty="0"/>
              <a:t>ii) </a:t>
            </a:r>
            <a:r>
              <a:rPr lang="en-US" b="1" dirty="0">
                <a:solidFill>
                  <a:srgbClr val="BD582C"/>
                </a:solidFill>
              </a:rPr>
              <a:t>Article 18 </a:t>
            </a:r>
            <a:r>
              <a:rPr lang="en-US" dirty="0"/>
              <a:t>- Right to protection from all forms of ‘maltreatment or exploitation’.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dirty="0"/>
              <a:t>iii) </a:t>
            </a:r>
            <a:r>
              <a:rPr lang="en-US" b="1" dirty="0">
                <a:solidFill>
                  <a:srgbClr val="BD582C"/>
                </a:solidFill>
              </a:rPr>
              <a:t>Article 24 </a:t>
            </a:r>
            <a:r>
              <a:rPr lang="en-US" dirty="0"/>
              <a:t>- Right to proper ‘healthcare’.</a:t>
            </a:r>
          </a:p>
          <a:p>
            <a:pPr marL="0" indent="0">
              <a:buNone/>
            </a:pPr>
            <a:r>
              <a:rPr lang="en-US" b="1" dirty="0" smtClean="0"/>
              <a:t>(iv) </a:t>
            </a:r>
            <a:r>
              <a:rPr lang="en-US" b="1" dirty="0" smtClean="0">
                <a:solidFill>
                  <a:srgbClr val="BD582C"/>
                </a:solidFill>
              </a:rPr>
              <a:t>Article </a:t>
            </a:r>
            <a:r>
              <a:rPr lang="en-US" b="1" dirty="0">
                <a:solidFill>
                  <a:srgbClr val="BD582C"/>
                </a:solidFill>
              </a:rPr>
              <a:t>28 </a:t>
            </a:r>
            <a:r>
              <a:rPr lang="en-US" dirty="0"/>
              <a:t>- Right to ‘education’.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dirty="0"/>
              <a:t>v) </a:t>
            </a:r>
            <a:r>
              <a:rPr lang="en-US" b="1" dirty="0">
                <a:solidFill>
                  <a:srgbClr val="BD582C"/>
                </a:solidFill>
              </a:rPr>
              <a:t>Article 31 </a:t>
            </a:r>
            <a:r>
              <a:rPr lang="en-US" dirty="0"/>
              <a:t>- Right to ‘rest and leisure’ or to ‘engage in play and recreational activities’.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01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74661"/>
            <a:ext cx="10058400" cy="6893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/>
                </a:solidFill>
              </a:rPr>
              <a:t>Child </a:t>
            </a:r>
            <a:r>
              <a:rPr lang="it-IT" b="1" dirty="0" err="1" smtClean="0">
                <a:solidFill>
                  <a:schemeClr val="accent1"/>
                </a:solidFill>
              </a:rPr>
              <a:t>labour</a:t>
            </a:r>
            <a:r>
              <a:rPr lang="it-IT" b="1" dirty="0" smtClean="0">
                <a:solidFill>
                  <a:schemeClr val="accent1"/>
                </a:solidFill>
              </a:rPr>
              <a:t> </a:t>
            </a:r>
            <a:r>
              <a:rPr lang="it-IT" b="1" dirty="0" err="1" smtClean="0">
                <a:solidFill>
                  <a:schemeClr val="accent1"/>
                </a:solidFill>
              </a:rPr>
              <a:t>today</a:t>
            </a:r>
            <a:r>
              <a:rPr lang="it-IT" b="1" dirty="0" smtClean="0">
                <a:solidFill>
                  <a:schemeClr val="accent1"/>
                </a:solidFill>
              </a:rPr>
              <a:t>: 10 </a:t>
            </a:r>
            <a:r>
              <a:rPr lang="it-IT" b="1" dirty="0" err="1" smtClean="0">
                <a:solidFill>
                  <a:schemeClr val="accent1"/>
                </a:solidFill>
              </a:rPr>
              <a:t>facts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7142" y="965771"/>
            <a:ext cx="10991294" cy="548624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1) Worldwide</a:t>
            </a:r>
            <a:r>
              <a:rPr lang="en-US" dirty="0" smtClean="0"/>
              <a:t> 218 million children between 5 and 17 years are in employment; </a:t>
            </a:r>
            <a:r>
              <a:rPr lang="en-US" b="1" dirty="0" smtClean="0"/>
              <a:t>152 million are victims of child labour.</a:t>
            </a:r>
          </a:p>
          <a:p>
            <a:r>
              <a:rPr lang="en-US" b="1" dirty="0" smtClean="0"/>
              <a:t>2) </a:t>
            </a:r>
            <a:r>
              <a:rPr lang="en-US" dirty="0" smtClean="0"/>
              <a:t>Almost half of them, 73 million, </a:t>
            </a:r>
            <a:r>
              <a:rPr lang="en-US" b="1" dirty="0" smtClean="0"/>
              <a:t>work in hazardous child labour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3)</a:t>
            </a:r>
            <a:r>
              <a:rPr lang="en-US" dirty="0" smtClean="0"/>
              <a:t> </a:t>
            </a:r>
            <a:r>
              <a:rPr lang="en-US" b="1" dirty="0" smtClean="0"/>
              <a:t>Hazardous child labour </a:t>
            </a:r>
            <a:r>
              <a:rPr lang="en-US" dirty="0" smtClean="0"/>
              <a:t>is most prevalent </a:t>
            </a:r>
            <a:r>
              <a:rPr lang="en-US" b="1" dirty="0" smtClean="0"/>
              <a:t>among the 15-17 years old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4) </a:t>
            </a:r>
            <a:r>
              <a:rPr lang="en-US" dirty="0" smtClean="0"/>
              <a:t>Nevertheless up to a fourth of all </a:t>
            </a:r>
            <a:r>
              <a:rPr lang="en-US" b="1" dirty="0" smtClean="0"/>
              <a:t>hazardous child labou</a:t>
            </a:r>
            <a:r>
              <a:rPr lang="en-US" dirty="0" smtClean="0"/>
              <a:t>r (19 million) is done by </a:t>
            </a:r>
            <a:r>
              <a:rPr lang="en-US" b="1" dirty="0" smtClean="0"/>
              <a:t>children less than 12 years old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5)</a:t>
            </a:r>
            <a:r>
              <a:rPr lang="en-US" dirty="0" smtClean="0"/>
              <a:t> In absolute terms, almost </a:t>
            </a:r>
            <a:r>
              <a:rPr lang="en-US" b="1" dirty="0" smtClean="0"/>
              <a:t>half of child labou</a:t>
            </a:r>
            <a:r>
              <a:rPr lang="en-US" dirty="0" smtClean="0"/>
              <a:t>r (72.1 million) is to be found </a:t>
            </a:r>
            <a:r>
              <a:rPr lang="en-US" b="1" dirty="0" smtClean="0"/>
              <a:t>in Africa</a:t>
            </a:r>
            <a:r>
              <a:rPr lang="en-US" dirty="0" smtClean="0"/>
              <a:t>; 62.1 million in </a:t>
            </a:r>
            <a:r>
              <a:rPr lang="en-US" b="1" dirty="0" smtClean="0"/>
              <a:t>Asia</a:t>
            </a:r>
            <a:r>
              <a:rPr lang="en-US" dirty="0" smtClean="0"/>
              <a:t> and </a:t>
            </a:r>
            <a:r>
              <a:rPr lang="en-US" b="1" dirty="0" smtClean="0"/>
              <a:t>the Pacific;</a:t>
            </a:r>
            <a:r>
              <a:rPr lang="en-US" dirty="0" smtClean="0"/>
              <a:t> 10.7 million in </a:t>
            </a:r>
            <a:r>
              <a:rPr lang="en-US" b="1" dirty="0" smtClean="0"/>
              <a:t>the Americas</a:t>
            </a:r>
            <a:r>
              <a:rPr lang="en-US" dirty="0" smtClean="0"/>
              <a:t>; 1.2 million in </a:t>
            </a:r>
            <a:r>
              <a:rPr lang="en-US" b="1" dirty="0" smtClean="0"/>
              <a:t>the Arab States </a:t>
            </a:r>
            <a:r>
              <a:rPr lang="en-US" dirty="0" smtClean="0"/>
              <a:t>and 5.5 million in </a:t>
            </a:r>
            <a:r>
              <a:rPr lang="en-US" b="1" dirty="0" smtClean="0"/>
              <a:t>Europe and Central Asia</a:t>
            </a:r>
            <a:r>
              <a:rPr lang="en-US" dirty="0" smtClean="0"/>
              <a:t>.</a:t>
            </a:r>
          </a:p>
          <a:p>
            <a:pPr fontAlgn="base"/>
            <a:r>
              <a:rPr lang="en-US" b="1" dirty="0" smtClean="0"/>
              <a:t>6) </a:t>
            </a:r>
            <a:r>
              <a:rPr lang="en-US" dirty="0" smtClean="0"/>
              <a:t>In terms of prevalence, </a:t>
            </a:r>
            <a:r>
              <a:rPr lang="en-US" b="1" dirty="0" smtClean="0"/>
              <a:t>1 in 5 children</a:t>
            </a:r>
            <a:r>
              <a:rPr lang="en-US" dirty="0" smtClean="0"/>
              <a:t> in </a:t>
            </a:r>
            <a:r>
              <a:rPr lang="en-US" b="1" dirty="0" smtClean="0"/>
              <a:t>Africa </a:t>
            </a:r>
            <a:r>
              <a:rPr lang="en-US" dirty="0" smtClean="0"/>
              <a:t>(</a:t>
            </a:r>
            <a:r>
              <a:rPr lang="en-US" b="1" dirty="0" smtClean="0"/>
              <a:t>19.6%</a:t>
            </a:r>
            <a:r>
              <a:rPr lang="en-US" dirty="0" smtClean="0"/>
              <a:t>) are in child labour, whilst prevalence in other regions is between 3% and 7%: </a:t>
            </a:r>
            <a:r>
              <a:rPr lang="en-US" b="1" dirty="0" smtClean="0"/>
              <a:t>2.9%</a:t>
            </a:r>
            <a:r>
              <a:rPr lang="en-US" dirty="0" smtClean="0"/>
              <a:t> in the </a:t>
            </a:r>
            <a:r>
              <a:rPr lang="en-US" b="1" dirty="0" smtClean="0"/>
              <a:t>Arab States</a:t>
            </a:r>
            <a:r>
              <a:rPr lang="en-US" dirty="0" smtClean="0"/>
              <a:t> (1 in 35 children); </a:t>
            </a:r>
            <a:r>
              <a:rPr lang="en-US" b="1" dirty="0" smtClean="0"/>
              <a:t>4.1%</a:t>
            </a:r>
            <a:r>
              <a:rPr lang="en-US" dirty="0" smtClean="0"/>
              <a:t> in </a:t>
            </a:r>
            <a:r>
              <a:rPr lang="en-US" b="1" dirty="0" smtClean="0"/>
              <a:t>Europe and Central Asia</a:t>
            </a:r>
            <a:r>
              <a:rPr lang="en-US" dirty="0" smtClean="0"/>
              <a:t> (1 in 25); </a:t>
            </a:r>
            <a:r>
              <a:rPr lang="en-US" b="1" dirty="0" smtClean="0"/>
              <a:t>5.3%</a:t>
            </a:r>
            <a:r>
              <a:rPr lang="en-US" dirty="0" smtClean="0"/>
              <a:t> in the </a:t>
            </a:r>
            <a:r>
              <a:rPr lang="en-US" b="1" dirty="0" smtClean="0"/>
              <a:t>Americas</a:t>
            </a:r>
            <a:r>
              <a:rPr lang="en-US" dirty="0" smtClean="0"/>
              <a:t> (1 in 19) and </a:t>
            </a:r>
            <a:r>
              <a:rPr lang="en-US" b="1" dirty="0" smtClean="0"/>
              <a:t>7.4%</a:t>
            </a:r>
            <a:r>
              <a:rPr lang="en-US" dirty="0" smtClean="0"/>
              <a:t> in </a:t>
            </a:r>
            <a:r>
              <a:rPr lang="en-US" b="1" dirty="0" smtClean="0"/>
              <a:t>Asia and the Pacific region</a:t>
            </a:r>
            <a:r>
              <a:rPr lang="en-US" dirty="0" smtClean="0"/>
              <a:t> (1 in 14).</a:t>
            </a:r>
          </a:p>
          <a:p>
            <a:pPr fontAlgn="base"/>
            <a:r>
              <a:rPr lang="en-US" b="1" dirty="0" smtClean="0"/>
              <a:t>7) Almost half of all 152 million</a:t>
            </a:r>
            <a:r>
              <a:rPr lang="en-US" dirty="0" smtClean="0"/>
              <a:t> children victims of child labour </a:t>
            </a:r>
            <a:r>
              <a:rPr lang="en-US" b="1" dirty="0" smtClean="0"/>
              <a:t>are aged 5-11 years; </a:t>
            </a:r>
            <a:r>
              <a:rPr lang="en-US" dirty="0" smtClean="0"/>
              <a:t>42 million (28%) are 12-14 years old; and 37 million (24%) are 15-17 years old.</a:t>
            </a:r>
          </a:p>
          <a:p>
            <a:pPr fontAlgn="base"/>
            <a:r>
              <a:rPr lang="en-US" b="1" dirty="0" smtClean="0"/>
              <a:t>8)</a:t>
            </a:r>
            <a:r>
              <a:rPr lang="en-US" dirty="0" smtClean="0"/>
              <a:t> Among 152 million children in child labour, </a:t>
            </a:r>
            <a:r>
              <a:rPr lang="en-US" b="1" dirty="0" smtClean="0"/>
              <a:t>88 million are boys and 64 million are girls</a:t>
            </a:r>
            <a:r>
              <a:rPr lang="en-US" dirty="0" smtClean="0"/>
              <a:t>.</a:t>
            </a:r>
          </a:p>
          <a:p>
            <a:pPr fontAlgn="base"/>
            <a:r>
              <a:rPr lang="en-US" b="1" dirty="0" smtClean="0"/>
              <a:t>9) 58%</a:t>
            </a:r>
            <a:r>
              <a:rPr lang="en-US" dirty="0" smtClean="0"/>
              <a:t> of all children in child labour and </a:t>
            </a:r>
            <a:r>
              <a:rPr lang="en-US" b="1" dirty="0" smtClean="0"/>
              <a:t>62% </a:t>
            </a:r>
            <a:r>
              <a:rPr lang="en-US" dirty="0" smtClean="0"/>
              <a:t>of all children in hazardous work </a:t>
            </a:r>
            <a:r>
              <a:rPr lang="en-US" b="1" dirty="0" smtClean="0"/>
              <a:t>are boys</a:t>
            </a:r>
            <a:r>
              <a:rPr lang="en-US" dirty="0" smtClean="0"/>
              <a:t>. Boys appear to face a greater risk of child labour than girls, but this may also be a reflection of </a:t>
            </a:r>
            <a:r>
              <a:rPr lang="en-US" b="1" dirty="0" smtClean="0"/>
              <a:t>an under-reporting of girls’ work, particularly in domestic child labour.</a:t>
            </a:r>
          </a:p>
          <a:p>
            <a:r>
              <a:rPr lang="en-US" b="1" dirty="0" smtClean="0"/>
              <a:t>10) </a:t>
            </a:r>
            <a:r>
              <a:rPr lang="en-US" dirty="0" smtClean="0"/>
              <a:t>Child labour is concentrated </a:t>
            </a:r>
            <a:r>
              <a:rPr lang="en-US" b="1" dirty="0" smtClean="0"/>
              <a:t>primarily in agriculture </a:t>
            </a:r>
            <a:r>
              <a:rPr lang="en-US" dirty="0" smtClean="0"/>
              <a:t>(71%), which includes fishing, forestry, livestock herding and aquaculture, and comprises both </a:t>
            </a:r>
            <a:r>
              <a:rPr lang="en-US" b="1" dirty="0" smtClean="0"/>
              <a:t>subsistence and commercial farming</a:t>
            </a:r>
            <a:r>
              <a:rPr lang="en-US" dirty="0" smtClean="0"/>
              <a:t>; 17% in </a:t>
            </a:r>
            <a:r>
              <a:rPr lang="en-US" b="1" dirty="0" smtClean="0"/>
              <a:t>Services</a:t>
            </a:r>
            <a:r>
              <a:rPr lang="en-US" dirty="0" smtClean="0"/>
              <a:t>; and 12% in the </a:t>
            </a:r>
            <a:r>
              <a:rPr lang="en-US" b="1" dirty="0" smtClean="0"/>
              <a:t>Industrial sector, including mining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02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593" y="113016"/>
            <a:ext cx="9707024" cy="771589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>
                <a:solidFill>
                  <a:schemeClr val="accent1"/>
                </a:solidFill>
              </a:rPr>
              <a:t>Oliver Twist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2481" y="996593"/>
            <a:ext cx="6636492" cy="5499741"/>
          </a:xfrm>
        </p:spPr>
        <p:txBody>
          <a:bodyPr>
            <a:normAutofit fontScale="70000" lnSpcReduction="20000"/>
          </a:bodyPr>
          <a:lstStyle/>
          <a:p>
            <a:pPr marL="92075" indent="-92075">
              <a:buNone/>
            </a:pPr>
            <a:r>
              <a:rPr lang="en-US" sz="3800" b="1" dirty="0" smtClean="0">
                <a:solidFill>
                  <a:srgbClr val="BD582C"/>
                </a:solidFill>
              </a:rPr>
              <a:t> T</a:t>
            </a:r>
            <a:r>
              <a:rPr lang="en-US" sz="3800" b="1" dirty="0" smtClean="0">
                <a:solidFill>
                  <a:srgbClr val="BD582C"/>
                </a:solidFill>
              </a:rPr>
              <a:t>he </a:t>
            </a:r>
            <a:r>
              <a:rPr lang="en-US" sz="3800" b="1" dirty="0">
                <a:solidFill>
                  <a:srgbClr val="BD582C"/>
                </a:solidFill>
              </a:rPr>
              <a:t>Victorian </a:t>
            </a:r>
            <a:r>
              <a:rPr lang="en-US" sz="3800" b="1" dirty="0" smtClean="0">
                <a:solidFill>
                  <a:srgbClr val="BD582C"/>
                </a:solidFill>
              </a:rPr>
              <a:t>Era </a:t>
            </a:r>
            <a:r>
              <a:rPr lang="en-US" sz="3800" dirty="0" smtClean="0">
                <a:sym typeface="Wingdings" panose="05000000000000000000" pitchFamily="2" charset="2"/>
              </a:rPr>
              <a:t> e</a:t>
            </a:r>
            <a:r>
              <a:rPr lang="en-US" sz="3800" dirty="0" smtClean="0"/>
              <a:t>conomy </a:t>
            </a:r>
            <a:r>
              <a:rPr lang="en-US" sz="3800" dirty="0"/>
              <a:t>and workforce </a:t>
            </a:r>
            <a:r>
              <a:rPr lang="en-US" sz="3800" dirty="0" smtClean="0"/>
              <a:t>   </a:t>
            </a:r>
            <a:r>
              <a:rPr lang="en-US" sz="3800" b="1" dirty="0" smtClean="0">
                <a:solidFill>
                  <a:srgbClr val="BD582C"/>
                </a:solidFill>
              </a:rPr>
              <a:t>relied </a:t>
            </a:r>
            <a:r>
              <a:rPr lang="en-US" sz="3800" b="1" dirty="0">
                <a:solidFill>
                  <a:srgbClr val="BD582C"/>
                </a:solidFill>
              </a:rPr>
              <a:t>heavily on children</a:t>
            </a:r>
            <a:r>
              <a:rPr lang="en-US" sz="3800" dirty="0"/>
              <a:t>. </a:t>
            </a:r>
            <a:endParaRPr lang="en-US" sz="3800" dirty="0" smtClean="0"/>
          </a:p>
          <a:p>
            <a:r>
              <a:rPr lang="en-US" sz="3400" dirty="0" smtClean="0"/>
              <a:t>Their </a:t>
            </a:r>
            <a:r>
              <a:rPr lang="en-US" sz="3400" dirty="0"/>
              <a:t>energy, vulnerability, and inability to revolt against </a:t>
            </a:r>
            <a:endParaRPr lang="en-US" sz="3400" dirty="0" smtClean="0"/>
          </a:p>
          <a:p>
            <a:endParaRPr lang="en-US" sz="3800" dirty="0" smtClean="0"/>
          </a:p>
          <a:p>
            <a:r>
              <a:rPr lang="en-US" sz="3800" b="1" dirty="0" smtClean="0">
                <a:solidFill>
                  <a:schemeClr val="tx1"/>
                </a:solidFill>
              </a:rPr>
              <a:t>injustices</a:t>
            </a:r>
            <a:r>
              <a:rPr lang="en-US" sz="3800" dirty="0" smtClean="0"/>
              <a:t> </a:t>
            </a:r>
            <a:r>
              <a:rPr lang="en-US" sz="3800" dirty="0" smtClean="0">
                <a:sym typeface="Wingdings" panose="05000000000000000000" pitchFamily="2" charset="2"/>
              </a:rPr>
              <a:t> </a:t>
            </a:r>
            <a:r>
              <a:rPr lang="en-US" sz="3800" b="1" dirty="0" smtClean="0">
                <a:solidFill>
                  <a:srgbClr val="BD582C"/>
                </a:solidFill>
              </a:rPr>
              <a:t>easy </a:t>
            </a:r>
            <a:r>
              <a:rPr lang="en-US" sz="3800" b="1" dirty="0">
                <a:solidFill>
                  <a:srgbClr val="BD582C"/>
                </a:solidFill>
              </a:rPr>
              <a:t>targets for profit seeking, merciless bosses</a:t>
            </a:r>
            <a:r>
              <a:rPr lang="en-US" sz="3800" dirty="0"/>
              <a:t>. </a:t>
            </a:r>
            <a:endParaRPr lang="en-US" sz="3800" dirty="0" smtClean="0"/>
          </a:p>
          <a:p>
            <a:r>
              <a:rPr lang="en-US" sz="3800" b="1" dirty="0" smtClean="0">
                <a:solidFill>
                  <a:srgbClr val="BD582C"/>
                </a:solidFill>
              </a:rPr>
              <a:t>In </a:t>
            </a:r>
            <a:r>
              <a:rPr lang="en-US" sz="3800" b="1" dirty="0">
                <a:solidFill>
                  <a:srgbClr val="BD582C"/>
                </a:solidFill>
              </a:rPr>
              <a:t>Oliver </a:t>
            </a:r>
            <a:r>
              <a:rPr lang="en-US" sz="3800" b="1" dirty="0" smtClean="0">
                <a:solidFill>
                  <a:srgbClr val="BD582C"/>
                </a:solidFill>
              </a:rPr>
              <a:t>Twist</a:t>
            </a:r>
            <a:r>
              <a:rPr lang="en-US" sz="3800" dirty="0" smtClean="0">
                <a:sym typeface="Wingdings" panose="05000000000000000000" pitchFamily="2" charset="2"/>
              </a:rPr>
              <a:t> </a:t>
            </a:r>
            <a:r>
              <a:rPr lang="en-US" sz="3800" dirty="0" smtClean="0"/>
              <a:t>Oliver </a:t>
            </a:r>
            <a:r>
              <a:rPr lang="en-US" sz="3800" dirty="0"/>
              <a:t>and the other children work most of their day in return for </a:t>
            </a:r>
            <a:endParaRPr lang="en-US" sz="3800" dirty="0" smtClean="0"/>
          </a:p>
          <a:p>
            <a:pPr algn="ctr"/>
            <a:r>
              <a:rPr lang="en-US" sz="3800" dirty="0" smtClean="0">
                <a:sym typeface="Wingdings" panose="05000000000000000000" pitchFamily="2" charset="2"/>
              </a:rPr>
              <a:t></a:t>
            </a:r>
            <a:endParaRPr lang="en-US" sz="3800" dirty="0" smtClean="0"/>
          </a:p>
          <a:p>
            <a:pPr>
              <a:buSzPct val="128000"/>
              <a:buFont typeface="Wingdings" panose="05000000000000000000" pitchFamily="2" charset="2"/>
              <a:buChar char="§"/>
            </a:pPr>
            <a:r>
              <a:rPr lang="en-US" sz="3800" dirty="0" smtClean="0"/>
              <a:t> very </a:t>
            </a:r>
            <a:r>
              <a:rPr lang="en-US" sz="3800" dirty="0"/>
              <a:t>little </a:t>
            </a:r>
            <a:r>
              <a:rPr lang="en-US" sz="3800" dirty="0" smtClean="0"/>
              <a:t>food</a:t>
            </a:r>
          </a:p>
          <a:p>
            <a:pPr>
              <a:buSzPct val="128000"/>
              <a:buFont typeface="Wingdings" panose="05000000000000000000" pitchFamily="2" charset="2"/>
              <a:buChar char="§"/>
            </a:pPr>
            <a:r>
              <a:rPr lang="en-US" sz="3800" dirty="0" smtClean="0"/>
              <a:t> crowded housing</a:t>
            </a:r>
          </a:p>
          <a:p>
            <a:pPr>
              <a:buSzPct val="128000"/>
              <a:buFont typeface="Wingdings" panose="05000000000000000000" pitchFamily="2" charset="2"/>
              <a:buChar char="§"/>
            </a:pPr>
            <a:r>
              <a:rPr lang="en-US" sz="3800" dirty="0" smtClean="0"/>
              <a:t> no education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179" y="1818525"/>
            <a:ext cx="3964077" cy="329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555" y="188503"/>
            <a:ext cx="3657917" cy="128027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548153" cy="1359526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838" y="1006867"/>
            <a:ext cx="11291298" cy="55788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chemeClr val="tx1"/>
                </a:solidFill>
              </a:rPr>
              <a:t>Kids </a:t>
            </a:r>
            <a:r>
              <a:rPr lang="en-US" sz="8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en-US" sz="8000" b="1" dirty="0" smtClean="0">
                <a:solidFill>
                  <a:schemeClr val="tx1"/>
                </a:solidFill>
              </a:rPr>
              <a:t>the only source of money for most families. </a:t>
            </a:r>
          </a:p>
          <a:p>
            <a:pPr marL="0" indent="0" algn="ctr">
              <a:buNone/>
            </a:pPr>
            <a:r>
              <a:rPr lang="en-US" sz="8000" b="1" dirty="0" smtClean="0">
                <a:solidFill>
                  <a:srgbClr val="BD582C"/>
                </a:solidFill>
              </a:rPr>
              <a:t>Jobs kids could uptake </a:t>
            </a:r>
            <a:r>
              <a:rPr lang="en-US" sz="8000" b="1" dirty="0" smtClean="0">
                <a:solidFill>
                  <a:srgbClr val="BD582C"/>
                </a:solidFill>
                <a:sym typeface="Wingdings" panose="05000000000000000000" pitchFamily="2" charset="2"/>
              </a:rPr>
              <a:t> </a:t>
            </a:r>
            <a:r>
              <a:rPr lang="en-US" sz="8000" b="1" dirty="0" smtClean="0">
                <a:solidFill>
                  <a:srgbClr val="BD582C"/>
                </a:solidFill>
              </a:rPr>
              <a:t>the most dangerous occupations</a:t>
            </a:r>
            <a:r>
              <a:rPr lang="en-US" sz="8000" b="1" dirty="0" smtClean="0"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en-US" sz="5100" b="1" dirty="0" smtClean="0">
                <a:sym typeface="Wingdings" panose="05000000000000000000" pitchFamily="2" charset="2"/>
              </a:rPr>
              <a:t>                                                                                                                   </a:t>
            </a:r>
            <a:endParaRPr lang="en-US" sz="4500" dirty="0"/>
          </a:p>
          <a:p>
            <a:pPr marL="360363" indent="0">
              <a:buSzPct val="136000"/>
              <a:buFont typeface="Wingdings" panose="05000000000000000000" pitchFamily="2" charset="2"/>
              <a:buChar char="§"/>
            </a:pPr>
            <a:r>
              <a:rPr lang="en-US" sz="6200" dirty="0" smtClean="0"/>
              <a:t>  mining</a:t>
            </a:r>
          </a:p>
          <a:p>
            <a:pPr marL="360363" indent="0">
              <a:buSzPct val="136000"/>
              <a:buFont typeface="Wingdings" panose="05000000000000000000" pitchFamily="2" charset="2"/>
              <a:buChar char="§"/>
            </a:pPr>
            <a:r>
              <a:rPr lang="en-US" sz="6200" dirty="0" smtClean="0"/>
              <a:t> chimney </a:t>
            </a:r>
            <a:r>
              <a:rPr lang="en-US" sz="6200" dirty="0"/>
              <a:t>sweeping</a:t>
            </a:r>
            <a:endParaRPr lang="en-US" sz="6200" dirty="0" smtClean="0"/>
          </a:p>
          <a:p>
            <a:pPr marL="360363" indent="0">
              <a:buSzPct val="136000"/>
              <a:buFont typeface="Wingdings" panose="05000000000000000000" pitchFamily="2" charset="2"/>
              <a:buChar char="§"/>
            </a:pPr>
            <a:r>
              <a:rPr lang="en-US" sz="6200" dirty="0" smtClean="0"/>
              <a:t>  textile factories</a:t>
            </a:r>
            <a:endParaRPr lang="en-US" sz="6200" dirty="0"/>
          </a:p>
          <a:p>
            <a:pPr marL="360363" indent="0" algn="ctr"/>
            <a:r>
              <a:rPr lang="en-US" sz="9600" b="1" dirty="0" smtClean="0">
                <a:solidFill>
                  <a:srgbClr val="BD582C"/>
                </a:solidFill>
              </a:rPr>
              <a:t>work </a:t>
            </a:r>
            <a:r>
              <a:rPr lang="en-US" sz="9600" b="1" dirty="0">
                <a:solidFill>
                  <a:srgbClr val="BD582C"/>
                </a:solidFill>
              </a:rPr>
              <a:t>places </a:t>
            </a:r>
            <a:endParaRPr lang="en-US" sz="9600" b="1" dirty="0" smtClean="0">
              <a:solidFill>
                <a:srgbClr val="BD582C"/>
              </a:solidFill>
            </a:endParaRPr>
          </a:p>
          <a:p>
            <a:pPr marL="360363" indent="0">
              <a:buSzPct val="120000"/>
              <a:buFont typeface="Wingdings" panose="05000000000000000000" pitchFamily="2" charset="2"/>
              <a:buChar char="§"/>
            </a:pPr>
            <a:r>
              <a:rPr lang="en-US" sz="7200" dirty="0" smtClean="0"/>
              <a:t> unsafe </a:t>
            </a:r>
            <a:r>
              <a:rPr lang="en-US" sz="7200" dirty="0"/>
              <a:t>environments (</a:t>
            </a:r>
            <a:r>
              <a:rPr lang="en-US" sz="7200" dirty="0" smtClean="0"/>
              <a:t>polluted air)</a:t>
            </a:r>
          </a:p>
          <a:p>
            <a:pPr marL="360363" indent="0">
              <a:buSzPct val="120000"/>
              <a:buFont typeface="Wingdings" panose="05000000000000000000" pitchFamily="2" charset="2"/>
              <a:buChar char="§"/>
            </a:pPr>
            <a:r>
              <a:rPr lang="en-US" sz="7200" dirty="0" smtClean="0"/>
              <a:t> dangerous machinery,</a:t>
            </a:r>
          </a:p>
          <a:p>
            <a:pPr marL="360363" indent="0">
              <a:buSzPct val="120000"/>
              <a:buFont typeface="Wingdings" panose="05000000000000000000" pitchFamily="2" charset="2"/>
              <a:buChar char="§"/>
            </a:pPr>
            <a:r>
              <a:rPr lang="en-US" sz="7200" dirty="0" smtClean="0"/>
              <a:t> collapsible ceilings</a:t>
            </a:r>
          </a:p>
          <a:p>
            <a:pPr marL="360363" indent="0">
              <a:buSzPct val="120000"/>
              <a:buFont typeface="Wingdings" panose="05000000000000000000" pitchFamily="2" charset="2"/>
              <a:buChar char="§"/>
            </a:pPr>
            <a:r>
              <a:rPr lang="en-US" sz="7200" dirty="0" smtClean="0"/>
              <a:t> rat infestations</a:t>
            </a:r>
          </a:p>
          <a:p>
            <a:pPr marL="360363" indent="0">
              <a:buSzPct val="120000"/>
              <a:buFont typeface="Wingdings" panose="05000000000000000000" pitchFamily="2" charset="2"/>
              <a:buChar char="§"/>
            </a:pPr>
            <a:r>
              <a:rPr lang="en-US" sz="7200" dirty="0" smtClean="0"/>
              <a:t> diseases</a:t>
            </a:r>
            <a:endParaRPr lang="en-US" sz="7200" b="1" dirty="0"/>
          </a:p>
          <a:p>
            <a:pPr marL="360363" indent="0" algn="ctr">
              <a:buSzPct val="120000"/>
              <a:buNone/>
            </a:pPr>
            <a:r>
              <a:rPr lang="en-US" sz="8000" b="1" dirty="0" smtClean="0"/>
              <a:t>1833:  The Factory Act was passed </a:t>
            </a:r>
          </a:p>
          <a:p>
            <a:pPr algn="ctr"/>
            <a:r>
              <a:rPr lang="en-US" sz="7200" dirty="0" smtClean="0"/>
              <a:t> </a:t>
            </a:r>
            <a:r>
              <a:rPr lang="en-US" sz="7200" b="1" dirty="0" smtClean="0">
                <a:solidFill>
                  <a:srgbClr val="BD582C"/>
                </a:solidFill>
              </a:rPr>
              <a:t>That was the start of many other Acts to protect the rights of children in the work force in Victorian England</a:t>
            </a:r>
            <a:endParaRPr lang="it-IT" sz="7200" b="1" dirty="0" smtClean="0">
              <a:solidFill>
                <a:srgbClr val="BD582C"/>
              </a:solidFill>
            </a:endParaRP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109002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</TotalTime>
  <Words>652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Retrospettivo</vt:lpstr>
      <vt:lpstr>CHILD EXPLOITATION</vt:lpstr>
      <vt:lpstr>Introduction</vt:lpstr>
      <vt:lpstr>VARIOUS FORMS OF CHILD ABUSE</vt:lpstr>
      <vt:lpstr>RIGHT AGAINST EXPLOITATION</vt:lpstr>
      <vt:lpstr>Child labour today: 10 facts</vt:lpstr>
      <vt:lpstr>Oliver Twist</vt:lpstr>
      <vt:lpstr>Presentazione standard di PowerPoint</vt:lpstr>
    </vt:vector>
  </TitlesOfParts>
  <Company>Trenitalia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EXPLOITATION</dc:title>
  <dc:creator>CARDULLO AGOSTINO</dc:creator>
  <cp:lastModifiedBy>Utente Windows</cp:lastModifiedBy>
  <cp:revision>15</cp:revision>
  <dcterms:created xsi:type="dcterms:W3CDTF">2019-04-28T17:26:18Z</dcterms:created>
  <dcterms:modified xsi:type="dcterms:W3CDTF">2019-05-24T23:34:07Z</dcterms:modified>
</cp:coreProperties>
</file>