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4" d="100"/>
          <a:sy n="114" d="100"/>
        </p:scale>
        <p:origin x="144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lnSpc>
                <a:spcPct val="90000"/>
              </a:lnSpc>
              <a:spcBef>
                <a:spcPts val="240"/>
              </a:spcBef>
              <a:spcAft>
                <a:spcPts val="0"/>
              </a:spcAft>
              <a:buNone/>
              <a:defRPr sz="12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800" b="0" i="0" u="none" strike="noStrike" cap="none"/>
            </a:lvl1pPr>
            <a:lvl2pPr marL="457200" marR="0" lvl="1" indent="0" algn="l" rtl="0">
              <a:spcBef>
                <a:spcPts val="0"/>
              </a:spcBef>
              <a:buNone/>
              <a:defRPr sz="1800" b="0" i="0" u="none" strike="noStrike" cap="none"/>
            </a:lvl2pPr>
            <a:lvl3pPr marL="914400" marR="0" lvl="2" indent="0" algn="l" rtl="0">
              <a:spcBef>
                <a:spcPts val="0"/>
              </a:spcBef>
              <a:buNone/>
              <a:defRPr sz="1800" b="0" i="0" u="none" strike="noStrike" cap="none"/>
            </a:lvl3pPr>
            <a:lvl4pPr marL="1371600" marR="0" lvl="3" indent="0" algn="l" rtl="0">
              <a:spcBef>
                <a:spcPts val="0"/>
              </a:spcBef>
              <a:buNone/>
              <a:defRPr sz="1800" b="0" i="0" u="none" strike="noStrike" cap="none"/>
            </a:lvl4pPr>
            <a:lvl5pPr marL="1828800" marR="0" lvl="4" indent="0" algn="l" rtl="0">
              <a:spcBef>
                <a:spcPts val="0"/>
              </a:spcBef>
              <a:buNone/>
              <a:defRPr sz="1800" b="0" i="0" u="none" strike="noStrike" cap="none"/>
            </a:lvl5pPr>
            <a:lvl6pPr marL="2286000" marR="0" lvl="5" indent="0" algn="l" rtl="0">
              <a:spcBef>
                <a:spcPts val="0"/>
              </a:spcBef>
              <a:buNone/>
              <a:defRPr sz="1800" b="0" i="0" u="none" strike="noStrike" cap="none"/>
            </a:lvl6pPr>
            <a:lvl7pPr marL="2743200" marR="0" lvl="6" indent="0" algn="l" rtl="0">
              <a:spcBef>
                <a:spcPts val="0"/>
              </a:spcBef>
              <a:buNone/>
              <a:defRPr sz="1800" b="0" i="0" u="none" strike="noStrike" cap="none"/>
            </a:lvl7pPr>
            <a:lvl8pPr marL="3200400" marR="0" lvl="7" indent="0" algn="l" rtl="0">
              <a:spcBef>
                <a:spcPts val="0"/>
              </a:spcBef>
              <a:buNone/>
              <a:defRPr sz="1800" b="0" i="0" u="none" strike="noStrike" cap="none"/>
            </a:lvl8pPr>
            <a:lvl9pPr marL="3657600" marR="0" lvl="8" indent="0" algn="l" rtl="0">
              <a:spcBef>
                <a:spcPts val="0"/>
              </a:spcBef>
              <a:buNone/>
              <a:defRPr sz="1800" b="0" i="0" u="none" strike="noStrike" cap="none"/>
            </a:lvl9pPr>
          </a:lstStyle>
          <a:p>
            <a:endParaRPr/>
          </a:p>
        </p:txBody>
      </p:sp>
      <p:sp>
        <p:nvSpPr>
          <p:cNvPr id="7" name="Shape 7"/>
          <p:cNvSpPr txBox="1">
            <a:spLocks noGrp="1"/>
          </p:cNvSpPr>
          <p:nvPr>
            <p:ph type="ftr" idx="11"/>
          </p:nvPr>
        </p:nvSpPr>
        <p:spPr>
          <a:xfrm>
            <a:off x="0" y="8685211"/>
            <a:ext cx="2971799" cy="457200"/>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rgbClr val="0000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90000"/>
              </a:lnSpc>
              <a:spcBef>
                <a:spcPts val="0"/>
              </a:spcBef>
              <a:spcAft>
                <a:spcPts val="0"/>
              </a:spcAft>
              <a:buSzPct val="25000"/>
              <a:buNone/>
            </a:pPr>
            <a:fld id="{00000000-1234-1234-1234-123412341234}" type="slidenum">
              <a:rPr lang="en-US" sz="1200" b="0" i="0" u="none" strike="noStrike" cap="none">
                <a:solidFill>
                  <a:srgbClr val="000000"/>
                </a:solidFill>
                <a:latin typeface="Arial"/>
                <a:ea typeface="Arial"/>
                <a:cs typeface="Arial"/>
                <a:sym typeface="Arial"/>
              </a:rPr>
              <a:t>‹N›</a:t>
            </a:fld>
            <a:endParaRPr lang="en-US"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7840410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27728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66" name="Shape 1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098683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73" name="Shape 1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9682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80" name="Shape 1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8310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86" name="Shape 1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33734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92" name="Shape 1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246813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99" name="Shape 1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488336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06" name="Shape 2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848142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14" name="Shape 2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2189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20" name="Shape 2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51057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26" name="Shape 2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2310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13" name="Shape 1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46550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33" name="Shape 2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75418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39" name="Shape 2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846939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45" name="Shape 2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76400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Shape 2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52" name="Shape 2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39699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59" name="Shape 2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553036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66" name="Shape 2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28327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Shape 2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73" name="Shape 2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58676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19" name="Shape 1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8175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25" name="Shape 1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74982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33" name="Shape 1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0079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39" name="Shape 1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726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47" name="Shape 1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6237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54" name="Shape 1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68638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60" name="Shape 1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21361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AndTx">
  <p:cSld name="标题，内容与文本">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7" name="Shape 17"/>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8" name="Shape 18"/>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9" name="Shape 19"/>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20" name="Shape 20"/>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21" name="Shape 21"/>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strike="noStrike" cap="none">
                <a:solidFill>
                  <a:schemeClr val="dk1"/>
                </a:solidFill>
                <a:latin typeface="Arial"/>
                <a:ea typeface="Arial"/>
                <a:cs typeface="Arial"/>
                <a:sym typeface="Arial"/>
              </a:rPr>
              <a:t>‹N›</a:t>
            </a:fld>
            <a:endParaRPr lang="en-US" sz="14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空白">
    <p:spTree>
      <p:nvGrpSpPr>
        <p:cNvPr id="1" name="Shape 73"/>
        <p:cNvGrpSpPr/>
        <p:nvPr/>
      </p:nvGrpSpPr>
      <p:grpSpPr>
        <a:xfrm>
          <a:off x="0" y="0"/>
          <a:ext cx="0" cy="0"/>
          <a:chOff x="0" y="0"/>
          <a:chExt cx="0" cy="0"/>
        </a:xfrm>
      </p:grpSpPr>
      <p:sp>
        <p:nvSpPr>
          <p:cNvPr id="74" name="Shape 74"/>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75" name="Shape 75"/>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76" name="Shape 76"/>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‹N›</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仅标题">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79" name="Shape 79"/>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80" name="Shape 80"/>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81" name="Shape 81"/>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‹N›</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比较">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84" name="Shape 84"/>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a:solidFill>
                  <a:schemeClr val="dk1"/>
                </a:solidFill>
                <a:latin typeface="Arial"/>
                <a:ea typeface="Arial"/>
                <a:cs typeface="Arial"/>
                <a:sym typeface="Arial"/>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85" name="Shape 85"/>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a:solidFill>
                  <a:schemeClr val="dk1"/>
                </a:solidFill>
                <a:latin typeface="Arial"/>
                <a:ea typeface="Arial"/>
                <a:cs typeface="Arial"/>
                <a:sym typeface="Arial"/>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86" name="Shape 86"/>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a:solidFill>
                  <a:schemeClr val="dk1"/>
                </a:solidFill>
                <a:latin typeface="Arial"/>
                <a:ea typeface="Arial"/>
                <a:cs typeface="Arial"/>
                <a:sym typeface="Arial"/>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87" name="Shape 87"/>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a:solidFill>
                  <a:schemeClr val="dk1"/>
                </a:solidFill>
                <a:latin typeface="Arial"/>
                <a:ea typeface="Arial"/>
                <a:cs typeface="Arial"/>
                <a:sym typeface="Arial"/>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88" name="Shape 88"/>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89" name="Shape 89"/>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90" name="Shape 90"/>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‹N›</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cSld name="节标题">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93" name="Shape 93"/>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spcBef>
                <a:spcPts val="400"/>
              </a:spcBef>
              <a:spcAft>
                <a:spcPts val="0"/>
              </a:spcAft>
              <a:buClr>
                <a:schemeClr val="dk1"/>
              </a:buClr>
              <a:buFont typeface="Arial"/>
              <a:buNone/>
              <a:defRPr sz="2000">
                <a:solidFill>
                  <a:schemeClr val="dk1"/>
                </a:solidFill>
                <a:latin typeface="Arial"/>
                <a:ea typeface="Arial"/>
                <a:cs typeface="Arial"/>
                <a:sym typeface="Arial"/>
              </a:defRPr>
            </a:lvl1pPr>
            <a:lvl2pPr marL="457200" marR="0" lvl="1" indent="0" algn="l" rtl="0">
              <a:spcBef>
                <a:spcPts val="360"/>
              </a:spcBef>
              <a:spcAft>
                <a:spcPts val="0"/>
              </a:spcAft>
              <a:buClr>
                <a:schemeClr val="dk1"/>
              </a:buClr>
              <a:buFont typeface="Arial"/>
              <a:buNone/>
              <a:defRPr sz="1800" b="0" i="0" u="none" strike="noStrike" cap="none">
                <a:solidFill>
                  <a:schemeClr val="dk1"/>
                </a:solidFill>
                <a:latin typeface="Arial"/>
                <a:ea typeface="Arial"/>
                <a:cs typeface="Arial"/>
                <a:sym typeface="Arial"/>
              </a:defRPr>
            </a:lvl2pPr>
            <a:lvl3pPr marL="914400" marR="0" lvl="2" indent="0" algn="l"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3pPr>
            <a:lvl4pPr marL="1371600" marR="0" lvl="3"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4pPr>
            <a:lvl5pPr marL="1828800" marR="0" lvl="4"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5pPr>
            <a:lvl6pPr marL="2286000" marR="0" lvl="5"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6pPr>
            <a:lvl7pPr marL="2743200" marR="0" lvl="6"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7pPr>
            <a:lvl8pPr marL="3200400" marR="0" lvl="7"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8pPr>
            <a:lvl9pPr marL="3657600" marR="0" lvl="8"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9pPr>
          </a:lstStyle>
          <a:p>
            <a:endParaRPr/>
          </a:p>
        </p:txBody>
      </p:sp>
      <p:sp>
        <p:nvSpPr>
          <p:cNvPr id="94" name="Shape 94"/>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95" name="Shape 95"/>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96" name="Shape 96"/>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‹N›</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Shape 97"/>
        <p:cNvGrpSpPr/>
        <p:nvPr/>
      </p:nvGrpSpPr>
      <p:grpSpPr>
        <a:xfrm>
          <a:off x="0" y="0"/>
          <a:ext cx="0" cy="0"/>
          <a:chOff x="0" y="0"/>
          <a:chExt cx="0" cy="0"/>
        </a:xfrm>
      </p:grpSpPr>
      <p:sp>
        <p:nvSpPr>
          <p:cNvPr id="98" name="Shape 98"/>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99" name="Shape 99"/>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640"/>
              </a:spcBef>
              <a:spcAft>
                <a:spcPts val="0"/>
              </a:spcAft>
              <a:buClr>
                <a:schemeClr val="dk1"/>
              </a:buClr>
              <a:buFont typeface="Arial"/>
              <a:buNone/>
              <a:defRPr sz="3200">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9pPr>
          </a:lstStyle>
          <a:p>
            <a:endParaRPr/>
          </a:p>
        </p:txBody>
      </p:sp>
      <p:sp>
        <p:nvSpPr>
          <p:cNvPr id="100" name="Shape 100"/>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101" name="Shape 101"/>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102" name="Shape 102"/>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‹N›</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24" name="Shape 24"/>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5" name="Shape 25"/>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26" name="Shape 26"/>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27" name="Shape 27"/>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strike="noStrike" cap="none">
                <a:solidFill>
                  <a:schemeClr val="dk1"/>
                </a:solidFill>
                <a:latin typeface="Arial"/>
                <a:ea typeface="Arial"/>
                <a:cs typeface="Arial"/>
                <a:sym typeface="Arial"/>
              </a:rPr>
              <a:t>‹N›</a:t>
            </a:fld>
            <a:endParaRPr lang="en-US" sz="14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30" name="Shape 30"/>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1" name="Shape 31"/>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2" name="Shape 32"/>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33" name="Shape 33"/>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34" name="Shape 34"/>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strike="noStrike" cap="none">
                <a:solidFill>
                  <a:schemeClr val="dk1"/>
                </a:solidFill>
                <a:latin typeface="Arial"/>
                <a:ea typeface="Arial"/>
                <a:cs typeface="Arial"/>
                <a:sym typeface="Arial"/>
              </a:rPr>
              <a:t>‹N›</a:t>
            </a:fld>
            <a:endParaRPr lang="en-US" sz="14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Only">
  <p:cSld name="内容">
    <p:spTree>
      <p:nvGrpSpPr>
        <p:cNvPr id="1" name="Shape 35"/>
        <p:cNvGrpSpPr/>
        <p:nvPr/>
      </p:nvGrpSpPr>
      <p:grpSpPr>
        <a:xfrm>
          <a:off x="0" y="0"/>
          <a:ext cx="0" cy="0"/>
          <a:chOff x="0" y="0"/>
          <a:chExt cx="0" cy="0"/>
        </a:xfrm>
      </p:grpSpPr>
      <p:sp>
        <p:nvSpPr>
          <p:cNvPr id="36" name="Shape 36"/>
          <p:cNvSpPr txBox="1">
            <a:spLocks noGrp="1"/>
          </p:cNvSpPr>
          <p:nvPr>
            <p:ph type="body" idx="1"/>
          </p:nvPr>
        </p:nvSpPr>
        <p:spPr>
          <a:xfrm>
            <a:off x="457200" y="274637"/>
            <a:ext cx="8229600" cy="5851525"/>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7" name="Shape 37"/>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38" name="Shape 38"/>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39" name="Shape 39"/>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strike="noStrike" cap="none">
                <a:solidFill>
                  <a:schemeClr val="dk1"/>
                </a:solidFill>
                <a:latin typeface="Arial"/>
                <a:ea typeface="Arial"/>
                <a:cs typeface="Arial"/>
                <a:sym typeface="Arial"/>
              </a:rPr>
              <a:t>‹N›</a:t>
            </a:fld>
            <a:endParaRPr lang="en-US" sz="14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两栏内容">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42" name="Shape 42"/>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a:solidFill>
                  <a:schemeClr val="dk1"/>
                </a:solidFill>
                <a:latin typeface="Arial"/>
                <a:ea typeface="Arial"/>
                <a:cs typeface="Arial"/>
                <a:sym typeface="Arial"/>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a:solidFill>
                  <a:schemeClr val="dk1"/>
                </a:solidFill>
                <a:latin typeface="Arial"/>
                <a:ea typeface="Arial"/>
                <a:cs typeface="Arial"/>
                <a:sym typeface="Arial"/>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45" name="Shape 45"/>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46" name="Shape 46"/>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strike="noStrike" cap="none">
                <a:solidFill>
                  <a:schemeClr val="dk1"/>
                </a:solidFill>
                <a:latin typeface="Arial"/>
                <a:ea typeface="Arial"/>
                <a:cs typeface="Arial"/>
                <a:sym typeface="Arial"/>
              </a:rPr>
              <a:t>‹N›</a:t>
            </a:fld>
            <a:endParaRPr lang="en-US" sz="14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cSld name="垂直排列标题与文本">
    <p:spTree>
      <p:nvGrpSpPr>
        <p:cNvPr id="1" name="Shape 47"/>
        <p:cNvGrpSpPr/>
        <p:nvPr/>
      </p:nvGrpSpPr>
      <p:grpSpPr>
        <a:xfrm>
          <a:off x="0" y="0"/>
          <a:ext cx="0" cy="0"/>
          <a:chOff x="0" y="0"/>
          <a:chExt cx="0" cy="0"/>
        </a:xfrm>
      </p:grpSpPr>
      <p:sp>
        <p:nvSpPr>
          <p:cNvPr id="48" name="Shape 48"/>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49" name="Shape 49"/>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0" name="Shape 50"/>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51" name="Shape 51"/>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52" name="Shape 52"/>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‹N›</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cSld name="标题和竖排文字">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55" name="Shape 55"/>
          <p:cNvSpPr txBox="1">
            <a:spLocks noGrp="1"/>
          </p:cNvSpPr>
          <p:nvPr>
            <p:ph type="body" idx="1"/>
          </p:nvPr>
        </p:nvSpPr>
        <p:spPr>
          <a:xfrm rot="5400000">
            <a:off x="2309018" y="-251619"/>
            <a:ext cx="4525961" cy="8229600"/>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58" name="Shape 58"/>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‹N›</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图片与标题">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61" name="Shape 61"/>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dk1"/>
              </a:buClr>
              <a:buFont typeface="Arial"/>
              <a:buNone/>
              <a:defRPr sz="3200">
                <a:solidFill>
                  <a:schemeClr val="dk1"/>
                </a:solidFill>
                <a:latin typeface="Arial"/>
                <a:ea typeface="Arial"/>
                <a:cs typeface="Arial"/>
                <a:sym typeface="Arial"/>
              </a:defRPr>
            </a:lvl1pPr>
            <a:lvl2pPr marL="457200" marR="0" lvl="1" indent="0" algn="l" rtl="0">
              <a:spcBef>
                <a:spcPts val="560"/>
              </a:spcBef>
              <a:spcAft>
                <a:spcPts val="0"/>
              </a:spcAft>
              <a:buClr>
                <a:schemeClr val="dk1"/>
              </a:buClr>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9pPr>
          </a:lstStyle>
          <a:p>
            <a:endParaRPr/>
          </a:p>
        </p:txBody>
      </p:sp>
      <p:sp>
        <p:nvSpPr>
          <p:cNvPr id="62" name="Shape 62"/>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a:solidFill>
                  <a:schemeClr val="dk1"/>
                </a:solidFill>
                <a:latin typeface="Arial"/>
                <a:ea typeface="Arial"/>
                <a:cs typeface="Arial"/>
                <a:sym typeface="Arial"/>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Arial"/>
                <a:ea typeface="Arial"/>
                <a:cs typeface="Arial"/>
                <a:sym typeface="Arial"/>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5pPr>
            <a:lvl6pPr marL="2286000" marR="0" lvl="5"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6pPr>
            <a:lvl7pPr marL="2743200" marR="0" lvl="6"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7pPr>
            <a:lvl8pPr marL="3200400" marR="0" lvl="7"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8pPr>
            <a:lvl9pPr marL="3657600" marR="0" lvl="8"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9pPr>
          </a:lstStyle>
          <a:p>
            <a:endParaRPr/>
          </a:p>
        </p:txBody>
      </p:sp>
      <p:sp>
        <p:nvSpPr>
          <p:cNvPr id="63" name="Shape 63"/>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64" name="Shape 64"/>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65" name="Shape 65"/>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‹N›</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cSld name="内容与标题">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68" name="Shape 68"/>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9" name="Shape 69"/>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a:solidFill>
                  <a:schemeClr val="dk1"/>
                </a:solidFill>
                <a:latin typeface="Arial"/>
                <a:ea typeface="Arial"/>
                <a:cs typeface="Arial"/>
                <a:sym typeface="Arial"/>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Arial"/>
                <a:ea typeface="Arial"/>
                <a:cs typeface="Arial"/>
                <a:sym typeface="Arial"/>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5pPr>
            <a:lvl6pPr marL="2286000" marR="0" lvl="5"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6pPr>
            <a:lvl7pPr marL="2743200" marR="0" lvl="6"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7pPr>
            <a:lvl8pPr marL="3200400" marR="0" lvl="7"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8pPr>
            <a:lvl9pPr marL="3657600" marR="0" lvl="8"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9pPr>
          </a:lstStyle>
          <a:p>
            <a:endParaRPr/>
          </a:p>
        </p:txBody>
      </p:sp>
      <p:sp>
        <p:nvSpPr>
          <p:cNvPr id="70" name="Shape 70"/>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71" name="Shape 71"/>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72" name="Shape 72"/>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‹N›</a:t>
            </a:fld>
            <a:endParaRPr lang="en-US" sz="1400" b="0" i="0" u="none">
              <a:solidFill>
                <a:schemeClr val="dk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1" name="Shape 11"/>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Shape 12"/>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20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strike="noStrike" cap="none">
                <a:solidFill>
                  <a:schemeClr val="dk1"/>
                </a:solidFill>
                <a:latin typeface="Arial"/>
                <a:ea typeface="Arial"/>
                <a:cs typeface="Arial"/>
                <a:sym typeface="Arial"/>
              </a:rPr>
              <a:t>‹N›</a:t>
            </a:fld>
            <a:endParaRPr lang="en-US" sz="14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26.xml"/><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400" b="0" i="0" u="none" strike="noStrike" cap="none">
                <a:solidFill>
                  <a:schemeClr val="dk2"/>
                </a:solidFill>
                <a:latin typeface="Arial"/>
                <a:ea typeface="Arial"/>
                <a:cs typeface="Arial"/>
                <a:sym typeface="Arial"/>
              </a:rPr>
              <a:t>John Donne &amp; Metaphysical Poetry</a:t>
            </a:r>
          </a:p>
        </p:txBody>
      </p:sp>
      <p:sp>
        <p:nvSpPr>
          <p:cNvPr id="108" name="Shape 108"/>
          <p:cNvSpPr txBox="1"/>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strike="noStrike" cap="none">
                <a:solidFill>
                  <a:schemeClr val="dk1"/>
                </a:solidFill>
                <a:latin typeface="Arial"/>
                <a:ea typeface="Arial"/>
                <a:cs typeface="Arial"/>
                <a:sym typeface="Arial"/>
              </a:rPr>
              <a:t>1</a:t>
            </a:fld>
            <a:endParaRPr lang="en-US" sz="1400" b="0" i="0" u="none" strike="noStrike" cap="none">
              <a:solidFill>
                <a:schemeClr val="dk1"/>
              </a:solidFill>
              <a:latin typeface="Arial"/>
              <a:ea typeface="Arial"/>
              <a:cs typeface="Arial"/>
              <a:sym typeface="Arial"/>
            </a:endParaRPr>
          </a:p>
        </p:txBody>
      </p:sp>
      <p:sp>
        <p:nvSpPr>
          <p:cNvPr id="109" name="Shape 109"/>
          <p:cNvSpPr txBox="1">
            <a:spLocks noGrp="1"/>
          </p:cNvSpPr>
          <p:nvPr>
            <p:ph type="body" idx="1"/>
          </p:nvPr>
        </p:nvSpPr>
        <p:spPr>
          <a:xfrm>
            <a:off x="457200" y="1600200"/>
            <a:ext cx="4038599" cy="4525961"/>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None/>
            </a:pPr>
            <a:endParaRPr sz="3200">
              <a:solidFill>
                <a:schemeClr val="dk1"/>
              </a:solidFill>
              <a:latin typeface="Arial"/>
              <a:ea typeface="Arial"/>
              <a:cs typeface="Arial"/>
              <a:sym typeface="Arial"/>
            </a:endParaRPr>
          </a:p>
        </p:txBody>
      </p:sp>
      <p:pic>
        <p:nvPicPr>
          <p:cNvPr id="110" name="Shape 110"/>
          <p:cNvPicPr preferRelativeResize="0"/>
          <p:nvPr/>
        </p:nvPicPr>
        <p:blipFill rotWithShape="1">
          <a:blip r:embed="rId3">
            <a:alphaModFix/>
          </a:blip>
          <a:srcRect/>
          <a:stretch/>
        </p:blipFill>
        <p:spPr>
          <a:xfrm>
            <a:off x="304800" y="1524000"/>
            <a:ext cx="8229600" cy="5029199"/>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4400" b="0" i="0" u="none" strike="noStrike" cap="none">
                <a:solidFill>
                  <a:schemeClr val="dk1"/>
                </a:solidFill>
                <a:latin typeface="Arial"/>
                <a:ea typeface="Arial"/>
                <a:cs typeface="Arial"/>
                <a:sym typeface="Arial"/>
              </a:rPr>
              <a:t>Stage 1: Early Poetry (Elegies)</a:t>
            </a:r>
          </a:p>
        </p:txBody>
      </p:sp>
      <p:sp>
        <p:nvSpPr>
          <p:cNvPr id="169" name="Shape 169"/>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Arial"/>
              <a:buChar char="•"/>
            </a:pPr>
            <a:r>
              <a:rPr lang="en-US" sz="3200" b="1" i="0" u="none">
                <a:solidFill>
                  <a:schemeClr val="dk1"/>
                </a:solidFill>
                <a:latin typeface="Arial"/>
                <a:ea typeface="Arial"/>
                <a:cs typeface="Arial"/>
                <a:sym typeface="Arial"/>
              </a:rPr>
              <a:t>Donne's earliest poems:</a:t>
            </a:r>
            <a:r>
              <a:rPr lang="en-US" sz="3200" b="0" i="0" u="none">
                <a:solidFill>
                  <a:schemeClr val="dk1"/>
                </a:solidFill>
                <a:latin typeface="Arial"/>
                <a:ea typeface="Arial"/>
                <a:cs typeface="Arial"/>
                <a:sym typeface="Arial"/>
              </a:rPr>
              <a:t> </a:t>
            </a:r>
            <a:r>
              <a:rPr lang="en-US" sz="3200" b="1" i="0" u="none">
                <a:solidFill>
                  <a:srgbClr val="FF0000"/>
                </a:solidFill>
                <a:latin typeface="Arial"/>
                <a:ea typeface="Arial"/>
                <a:cs typeface="Arial"/>
                <a:sym typeface="Arial"/>
              </a:rPr>
              <a:t>Knowledge of</a:t>
            </a:r>
            <a:r>
              <a:rPr lang="en-US" sz="3200" b="0" i="0" u="none">
                <a:solidFill>
                  <a:srgbClr val="FF0000"/>
                </a:solidFill>
                <a:latin typeface="Arial"/>
                <a:ea typeface="Arial"/>
                <a:cs typeface="Arial"/>
                <a:sym typeface="Arial"/>
              </a:rPr>
              <a:t> </a:t>
            </a:r>
            <a:r>
              <a:rPr lang="en-US" sz="3200" b="1" i="0" u="none">
                <a:solidFill>
                  <a:srgbClr val="FF0000"/>
                </a:solidFill>
                <a:latin typeface="Arial"/>
                <a:ea typeface="Arial"/>
                <a:cs typeface="Arial"/>
                <a:sym typeface="Arial"/>
              </a:rPr>
              <a:t>English society</a:t>
            </a:r>
            <a:r>
              <a:rPr lang="en-US" sz="3200" b="0" i="0" u="none">
                <a:solidFill>
                  <a:srgbClr val="FF0000"/>
                </a:solidFill>
                <a:latin typeface="Arial"/>
                <a:ea typeface="Arial"/>
                <a:cs typeface="Arial"/>
                <a:sym typeface="Arial"/>
              </a:rPr>
              <a:t> </a:t>
            </a:r>
            <a:r>
              <a:rPr lang="en-US" sz="3200" b="1" i="0" u="none">
                <a:solidFill>
                  <a:srgbClr val="FF0000"/>
                </a:solidFill>
                <a:latin typeface="Arial"/>
                <a:ea typeface="Arial"/>
                <a:cs typeface="Arial"/>
                <a:sym typeface="Arial"/>
              </a:rPr>
              <a:t>coupled with sharp criticism of its problems</a:t>
            </a:r>
          </a:p>
          <a:p>
            <a:pPr marL="342900" marR="0" lvl="0" indent="-342900" algn="l" rtl="0">
              <a:lnSpc>
                <a:spcPct val="100000"/>
              </a:lnSpc>
              <a:spcBef>
                <a:spcPts val="640"/>
              </a:spcBef>
              <a:spcAft>
                <a:spcPts val="0"/>
              </a:spcAft>
              <a:buClr>
                <a:schemeClr val="dk1"/>
              </a:buClr>
              <a:buSzPct val="100000"/>
              <a:buFont typeface="Arial"/>
              <a:buChar char="•"/>
            </a:pPr>
            <a:r>
              <a:rPr lang="en-US" sz="3200" b="1" i="0" u="none">
                <a:solidFill>
                  <a:schemeClr val="dk1"/>
                </a:solidFill>
                <a:latin typeface="Arial"/>
                <a:ea typeface="Arial"/>
                <a:cs typeface="Arial"/>
                <a:sym typeface="Arial"/>
              </a:rPr>
              <a:t>His Erotic Poetry- </a:t>
            </a:r>
            <a:r>
              <a:rPr lang="en-US" sz="3200" b="0" i="0" u="none">
                <a:solidFill>
                  <a:schemeClr val="dk1"/>
                </a:solidFill>
                <a:latin typeface="Arial"/>
                <a:ea typeface="Arial"/>
                <a:cs typeface="Arial"/>
                <a:sym typeface="Arial"/>
              </a:rPr>
              <a:t>Donne’s early career was also notable for his </a:t>
            </a:r>
            <a:r>
              <a:rPr lang="en-US" sz="3200" b="0" i="0" u="sng">
                <a:solidFill>
                  <a:schemeClr val="dk1"/>
                </a:solidFill>
                <a:latin typeface="Arial"/>
                <a:ea typeface="Arial"/>
                <a:cs typeface="Arial"/>
                <a:sym typeface="Arial"/>
              </a:rPr>
              <a:t>erotic poetry(sexy stuff, wooo)</a:t>
            </a:r>
            <a:r>
              <a:rPr lang="en-US" sz="3200" b="0" i="0" u="none">
                <a:solidFill>
                  <a:schemeClr val="dk1"/>
                </a:solidFill>
                <a:latin typeface="Arial"/>
                <a:ea typeface="Arial"/>
                <a:cs typeface="Arial"/>
                <a:sym typeface="Arial"/>
              </a:rPr>
              <a:t>, especially his </a:t>
            </a:r>
            <a:r>
              <a:rPr lang="en-US" sz="3200" b="0" i="0" u="sng">
                <a:solidFill>
                  <a:schemeClr val="dk1"/>
                </a:solidFill>
                <a:latin typeface="Arial"/>
                <a:ea typeface="Arial"/>
                <a:cs typeface="Arial"/>
                <a:sym typeface="Arial"/>
              </a:rPr>
              <a:t>elegies</a:t>
            </a:r>
            <a:r>
              <a:rPr lang="en-US" sz="3200" b="0" i="0" u="none">
                <a:solidFill>
                  <a:schemeClr val="dk1"/>
                </a:solidFill>
                <a:latin typeface="Arial"/>
                <a:ea typeface="Arial"/>
                <a:cs typeface="Arial"/>
                <a:sym typeface="Arial"/>
              </a:rPr>
              <a:t> </a:t>
            </a:r>
          </a:p>
          <a:p>
            <a:pPr marL="342900" marR="0" lvl="0" indent="-342900" algn="l" rtl="0">
              <a:lnSpc>
                <a:spcPct val="100000"/>
              </a:lnSpc>
              <a:spcBef>
                <a:spcPts val="1600"/>
              </a:spcBef>
              <a:spcAft>
                <a:spcPts val="0"/>
              </a:spcAft>
              <a:buClr>
                <a:schemeClr val="dk1"/>
              </a:buClr>
              <a:buSzPct val="100000"/>
              <a:buFont typeface="Arial"/>
              <a:buChar char="•"/>
            </a:pPr>
            <a:r>
              <a:rPr lang="en-US" sz="3200" b="0" i="0" u="none">
                <a:solidFill>
                  <a:schemeClr val="dk1"/>
                </a:solidFill>
                <a:latin typeface="Arial"/>
                <a:ea typeface="Arial"/>
                <a:cs typeface="Arial"/>
                <a:sym typeface="Arial"/>
              </a:rPr>
              <a:t>He </a:t>
            </a:r>
            <a:r>
              <a:rPr lang="en-US" sz="3200" b="1" i="0" u="none">
                <a:solidFill>
                  <a:srgbClr val="FF0000"/>
                </a:solidFill>
                <a:latin typeface="Arial"/>
                <a:ea typeface="Arial"/>
                <a:cs typeface="Arial"/>
                <a:sym typeface="Arial"/>
              </a:rPr>
              <a:t>employed </a:t>
            </a:r>
            <a:r>
              <a:rPr lang="en-US" sz="3200" b="1" i="0" u="sng">
                <a:solidFill>
                  <a:srgbClr val="FF0000"/>
                </a:solidFill>
                <a:latin typeface="Arial"/>
                <a:ea typeface="Arial"/>
                <a:cs typeface="Arial"/>
                <a:sym typeface="Arial"/>
              </a:rPr>
              <a:t>unconventional metaphors</a:t>
            </a:r>
            <a:r>
              <a:rPr lang="en-US" sz="3200" b="1" i="0" u="none">
                <a:solidFill>
                  <a:srgbClr val="FF0000"/>
                </a:solidFill>
                <a:latin typeface="Arial"/>
                <a:ea typeface="Arial"/>
                <a:cs typeface="Arial"/>
                <a:sym typeface="Arial"/>
              </a:rPr>
              <a:t> </a:t>
            </a:r>
            <a:r>
              <a:rPr lang="en-US" sz="3200" b="1" i="0" u="none">
                <a:solidFill>
                  <a:schemeClr val="dk1"/>
                </a:solidFill>
                <a:latin typeface="Arial"/>
                <a:ea typeface="Arial"/>
                <a:cs typeface="Arial"/>
                <a:sym typeface="Arial"/>
              </a:rPr>
              <a:t>to portray sex</a:t>
            </a:r>
          </a:p>
          <a:p>
            <a:pPr marL="342900" marR="0" lvl="0" indent="-342900" algn="l" rtl="0">
              <a:spcBef>
                <a:spcPts val="640"/>
              </a:spcBef>
              <a:spcAft>
                <a:spcPts val="0"/>
              </a:spcAft>
              <a:buClr>
                <a:schemeClr val="dk1"/>
              </a:buClr>
              <a:buSzPct val="100000"/>
              <a:buFont typeface="Arial"/>
              <a:buNone/>
            </a:pPr>
            <a:endParaRPr sz="3200" b="0" i="0" u="none">
              <a:solidFill>
                <a:schemeClr val="dk1"/>
              </a:solidFill>
              <a:latin typeface="Arial"/>
              <a:ea typeface="Arial"/>
              <a:cs typeface="Arial"/>
              <a:sym typeface="Arial"/>
            </a:endParaRPr>
          </a:p>
        </p:txBody>
      </p:sp>
      <p:pic>
        <p:nvPicPr>
          <p:cNvPr id="170" name="Shape 170"/>
          <p:cNvPicPr preferRelativeResize="0"/>
          <p:nvPr/>
        </p:nvPicPr>
        <p:blipFill rotWithShape="1">
          <a:blip r:embed="rId3">
            <a:alphaModFix/>
          </a:blip>
          <a:srcRect/>
          <a:stretch/>
        </p:blipFill>
        <p:spPr>
          <a:xfrm>
            <a:off x="6705600" y="4953000"/>
            <a:ext cx="1981199" cy="1343024"/>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000" b="0" i="0" u="none" strike="noStrike" cap="none">
                <a:solidFill>
                  <a:schemeClr val="dk2"/>
                </a:solidFill>
                <a:latin typeface="Arial"/>
                <a:ea typeface="Arial"/>
                <a:cs typeface="Arial"/>
                <a:sym typeface="Arial"/>
              </a:rPr>
              <a:t>Stage 2 Poetry- (Neo) Platonic Love</a:t>
            </a:r>
          </a:p>
        </p:txBody>
      </p:sp>
      <p:sp>
        <p:nvSpPr>
          <p:cNvPr id="176" name="Shape 176"/>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dk1"/>
              </a:buClr>
              <a:buSzPct val="100000"/>
              <a:buFont typeface="Arial"/>
              <a:buChar char="•"/>
            </a:pPr>
            <a:r>
              <a:rPr lang="en-US" sz="2000" b="0" i="0" u="none">
                <a:solidFill>
                  <a:schemeClr val="dk1"/>
                </a:solidFill>
                <a:latin typeface="Arial"/>
                <a:ea typeface="Arial"/>
                <a:cs typeface="Arial"/>
                <a:sym typeface="Arial"/>
              </a:rPr>
              <a:t>Physical love (animal lust) is base, common, low-born;</a:t>
            </a:r>
          </a:p>
          <a:p>
            <a:pPr marL="342900" marR="0" lvl="0" indent="-342900" algn="l" rtl="0">
              <a:lnSpc>
                <a:spcPct val="80000"/>
              </a:lnSpc>
              <a:spcBef>
                <a:spcPts val="400"/>
              </a:spcBef>
              <a:spcAft>
                <a:spcPts val="0"/>
              </a:spcAft>
              <a:buClr>
                <a:schemeClr val="dk1"/>
              </a:buClr>
              <a:buSzPct val="100000"/>
              <a:buFont typeface="Arial"/>
              <a:buChar char="•"/>
            </a:pPr>
            <a:r>
              <a:rPr lang="en-US" sz="2000" b="0" i="0" u="none">
                <a:solidFill>
                  <a:schemeClr val="dk1"/>
                </a:solidFill>
                <a:latin typeface="Arial"/>
                <a:ea typeface="Arial"/>
                <a:cs typeface="Arial"/>
                <a:sym typeface="Arial"/>
              </a:rPr>
              <a:t>Spiritual love is worthy, unique, divine</a:t>
            </a:r>
          </a:p>
          <a:p>
            <a:pPr marL="342900" marR="0" lvl="0" indent="-342900" algn="l" rtl="0">
              <a:lnSpc>
                <a:spcPct val="80000"/>
              </a:lnSpc>
              <a:spcBef>
                <a:spcPts val="400"/>
              </a:spcBef>
              <a:spcAft>
                <a:spcPts val="0"/>
              </a:spcAft>
              <a:buClr>
                <a:schemeClr val="dk1"/>
              </a:buClr>
              <a:buSzPct val="100000"/>
              <a:buFont typeface="Arial"/>
              <a:buChar char="•"/>
            </a:pPr>
            <a:r>
              <a:rPr lang="en-US" sz="2000" b="0" i="0" u="none">
                <a:solidFill>
                  <a:schemeClr val="dk1"/>
                </a:solidFill>
                <a:latin typeface="Arial"/>
                <a:ea typeface="Arial"/>
                <a:cs typeface="Arial"/>
                <a:sym typeface="Arial"/>
              </a:rPr>
              <a:t>Love, through procreation, is the closest humans come to immortality</a:t>
            </a:r>
          </a:p>
          <a:p>
            <a:pPr marL="342900" marR="0" lvl="0" indent="-342900" algn="l" rtl="0">
              <a:lnSpc>
                <a:spcPct val="80000"/>
              </a:lnSpc>
              <a:spcBef>
                <a:spcPts val="400"/>
              </a:spcBef>
              <a:spcAft>
                <a:spcPts val="0"/>
              </a:spcAft>
              <a:buClr>
                <a:schemeClr val="dk1"/>
              </a:buClr>
              <a:buSzPct val="100000"/>
              <a:buFont typeface="Arial"/>
              <a:buChar char="•"/>
            </a:pPr>
            <a:r>
              <a:rPr lang="en-US" sz="2000" b="0" i="0" u="none">
                <a:solidFill>
                  <a:schemeClr val="dk1"/>
                </a:solidFill>
                <a:latin typeface="Arial"/>
                <a:ea typeface="Arial"/>
                <a:cs typeface="Arial"/>
                <a:sym typeface="Arial"/>
              </a:rPr>
              <a:t>Comprehension of love brings comprehension of beauty as infinite</a:t>
            </a:r>
          </a:p>
          <a:p>
            <a:pPr marL="342900" marR="0" lvl="0" indent="-342900" algn="l" rtl="0">
              <a:lnSpc>
                <a:spcPct val="80000"/>
              </a:lnSpc>
              <a:spcBef>
                <a:spcPts val="400"/>
              </a:spcBef>
              <a:spcAft>
                <a:spcPts val="0"/>
              </a:spcAft>
              <a:buClr>
                <a:schemeClr val="dk1"/>
              </a:buClr>
              <a:buSzPct val="100000"/>
              <a:buFont typeface="Arial"/>
              <a:buChar char="•"/>
            </a:pPr>
            <a:r>
              <a:rPr lang="en-US" sz="2000" b="0" i="0" u="none">
                <a:solidFill>
                  <a:schemeClr val="dk1"/>
                </a:solidFill>
                <a:latin typeface="Arial"/>
                <a:ea typeface="Arial"/>
                <a:cs typeface="Arial"/>
                <a:sym typeface="Arial"/>
              </a:rPr>
              <a:t>Stages of Platonic love: </a:t>
            </a:r>
          </a:p>
          <a:p>
            <a:pPr marL="342900" marR="0" lvl="0" indent="-342900" algn="l" rtl="0">
              <a:lnSpc>
                <a:spcPct val="80000"/>
              </a:lnSpc>
              <a:spcBef>
                <a:spcPts val="400"/>
              </a:spcBef>
              <a:spcAft>
                <a:spcPts val="0"/>
              </a:spcAft>
              <a:buClr>
                <a:schemeClr val="dk1"/>
              </a:buClr>
              <a:buSzPct val="25000"/>
              <a:buFont typeface="Arial"/>
              <a:buNone/>
            </a:pPr>
            <a:r>
              <a:rPr lang="en-US" sz="2000" b="0" i="0" u="none">
                <a:solidFill>
                  <a:schemeClr val="dk1"/>
                </a:solidFill>
                <a:latin typeface="Arial"/>
                <a:ea typeface="Arial"/>
                <a:cs typeface="Arial"/>
                <a:sym typeface="Arial"/>
              </a:rPr>
              <a:t>	</a:t>
            </a:r>
            <a:r>
              <a:rPr lang="en-US" sz="1400" b="0" i="0" u="none">
                <a:solidFill>
                  <a:schemeClr val="dk1"/>
                </a:solidFill>
                <a:latin typeface="Arial"/>
                <a:ea typeface="Arial"/>
                <a:cs typeface="Arial"/>
                <a:sym typeface="Arial"/>
              </a:rPr>
              <a:t>1) Initiated by Sense 2) Founded in Reason 3) Attains Spiritual Quality</a:t>
            </a:r>
          </a:p>
          <a:p>
            <a:pPr marL="342900" marR="0" lvl="0" indent="-342900" algn="l" rtl="0">
              <a:lnSpc>
                <a:spcPct val="80000"/>
              </a:lnSpc>
              <a:spcBef>
                <a:spcPts val="280"/>
              </a:spcBef>
              <a:spcAft>
                <a:spcPts val="0"/>
              </a:spcAft>
              <a:buClr>
                <a:schemeClr val="dk1"/>
              </a:buClr>
              <a:buSzPct val="25000"/>
              <a:buFont typeface="Arial"/>
              <a:buNone/>
            </a:pPr>
            <a:endParaRPr sz="1400" b="0" i="0" u="none">
              <a:solidFill>
                <a:schemeClr val="dk1"/>
              </a:solidFill>
              <a:latin typeface="Arial"/>
              <a:ea typeface="Arial"/>
              <a:cs typeface="Arial"/>
              <a:sym typeface="Arial"/>
            </a:endParaRPr>
          </a:p>
          <a:p>
            <a:pPr marL="342900" marR="0" lvl="0" indent="-342900" algn="l" rtl="0">
              <a:lnSpc>
                <a:spcPct val="80000"/>
              </a:lnSpc>
              <a:spcBef>
                <a:spcPts val="400"/>
              </a:spcBef>
              <a:spcAft>
                <a:spcPts val="0"/>
              </a:spcAft>
              <a:buClr>
                <a:schemeClr val="dk1"/>
              </a:buClr>
              <a:buSzPct val="100000"/>
              <a:buFont typeface="Arial"/>
              <a:buChar char="•"/>
            </a:pPr>
            <a:r>
              <a:rPr lang="en-US" sz="2000" b="0" i="0" u="none">
                <a:solidFill>
                  <a:schemeClr val="dk1"/>
                </a:solidFill>
                <a:latin typeface="Arial"/>
                <a:ea typeface="Arial"/>
                <a:cs typeface="Arial"/>
                <a:sym typeface="Arial"/>
              </a:rPr>
              <a:t>A Neoplatonic Syllogism:</a:t>
            </a:r>
          </a:p>
          <a:p>
            <a:pPr marL="742950" marR="0" lvl="1" indent="-285750" algn="l" rtl="0">
              <a:lnSpc>
                <a:spcPct val="80000"/>
              </a:lnSpc>
              <a:spcBef>
                <a:spcPts val="360"/>
              </a:spcBef>
              <a:spcAft>
                <a:spcPts val="0"/>
              </a:spcAft>
              <a:buClr>
                <a:schemeClr val="dk1"/>
              </a:buClr>
              <a:buSzPct val="100000"/>
              <a:buFont typeface="Noto Sans Symbols"/>
              <a:buAutoNum type="arabicPeriod"/>
            </a:pPr>
            <a:r>
              <a:rPr lang="en-US" sz="1800" b="0" i="0" u="none" strike="noStrike" cap="none">
                <a:solidFill>
                  <a:schemeClr val="dk1"/>
                </a:solidFill>
                <a:latin typeface="Arial"/>
                <a:ea typeface="Arial"/>
                <a:cs typeface="Arial"/>
                <a:sym typeface="Arial"/>
              </a:rPr>
              <a:t>God is everlasting, perfect divine love;</a:t>
            </a:r>
          </a:p>
          <a:p>
            <a:pPr marL="742950" marR="0" lvl="1" indent="-285750" algn="l" rtl="0">
              <a:lnSpc>
                <a:spcPct val="80000"/>
              </a:lnSpc>
              <a:spcBef>
                <a:spcPts val="360"/>
              </a:spcBef>
              <a:spcAft>
                <a:spcPts val="0"/>
              </a:spcAft>
              <a:buClr>
                <a:schemeClr val="dk1"/>
              </a:buClr>
              <a:buSzPct val="100000"/>
              <a:buFont typeface="Noto Sans Symbols"/>
              <a:buAutoNum type="arabicPeriod"/>
            </a:pPr>
            <a:r>
              <a:rPr lang="en-US" sz="1800" b="0" i="0" u="none" strike="noStrike" cap="none">
                <a:solidFill>
                  <a:schemeClr val="dk1"/>
                </a:solidFill>
                <a:latin typeface="Arial"/>
                <a:ea typeface="Arial"/>
                <a:cs typeface="Arial"/>
                <a:sym typeface="Arial"/>
              </a:rPr>
              <a:t>True, spiritual love is everlasting and perfect;</a:t>
            </a:r>
          </a:p>
          <a:p>
            <a:pPr marL="742950" marR="0" lvl="1" indent="-285750" algn="l" rtl="0">
              <a:lnSpc>
                <a:spcPct val="80000"/>
              </a:lnSpc>
              <a:spcBef>
                <a:spcPts val="360"/>
              </a:spcBef>
              <a:spcAft>
                <a:spcPts val="0"/>
              </a:spcAft>
              <a:buClr>
                <a:schemeClr val="dk1"/>
              </a:buClr>
              <a:buSzPct val="100000"/>
              <a:buFont typeface="Noto Sans Symbols"/>
              <a:buAutoNum type="arabicPeriod"/>
            </a:pPr>
            <a:r>
              <a:rPr lang="en-US" sz="1800" b="0" i="0" u="none" strike="noStrike" cap="none">
                <a:solidFill>
                  <a:schemeClr val="dk1"/>
                </a:solidFill>
                <a:latin typeface="Arial"/>
                <a:ea typeface="Arial"/>
                <a:cs typeface="Arial"/>
                <a:sym typeface="Arial"/>
              </a:rPr>
              <a:t>Therefore, two lovers united by spiritual love are close to divinity. </a:t>
            </a:r>
          </a:p>
          <a:p>
            <a:pPr marL="742950" marR="0" lvl="1" indent="-285750" algn="l" rtl="0">
              <a:lnSpc>
                <a:spcPct val="80000"/>
              </a:lnSpc>
              <a:spcBef>
                <a:spcPts val="360"/>
              </a:spcBef>
              <a:spcAft>
                <a:spcPts val="0"/>
              </a:spcAft>
              <a:buClr>
                <a:schemeClr val="dk1"/>
              </a:buClr>
              <a:buSzPct val="25000"/>
              <a:buFont typeface="Arial"/>
              <a:buNone/>
            </a:pP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400"/>
              </a:spcBef>
              <a:spcAft>
                <a:spcPts val="0"/>
              </a:spcAft>
              <a:buClr>
                <a:schemeClr val="dk1"/>
              </a:buClr>
              <a:buSzPct val="100000"/>
              <a:buFont typeface="Arial"/>
              <a:buChar char="•"/>
            </a:pPr>
            <a:r>
              <a:rPr lang="en-US" sz="2000" b="0" i="0" u="none">
                <a:solidFill>
                  <a:schemeClr val="dk1"/>
                </a:solidFill>
                <a:latin typeface="Arial"/>
                <a:ea typeface="Arial"/>
                <a:cs typeface="Arial"/>
                <a:sym typeface="Arial"/>
              </a:rPr>
              <a:t>These works include: “A Valediction: Forbidding Mourning” and “The Ecstasy”</a:t>
            </a:r>
          </a:p>
        </p:txBody>
      </p:sp>
      <p:pic>
        <p:nvPicPr>
          <p:cNvPr id="177" name="Shape 177"/>
          <p:cNvPicPr preferRelativeResize="0"/>
          <p:nvPr/>
        </p:nvPicPr>
        <p:blipFill rotWithShape="1">
          <a:blip r:embed="rId3">
            <a:alphaModFix/>
          </a:blip>
          <a:srcRect/>
          <a:stretch/>
        </p:blipFill>
        <p:spPr>
          <a:xfrm>
            <a:off x="7162800" y="3352800"/>
            <a:ext cx="1466850" cy="1379536"/>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400" b="0" i="0" u="none" strike="noStrike" cap="none">
                <a:solidFill>
                  <a:schemeClr val="dk2"/>
                </a:solidFill>
                <a:latin typeface="Arial"/>
                <a:ea typeface="Arial"/>
                <a:cs typeface="Arial"/>
                <a:sym typeface="Arial"/>
              </a:rPr>
              <a:t>Stage 3- Religious Poetry</a:t>
            </a:r>
          </a:p>
        </p:txBody>
      </p:sp>
      <p:sp>
        <p:nvSpPr>
          <p:cNvPr id="183" name="Shape 183"/>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FF0000"/>
              </a:buClr>
              <a:buSzPct val="100000"/>
              <a:buFont typeface="Noto Sans Symbols"/>
              <a:buChar char="❖"/>
            </a:pPr>
            <a:r>
              <a:rPr lang="en-US" sz="3200" b="1" i="0" u="none">
                <a:solidFill>
                  <a:srgbClr val="FF0000"/>
                </a:solidFill>
                <a:latin typeface="Arial"/>
                <a:ea typeface="Arial"/>
                <a:cs typeface="Arial"/>
                <a:sym typeface="Arial"/>
              </a:rPr>
              <a:t>a more somberand pious tone in his later poems: </a:t>
            </a:r>
            <a:r>
              <a:rPr lang="en-US" sz="3200" b="0" i="0" u="none">
                <a:solidFill>
                  <a:schemeClr val="dk1"/>
                </a:solidFill>
                <a:latin typeface="Arial"/>
                <a:ea typeface="Arial"/>
                <a:cs typeface="Arial"/>
                <a:sym typeface="Arial"/>
              </a:rPr>
              <a:t>Because of</a:t>
            </a:r>
            <a:r>
              <a:rPr lang="en-US" sz="3200" b="1" i="0" u="none">
                <a:solidFill>
                  <a:srgbClr val="FF0000"/>
                </a:solidFill>
                <a:latin typeface="Arial"/>
                <a:ea typeface="Arial"/>
                <a:cs typeface="Arial"/>
                <a:sym typeface="Arial"/>
              </a:rPr>
              <a:t>  </a:t>
            </a:r>
            <a:r>
              <a:rPr lang="en-US" sz="3200" b="0" i="0" u="none">
                <a:solidFill>
                  <a:schemeClr val="dk1"/>
                </a:solidFill>
                <a:latin typeface="Arial"/>
                <a:ea typeface="Arial"/>
                <a:cs typeface="Arial"/>
                <a:sym typeface="Arial"/>
              </a:rPr>
              <a:t>His numerous illnesses, financial strain, and the deaths of his friends</a:t>
            </a:r>
          </a:p>
          <a:p>
            <a:pPr marL="342900" marR="0" lvl="0" indent="-342900" algn="l" rtl="0">
              <a:lnSpc>
                <a:spcPct val="100000"/>
              </a:lnSpc>
              <a:spcBef>
                <a:spcPts val="1600"/>
              </a:spcBef>
              <a:spcAft>
                <a:spcPts val="0"/>
              </a:spcAft>
              <a:buClr>
                <a:srgbClr val="FF0000"/>
              </a:buClr>
              <a:buSzPct val="100000"/>
              <a:buFont typeface="Noto Sans Symbols"/>
              <a:buChar char="❖"/>
            </a:pPr>
            <a:r>
              <a:rPr lang="en-US" sz="3200" b="1" i="0" u="none">
                <a:solidFill>
                  <a:srgbClr val="FF0000"/>
                </a:solidFill>
                <a:latin typeface="Arial"/>
                <a:ea typeface="Arial"/>
                <a:cs typeface="Arial"/>
                <a:sym typeface="Arial"/>
              </a:rPr>
              <a:t>Donne focused his literary career on religious literature.</a:t>
            </a:r>
            <a:r>
              <a:rPr lang="en-US" sz="3200" b="0" i="0" u="none">
                <a:solidFill>
                  <a:schemeClr val="dk1"/>
                </a:solidFill>
                <a:latin typeface="Arial"/>
                <a:ea typeface="Arial"/>
                <a:cs typeface="Arial"/>
                <a:sym typeface="Arial"/>
              </a:rPr>
              <a:t>He quickly became </a:t>
            </a:r>
            <a:r>
              <a:rPr lang="en-US" sz="3200" b="1" i="0" u="none">
                <a:solidFill>
                  <a:srgbClr val="FF0000"/>
                </a:solidFill>
                <a:latin typeface="Arial"/>
                <a:ea typeface="Arial"/>
                <a:cs typeface="Arial"/>
                <a:sym typeface="Arial"/>
              </a:rPr>
              <a:t>noted for his sermons and religious poems</a:t>
            </a:r>
            <a:r>
              <a:rPr lang="en-US" sz="3200" b="0" i="0" u="none">
                <a:solidFill>
                  <a:schemeClr val="dk1"/>
                </a:solidFill>
                <a:latin typeface="Arial"/>
                <a:ea typeface="Arial"/>
                <a:cs typeface="Arial"/>
                <a:sym typeface="Arial"/>
              </a:rPr>
              <a:t>.</a:t>
            </a:r>
          </a:p>
          <a:p>
            <a:pPr marL="342900" marR="0" lvl="0" indent="-342900" algn="l" rtl="0">
              <a:spcBef>
                <a:spcPts val="640"/>
              </a:spcBef>
              <a:spcAft>
                <a:spcPts val="0"/>
              </a:spcAft>
              <a:buClr>
                <a:schemeClr val="dk1"/>
              </a:buClr>
              <a:buSzPct val="100000"/>
              <a:buFont typeface="Arial"/>
              <a:buNone/>
            </a:pPr>
            <a:endParaRPr sz="3200" b="0" i="0" u="none">
              <a:solidFill>
                <a:schemeClr val="dk1"/>
              </a:solidFill>
              <a:latin typeface="Arial"/>
              <a:ea typeface="Arial"/>
              <a:cs typeface="Arial"/>
              <a:sym typeface="Arial"/>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400" b="0" i="0" u="none" strike="noStrike" cap="none">
                <a:solidFill>
                  <a:schemeClr val="dk2"/>
                </a:solidFill>
                <a:latin typeface="Arial"/>
                <a:ea typeface="Arial"/>
                <a:cs typeface="Arial"/>
                <a:sym typeface="Arial"/>
              </a:rPr>
              <a:t>Religious Poetry Cont (Stage 3)</a:t>
            </a:r>
          </a:p>
        </p:txBody>
      </p:sp>
      <p:sp>
        <p:nvSpPr>
          <p:cNvPr id="189" name="Shape 189"/>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Arial"/>
              <a:buChar char="•"/>
            </a:pPr>
            <a:r>
              <a:rPr lang="en-US" sz="3200" b="0" i="0" u="none">
                <a:solidFill>
                  <a:schemeClr val="dk1"/>
                </a:solidFill>
                <a:latin typeface="Arial"/>
                <a:ea typeface="Arial"/>
                <a:cs typeface="Arial"/>
                <a:sym typeface="Arial"/>
              </a:rPr>
              <a:t>His early </a:t>
            </a:r>
            <a:r>
              <a:rPr lang="en-US" sz="3200" b="0" i="0" u="none">
                <a:solidFill>
                  <a:srgbClr val="FF0000"/>
                </a:solidFill>
                <a:latin typeface="Arial"/>
                <a:ea typeface="Arial"/>
                <a:cs typeface="Arial"/>
                <a:sym typeface="Arial"/>
              </a:rPr>
              <a:t>belief in the value of skepticism</a:t>
            </a:r>
            <a:r>
              <a:rPr lang="en-US" sz="3200" b="0" i="0" u="none">
                <a:solidFill>
                  <a:schemeClr val="dk1"/>
                </a:solidFill>
                <a:latin typeface="Arial"/>
                <a:ea typeface="Arial"/>
                <a:cs typeface="Arial"/>
                <a:sym typeface="Arial"/>
              </a:rPr>
              <a:t> now gave way </a:t>
            </a:r>
            <a:r>
              <a:rPr lang="en-US" sz="3200" b="0" i="0" u="none">
                <a:solidFill>
                  <a:srgbClr val="FF0000"/>
                </a:solidFill>
                <a:latin typeface="Arial"/>
                <a:ea typeface="Arial"/>
                <a:cs typeface="Arial"/>
                <a:sym typeface="Arial"/>
              </a:rPr>
              <a:t>to</a:t>
            </a:r>
            <a:r>
              <a:rPr lang="en-US" sz="3200" b="0" i="0" u="none">
                <a:solidFill>
                  <a:schemeClr val="dk1"/>
                </a:solidFill>
                <a:latin typeface="Arial"/>
                <a:ea typeface="Arial"/>
                <a:cs typeface="Arial"/>
                <a:sym typeface="Arial"/>
              </a:rPr>
              <a:t> a firm faith in </a:t>
            </a:r>
            <a:r>
              <a:rPr lang="en-US" sz="3200" b="0" i="0" u="none">
                <a:solidFill>
                  <a:srgbClr val="FF0000"/>
                </a:solidFill>
                <a:latin typeface="Arial"/>
                <a:ea typeface="Arial"/>
                <a:cs typeface="Arial"/>
                <a:sym typeface="Arial"/>
              </a:rPr>
              <a:t>the traditional teachings of the Bible</a:t>
            </a:r>
            <a:r>
              <a:rPr lang="en-US" sz="3200" b="0" i="0" u="none">
                <a:solidFill>
                  <a:schemeClr val="dk1"/>
                </a:solidFill>
                <a:latin typeface="Arial"/>
                <a:ea typeface="Arial"/>
                <a:cs typeface="Arial"/>
                <a:sym typeface="Arial"/>
              </a:rPr>
              <a:t>.</a:t>
            </a:r>
          </a:p>
          <a:p>
            <a:pPr marL="342900" marR="0" lvl="0" indent="-342900" algn="l" rtl="0">
              <a:lnSpc>
                <a:spcPct val="100000"/>
              </a:lnSpc>
              <a:spcBef>
                <a:spcPts val="640"/>
              </a:spcBef>
              <a:spcAft>
                <a:spcPts val="0"/>
              </a:spcAft>
              <a:buClr>
                <a:schemeClr val="dk1"/>
              </a:buClr>
              <a:buSzPct val="100000"/>
              <a:buFont typeface="Arial"/>
              <a:buChar char="•"/>
            </a:pPr>
            <a:r>
              <a:rPr lang="en-US" sz="3200" b="0" i="0" u="none">
                <a:solidFill>
                  <a:schemeClr val="dk1"/>
                </a:solidFill>
                <a:latin typeface="Arial"/>
                <a:ea typeface="Arial"/>
                <a:cs typeface="Arial"/>
                <a:sym typeface="Arial"/>
              </a:rPr>
              <a:t>The lines of these sermons come to influence future works of English literature.</a:t>
            </a:r>
          </a:p>
          <a:p>
            <a:pPr marL="742950" marR="0" lvl="1" indent="-285750" algn="l" rtl="0">
              <a:lnSpc>
                <a:spcPct val="100000"/>
              </a:lnSpc>
              <a:spcBef>
                <a:spcPts val="320"/>
              </a:spcBef>
              <a:spcAft>
                <a:spcPts val="0"/>
              </a:spcAft>
              <a:buClr>
                <a:schemeClr val="dk1"/>
              </a:buClr>
              <a:buSzPct val="100000"/>
              <a:buFont typeface="Arial"/>
              <a:buChar char="–"/>
            </a:pPr>
            <a:r>
              <a:rPr lang="en-US" sz="1600" b="0" i="0" u="none" strike="noStrike" cap="none">
                <a:solidFill>
                  <a:schemeClr val="dk1"/>
                </a:solidFill>
                <a:latin typeface="Arial"/>
                <a:ea typeface="Arial"/>
                <a:cs typeface="Arial"/>
                <a:sym typeface="Arial"/>
              </a:rPr>
              <a:t>E.g. </a:t>
            </a:r>
            <a:r>
              <a:rPr lang="en-US" sz="1600" b="1" i="0" u="none" strike="noStrike" cap="none">
                <a:solidFill>
                  <a:schemeClr val="dk1"/>
                </a:solidFill>
                <a:latin typeface="Arial"/>
                <a:ea typeface="Arial"/>
                <a:cs typeface="Arial"/>
                <a:sym typeface="Arial"/>
              </a:rPr>
              <a:t>Ernest Hemingway‘s </a:t>
            </a:r>
            <a:r>
              <a:rPr lang="en-US" sz="1600" b="1" i="1" u="sng" strike="noStrike" cap="none">
                <a:solidFill>
                  <a:schemeClr val="dk1"/>
                </a:solidFill>
                <a:latin typeface="Arial"/>
                <a:ea typeface="Arial"/>
                <a:cs typeface="Arial"/>
                <a:sym typeface="Arial"/>
              </a:rPr>
              <a:t>For Whom the Bell Tolls</a:t>
            </a:r>
            <a:r>
              <a:rPr lang="en-US" sz="1600" b="1" i="0" u="none" strike="noStrike" cap="none">
                <a:solidFill>
                  <a:schemeClr val="dk1"/>
                </a:solidFill>
                <a:latin typeface="Arial"/>
                <a:ea typeface="Arial"/>
                <a:cs typeface="Arial"/>
                <a:sym typeface="Arial"/>
              </a:rPr>
              <a:t>,</a:t>
            </a:r>
            <a:r>
              <a:rPr lang="en-US" sz="1600" b="0" i="0" u="none" strike="noStrike" cap="none">
                <a:solidFill>
                  <a:schemeClr val="dk1"/>
                </a:solidFill>
                <a:latin typeface="Arial"/>
                <a:ea typeface="Arial"/>
                <a:cs typeface="Arial"/>
                <a:sym typeface="Arial"/>
              </a:rPr>
              <a:t> which took its title from a passage in </a:t>
            </a:r>
            <a:r>
              <a:rPr lang="en-US" sz="1600" b="1" i="0" u="sng" strike="noStrike" cap="none">
                <a:solidFill>
                  <a:schemeClr val="dk1"/>
                </a:solidFill>
                <a:latin typeface="Arial"/>
                <a:ea typeface="Arial"/>
                <a:cs typeface="Arial"/>
                <a:sym typeface="Arial"/>
              </a:rPr>
              <a:t>Meditation XVII</a:t>
            </a:r>
            <a:r>
              <a:rPr lang="en-US" sz="1600" b="0" i="0" u="none" strike="noStrike" cap="none">
                <a:solidFill>
                  <a:schemeClr val="dk1"/>
                </a:solidFill>
                <a:latin typeface="Arial"/>
                <a:ea typeface="Arial"/>
                <a:cs typeface="Arial"/>
                <a:sym typeface="Arial"/>
              </a:rPr>
              <a:t>  </a:t>
            </a:r>
          </a:p>
          <a:p>
            <a:pPr marL="742950" marR="0" lvl="1" indent="-285750" algn="l" rtl="0">
              <a:lnSpc>
                <a:spcPct val="100000"/>
              </a:lnSpc>
              <a:spcBef>
                <a:spcPts val="320"/>
              </a:spcBef>
              <a:spcAft>
                <a:spcPts val="0"/>
              </a:spcAft>
              <a:buClr>
                <a:schemeClr val="dk1"/>
              </a:buClr>
              <a:buSzPct val="100000"/>
              <a:buFont typeface="Arial"/>
              <a:buChar char="–"/>
            </a:pPr>
            <a:r>
              <a:rPr lang="en-US" sz="1600" b="1" i="0" u="none" strike="noStrike" cap="none">
                <a:solidFill>
                  <a:schemeClr val="dk1"/>
                </a:solidFill>
                <a:latin typeface="Arial"/>
                <a:ea typeface="Arial"/>
                <a:cs typeface="Arial"/>
                <a:sym typeface="Arial"/>
              </a:rPr>
              <a:t>Thomas Merton’s </a:t>
            </a:r>
            <a:r>
              <a:rPr lang="en-US" sz="1600" b="1" i="1" u="sng" strike="noStrike" cap="none">
                <a:solidFill>
                  <a:schemeClr val="dk1"/>
                </a:solidFill>
                <a:latin typeface="Arial"/>
                <a:ea typeface="Arial"/>
                <a:cs typeface="Arial"/>
                <a:sym typeface="Arial"/>
              </a:rPr>
              <a:t>No Man is an Island</a:t>
            </a:r>
            <a:r>
              <a:rPr lang="en-US" sz="1600" b="0" i="1" u="none" strike="noStrike" cap="none">
                <a:solidFill>
                  <a:schemeClr val="dk1"/>
                </a:solidFill>
                <a:latin typeface="Arial"/>
                <a:ea typeface="Arial"/>
                <a:cs typeface="Arial"/>
                <a:sym typeface="Arial"/>
              </a:rPr>
              <a:t>,</a:t>
            </a:r>
            <a:r>
              <a:rPr lang="en-US" sz="1600" b="0" i="0" u="none" strike="noStrike" cap="none">
                <a:solidFill>
                  <a:schemeClr val="dk1"/>
                </a:solidFill>
                <a:latin typeface="Arial"/>
                <a:ea typeface="Arial"/>
                <a:cs typeface="Arial"/>
                <a:sym typeface="Arial"/>
              </a:rPr>
              <a:t>which took its title from the same source.</a:t>
            </a:r>
          </a:p>
          <a:p>
            <a:pPr marL="342900" marR="0" lvl="0" indent="-342900" algn="l" rtl="0">
              <a:spcBef>
                <a:spcPts val="320"/>
              </a:spcBef>
              <a:spcAft>
                <a:spcPts val="0"/>
              </a:spcAft>
              <a:buClr>
                <a:schemeClr val="dk1"/>
              </a:buClr>
              <a:buSzPct val="100000"/>
              <a:buFont typeface="Arial"/>
              <a:buNone/>
            </a:pPr>
            <a:endParaRPr sz="1600" b="0" i="0" u="none" strike="noStrike" cap="none">
              <a:solidFill>
                <a:schemeClr val="dk1"/>
              </a:solidFill>
              <a:latin typeface="Arial"/>
              <a:ea typeface="Arial"/>
              <a:cs typeface="Arial"/>
              <a:sym typeface="Arial"/>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000" b="1" i="1" u="none" strike="noStrike" cap="none">
                <a:solidFill>
                  <a:schemeClr val="dk2"/>
                </a:solidFill>
                <a:latin typeface="Arial"/>
                <a:ea typeface="Arial"/>
                <a:cs typeface="Arial"/>
                <a:sym typeface="Arial"/>
              </a:rPr>
              <a:t>Meditation XVII</a:t>
            </a:r>
            <a:r>
              <a:rPr lang="en-US" sz="4000" b="0" i="0" u="none" strike="noStrike" cap="none">
                <a:solidFill>
                  <a:schemeClr val="dk2"/>
                </a:solidFill>
                <a:latin typeface="Arial"/>
                <a:ea typeface="Arial"/>
                <a:cs typeface="Arial"/>
                <a:sym typeface="Arial"/>
              </a:rPr>
              <a:t/>
            </a:r>
            <a:br>
              <a:rPr lang="en-US" sz="4000" b="0" i="0" u="none" strike="noStrike" cap="none">
                <a:solidFill>
                  <a:schemeClr val="dk2"/>
                </a:solidFill>
                <a:latin typeface="Arial"/>
                <a:ea typeface="Arial"/>
                <a:cs typeface="Arial"/>
                <a:sym typeface="Arial"/>
              </a:rPr>
            </a:br>
            <a:endParaRPr lang="en-US" sz="4000" b="0" i="0" u="none" strike="noStrike" cap="none">
              <a:solidFill>
                <a:schemeClr val="dk2"/>
              </a:solidFill>
              <a:latin typeface="Arial"/>
              <a:ea typeface="Arial"/>
              <a:cs typeface="Arial"/>
              <a:sym typeface="Arial"/>
            </a:endParaRPr>
          </a:p>
        </p:txBody>
      </p:sp>
      <p:sp>
        <p:nvSpPr>
          <p:cNvPr id="195" name="Shape 195"/>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accent2"/>
              </a:buClr>
              <a:buSzPct val="100000"/>
              <a:buFont typeface="Arial"/>
              <a:buChar char="•"/>
            </a:pPr>
            <a:r>
              <a:rPr lang="en-US" sz="3200" b="1" i="0" u="none">
                <a:solidFill>
                  <a:schemeClr val="accent2"/>
                </a:solidFill>
                <a:latin typeface="Arial"/>
                <a:ea typeface="Arial"/>
                <a:cs typeface="Arial"/>
                <a:sym typeface="Arial"/>
              </a:rPr>
              <a:t>No man is an island</a:t>
            </a:r>
            <a:r>
              <a:rPr lang="en-US" sz="3200" b="0" i="0" u="none">
                <a:solidFill>
                  <a:schemeClr val="dk1"/>
                </a:solidFill>
                <a:latin typeface="Arial"/>
                <a:ea typeface="Arial"/>
                <a:cs typeface="Arial"/>
                <a:sym typeface="Arial"/>
              </a:rPr>
              <a:t>, entire of itself; every man is a piece of the continent, a part of the main. If a clod be washed away by the sea, Europe is the less, as well as if a promontory were, as well as if a manor of thy friend’s or of thine own were.Any man’s death diminishes me because I am involved in mankind, and therefore never send to know </a:t>
            </a:r>
            <a:r>
              <a:rPr lang="en-US" sz="3200" b="1" i="0" u="none">
                <a:solidFill>
                  <a:schemeClr val="accent2"/>
                </a:solidFill>
                <a:latin typeface="Arial"/>
                <a:ea typeface="Arial"/>
                <a:cs typeface="Arial"/>
                <a:sym typeface="Arial"/>
              </a:rPr>
              <a:t>for whom the bell tolls</a:t>
            </a:r>
            <a:r>
              <a:rPr lang="en-US" sz="3200" b="0" i="0" u="none">
                <a:solidFill>
                  <a:schemeClr val="dk1"/>
                </a:solidFill>
                <a:latin typeface="Arial"/>
                <a:ea typeface="Arial"/>
                <a:cs typeface="Arial"/>
                <a:sym typeface="Arial"/>
              </a:rPr>
              <a:t>; it tolls for thee. </a:t>
            </a:r>
          </a:p>
          <a:p>
            <a:pPr marL="342900" marR="0" lvl="0" indent="-342900" algn="l" rtl="0">
              <a:spcBef>
                <a:spcPts val="640"/>
              </a:spcBef>
              <a:spcAft>
                <a:spcPts val="0"/>
              </a:spcAft>
              <a:buClr>
                <a:schemeClr val="dk1"/>
              </a:buClr>
              <a:buSzPct val="100000"/>
              <a:buFont typeface="Arial"/>
              <a:buNone/>
            </a:pPr>
            <a:endParaRPr sz="3200" b="0" i="0" u="none">
              <a:solidFill>
                <a:schemeClr val="dk1"/>
              </a:solidFill>
              <a:latin typeface="Arial"/>
              <a:ea typeface="Arial"/>
              <a:cs typeface="Arial"/>
              <a:sym typeface="Arial"/>
            </a:endParaRPr>
          </a:p>
        </p:txBody>
      </p:sp>
      <p:pic>
        <p:nvPicPr>
          <p:cNvPr id="196" name="Shape 196"/>
          <p:cNvPicPr preferRelativeResize="0"/>
          <p:nvPr/>
        </p:nvPicPr>
        <p:blipFill rotWithShape="1">
          <a:blip r:embed="rId3">
            <a:alphaModFix/>
          </a:blip>
          <a:srcRect/>
          <a:stretch/>
        </p:blipFill>
        <p:spPr>
          <a:xfrm>
            <a:off x="6781800" y="152400"/>
            <a:ext cx="2057400" cy="1370012"/>
          </a:xfrm>
          <a:prstGeom prst="rect">
            <a:avLst/>
          </a:prstGeom>
          <a:noFill/>
          <a:ln>
            <a:noFill/>
          </a:ln>
        </p:spPr>
      </p:pic>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Shape 201"/>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000" b="1" i="0" u="none" strike="noStrike" cap="none">
                <a:solidFill>
                  <a:schemeClr val="dk2"/>
                </a:solidFill>
                <a:latin typeface="Arial"/>
                <a:ea typeface="Arial"/>
                <a:cs typeface="Arial"/>
                <a:sym typeface="Arial"/>
              </a:rPr>
              <a:t>Later Poetry Continued- A Challenge to Death</a:t>
            </a:r>
          </a:p>
        </p:txBody>
      </p:sp>
      <p:sp>
        <p:nvSpPr>
          <p:cNvPr id="202" name="Shape 202"/>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25000"/>
              <a:buFont typeface="Arial"/>
              <a:buNone/>
            </a:pPr>
            <a:r>
              <a:rPr lang="en-US" sz="3200" b="0" i="0" u="none">
                <a:solidFill>
                  <a:schemeClr val="dk1"/>
                </a:solidFill>
                <a:latin typeface="Arial"/>
                <a:ea typeface="Arial"/>
                <a:cs typeface="Arial"/>
                <a:sym typeface="Arial"/>
              </a:rPr>
              <a:t>Towards the end of his life Donne wrote works that challenged death, and the fear that it inspired in many men, on the grounds of </a:t>
            </a:r>
            <a:r>
              <a:rPr lang="en-US" sz="3200" b="1" i="0" u="none">
                <a:solidFill>
                  <a:srgbClr val="FF0000"/>
                </a:solidFill>
                <a:latin typeface="Arial"/>
                <a:ea typeface="Arial"/>
                <a:cs typeface="Arial"/>
                <a:sym typeface="Arial"/>
              </a:rPr>
              <a:t>his belief that those who die are sent to Heaven to live eternally. </a:t>
            </a:r>
          </a:p>
          <a:p>
            <a:pPr marL="342900" marR="0" lvl="0" indent="-342900" algn="l" rtl="0">
              <a:spcBef>
                <a:spcPts val="640"/>
              </a:spcBef>
              <a:spcAft>
                <a:spcPts val="0"/>
              </a:spcAft>
              <a:buClr>
                <a:schemeClr val="dk1"/>
              </a:buClr>
              <a:buSzPct val="100000"/>
              <a:buFont typeface="Arial"/>
              <a:buNone/>
            </a:pPr>
            <a:endParaRPr sz="3200" b="1" i="0" u="none">
              <a:solidFill>
                <a:srgbClr val="FF0000"/>
              </a:solidFill>
              <a:latin typeface="Arial"/>
              <a:ea typeface="Arial"/>
              <a:cs typeface="Arial"/>
              <a:sym typeface="Arial"/>
            </a:endParaRPr>
          </a:p>
        </p:txBody>
      </p:sp>
      <p:pic>
        <p:nvPicPr>
          <p:cNvPr id="203" name="Shape 203"/>
          <p:cNvPicPr preferRelativeResize="0"/>
          <p:nvPr/>
        </p:nvPicPr>
        <p:blipFill rotWithShape="1">
          <a:blip r:embed="rId3">
            <a:alphaModFix/>
          </a:blip>
          <a:srcRect/>
          <a:stretch/>
        </p:blipFill>
        <p:spPr>
          <a:xfrm>
            <a:off x="2819400" y="4191000"/>
            <a:ext cx="3581399" cy="2181224"/>
          </a:xfrm>
          <a:prstGeom prst="rect">
            <a:avLst/>
          </a:prstGeom>
          <a:noFill/>
          <a:ln>
            <a:noFill/>
          </a:ln>
        </p:spPr>
      </p:pic>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pic>
        <p:nvPicPr>
          <p:cNvPr id="208" name="Shape 208"/>
          <p:cNvPicPr preferRelativeResize="0">
            <a:picLocks noGrp="1"/>
          </p:cNvPicPr>
          <p:nvPr>
            <p:ph type="body" idx="1"/>
          </p:nvPr>
        </p:nvPicPr>
        <p:blipFill rotWithShape="1">
          <a:blip r:embed="rId3">
            <a:alphaModFix/>
          </a:blip>
          <a:srcRect l="19960"/>
          <a:stretch/>
        </p:blipFill>
        <p:spPr>
          <a:xfrm>
            <a:off x="533400" y="1524000"/>
            <a:ext cx="8077199" cy="4876799"/>
          </a:xfrm>
          <a:prstGeom prst="rect">
            <a:avLst/>
          </a:prstGeom>
          <a:noFill/>
          <a:ln>
            <a:noFill/>
          </a:ln>
        </p:spPr>
      </p:pic>
      <p:pic>
        <p:nvPicPr>
          <p:cNvPr id="209" name="Shape 209"/>
          <p:cNvPicPr preferRelativeResize="0">
            <a:picLocks noGrp="1"/>
          </p:cNvPicPr>
          <p:nvPr>
            <p:ph type="body" idx="1"/>
          </p:nvPr>
        </p:nvPicPr>
        <p:blipFill rotWithShape="1">
          <a:blip r:embed="rId4">
            <a:alphaModFix/>
          </a:blip>
          <a:srcRect/>
          <a:stretch/>
        </p:blipFill>
        <p:spPr>
          <a:xfrm>
            <a:off x="485775" y="381000"/>
            <a:ext cx="8229600" cy="908049"/>
          </a:xfrm>
          <a:prstGeom prst="rect">
            <a:avLst/>
          </a:prstGeom>
          <a:noFill/>
          <a:ln>
            <a:noFill/>
          </a:ln>
        </p:spPr>
      </p:pic>
      <p:sp>
        <p:nvSpPr>
          <p:cNvPr id="210" name="Shape 210"/>
          <p:cNvSpPr txBox="1"/>
          <p:nvPr/>
        </p:nvSpPr>
        <p:spPr>
          <a:xfrm>
            <a:off x="457200" y="6245225"/>
            <a:ext cx="2133599" cy="47624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211" name="Shape 211"/>
          <p:cNvSpPr txBox="1"/>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strike="noStrike" cap="none">
                <a:solidFill>
                  <a:schemeClr val="dk1"/>
                </a:solidFill>
                <a:latin typeface="Arial"/>
                <a:ea typeface="Arial"/>
                <a:cs typeface="Arial"/>
                <a:sym typeface="Arial"/>
              </a:rPr>
              <a:t>16</a:t>
            </a:fld>
            <a:endParaRPr lang="en-US" sz="1400" b="0" i="0" u="none" strike="noStrike" cap="none">
              <a:solidFill>
                <a:schemeClr val="dk1"/>
              </a:solidFill>
              <a:latin typeface="Arial"/>
              <a:ea typeface="Arial"/>
              <a:cs typeface="Arial"/>
              <a:sym typeface="Arial"/>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457200" y="398462"/>
            <a:ext cx="8229600" cy="1082675"/>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FF0000"/>
              </a:buClr>
              <a:buSzPct val="25000"/>
              <a:buFont typeface="Arial"/>
              <a:buNone/>
            </a:pPr>
            <a:r>
              <a:rPr lang="en-US" sz="4000" b="0" i="0" u="none" strike="noStrike" cap="none">
                <a:solidFill>
                  <a:srgbClr val="FF0000"/>
                </a:solidFill>
                <a:latin typeface="Arial"/>
                <a:ea typeface="Arial"/>
                <a:cs typeface="Arial"/>
                <a:sym typeface="Arial"/>
              </a:rPr>
              <a:t>What Does Metaphysical Mean?</a:t>
            </a:r>
            <a:br>
              <a:rPr lang="en-US" sz="4000" b="0" i="0" u="none" strike="noStrike" cap="none">
                <a:solidFill>
                  <a:srgbClr val="FF0000"/>
                </a:solidFill>
                <a:latin typeface="Arial"/>
                <a:ea typeface="Arial"/>
                <a:cs typeface="Arial"/>
                <a:sym typeface="Arial"/>
              </a:rPr>
            </a:br>
            <a:endParaRPr lang="en-US" sz="4000" b="0" i="0" u="none" strike="noStrike" cap="none">
              <a:solidFill>
                <a:srgbClr val="FF0000"/>
              </a:solidFill>
              <a:latin typeface="Arial"/>
              <a:ea typeface="Arial"/>
              <a:cs typeface="Arial"/>
              <a:sym typeface="Arial"/>
            </a:endParaRPr>
          </a:p>
        </p:txBody>
      </p:sp>
      <p:sp>
        <p:nvSpPr>
          <p:cNvPr id="217" name="Shape 217"/>
          <p:cNvSpPr txBox="1">
            <a:spLocks noGrp="1"/>
          </p:cNvSpPr>
          <p:nvPr>
            <p:ph type="body" idx="1"/>
          </p:nvPr>
        </p:nvSpPr>
        <p:spPr>
          <a:xfrm>
            <a:off x="304800" y="1143000"/>
            <a:ext cx="8229600" cy="5102224"/>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Arial"/>
              <a:buChar char="•"/>
            </a:pPr>
            <a:r>
              <a:rPr lang="en-US" sz="1800" b="0" i="0" u="none">
                <a:solidFill>
                  <a:schemeClr val="dk1"/>
                </a:solidFill>
                <a:latin typeface="Arial"/>
                <a:ea typeface="Arial"/>
                <a:cs typeface="Arial"/>
                <a:sym typeface="Arial"/>
              </a:rPr>
              <a:t>The word 'meta' means 'after,' so the literal translation of 'metaphysical' is 'after the physical.' Basically, metaphysics deals with questions that can't be explained by science. It questions the nature of reality in a philosophical way.</a:t>
            </a:r>
          </a:p>
          <a:p>
            <a:pPr marL="342900" marR="0" lvl="0" indent="-342900" algn="l" rtl="0">
              <a:lnSpc>
                <a:spcPct val="100000"/>
              </a:lnSpc>
              <a:spcBef>
                <a:spcPts val="360"/>
              </a:spcBef>
              <a:spcAft>
                <a:spcPts val="0"/>
              </a:spcAft>
              <a:buClr>
                <a:schemeClr val="dk1"/>
              </a:buClr>
              <a:buSzPct val="100000"/>
              <a:buFont typeface="Arial"/>
              <a:buChar char="•"/>
            </a:pPr>
            <a:r>
              <a:rPr lang="en-US" sz="1800" b="0" i="0" u="none">
                <a:solidFill>
                  <a:schemeClr val="dk1"/>
                </a:solidFill>
                <a:latin typeface="Arial"/>
                <a:ea typeface="Arial"/>
                <a:cs typeface="Arial"/>
                <a:sym typeface="Arial"/>
              </a:rPr>
              <a:t>Here are some common metaphysical questions:</a:t>
            </a:r>
          </a:p>
          <a:p>
            <a:pPr marL="742950" marR="0" lvl="1" indent="-285750" algn="l" rtl="0">
              <a:lnSpc>
                <a:spcPct val="100000"/>
              </a:lnSpc>
              <a:spcBef>
                <a:spcPts val="360"/>
              </a:spcBef>
              <a:spcAft>
                <a:spcPts val="0"/>
              </a:spcAft>
              <a:buClr>
                <a:schemeClr val="dk1"/>
              </a:buClr>
              <a:buSzPct val="100000"/>
              <a:buFont typeface="Arial"/>
              <a:buChar char="–"/>
            </a:pPr>
            <a:r>
              <a:rPr lang="en-US" sz="1800" b="0" i="0" u="none" strike="noStrike" cap="none">
                <a:solidFill>
                  <a:schemeClr val="dk1"/>
                </a:solidFill>
                <a:latin typeface="Arial"/>
                <a:ea typeface="Arial"/>
                <a:cs typeface="Arial"/>
                <a:sym typeface="Arial"/>
              </a:rPr>
              <a:t>Does God exist?</a:t>
            </a:r>
          </a:p>
          <a:p>
            <a:pPr marL="742950" marR="0" lvl="1" indent="-285750" algn="l" rtl="0">
              <a:lnSpc>
                <a:spcPct val="100000"/>
              </a:lnSpc>
              <a:spcBef>
                <a:spcPts val="360"/>
              </a:spcBef>
              <a:spcAft>
                <a:spcPts val="0"/>
              </a:spcAft>
              <a:buClr>
                <a:schemeClr val="dk1"/>
              </a:buClr>
              <a:buSzPct val="100000"/>
              <a:buFont typeface="Arial"/>
              <a:buChar char="–"/>
            </a:pPr>
            <a:r>
              <a:rPr lang="en-US" sz="1800" b="0" i="0" u="none" strike="noStrike" cap="none">
                <a:solidFill>
                  <a:schemeClr val="dk1"/>
                </a:solidFill>
                <a:latin typeface="Arial"/>
                <a:ea typeface="Arial"/>
                <a:cs typeface="Arial"/>
                <a:sym typeface="Arial"/>
              </a:rPr>
              <a:t>Is there a difference between the way things appear to us and the way they really are? Essentially, what is the difference between reality and perception?</a:t>
            </a:r>
          </a:p>
          <a:p>
            <a:pPr marL="742950" marR="0" lvl="1" indent="-285750" algn="l" rtl="0">
              <a:lnSpc>
                <a:spcPct val="100000"/>
              </a:lnSpc>
              <a:spcBef>
                <a:spcPts val="360"/>
              </a:spcBef>
              <a:spcAft>
                <a:spcPts val="0"/>
              </a:spcAft>
              <a:buClr>
                <a:schemeClr val="dk1"/>
              </a:buClr>
              <a:buSzPct val="100000"/>
              <a:buFont typeface="Arial"/>
              <a:buChar char="–"/>
            </a:pPr>
            <a:r>
              <a:rPr lang="en-US" sz="1800" b="0" i="0" u="none" strike="noStrike" cap="none">
                <a:solidFill>
                  <a:schemeClr val="dk1"/>
                </a:solidFill>
                <a:latin typeface="Arial"/>
                <a:ea typeface="Arial"/>
                <a:cs typeface="Arial"/>
                <a:sym typeface="Arial"/>
              </a:rPr>
              <a:t>Is everything that happens already predetermined? If so, then is free choice non-existent?</a:t>
            </a:r>
          </a:p>
          <a:p>
            <a:pPr marL="742950" marR="0" lvl="1" indent="-285750" algn="l" rtl="0">
              <a:lnSpc>
                <a:spcPct val="100000"/>
              </a:lnSpc>
              <a:spcBef>
                <a:spcPts val="360"/>
              </a:spcBef>
              <a:spcAft>
                <a:spcPts val="0"/>
              </a:spcAft>
              <a:buClr>
                <a:schemeClr val="dk1"/>
              </a:buClr>
              <a:buSzPct val="100000"/>
              <a:buFont typeface="Arial"/>
              <a:buChar char="–"/>
            </a:pPr>
            <a:r>
              <a:rPr lang="en-US" sz="1800" b="0" i="0" u="none" strike="noStrike" cap="none">
                <a:solidFill>
                  <a:schemeClr val="dk1"/>
                </a:solidFill>
                <a:latin typeface="Arial"/>
                <a:ea typeface="Arial"/>
                <a:cs typeface="Arial"/>
                <a:sym typeface="Arial"/>
              </a:rPr>
              <a:t>Is consciousness limited to the brain?</a:t>
            </a:r>
          </a:p>
          <a:p>
            <a:pPr marL="342900" marR="0" lvl="0" indent="-342900" algn="l" rtl="0">
              <a:lnSpc>
                <a:spcPct val="100000"/>
              </a:lnSpc>
              <a:spcBef>
                <a:spcPts val="360"/>
              </a:spcBef>
              <a:spcAft>
                <a:spcPts val="0"/>
              </a:spcAft>
              <a:buClr>
                <a:schemeClr val="dk1"/>
              </a:buClr>
              <a:buSzPct val="100000"/>
              <a:buFont typeface="Arial"/>
              <a:buChar char="•"/>
            </a:pPr>
            <a:r>
              <a:rPr lang="en-US" sz="1800" b="0" i="0" u="none">
                <a:solidFill>
                  <a:schemeClr val="dk1"/>
                </a:solidFill>
                <a:latin typeface="Arial"/>
                <a:ea typeface="Arial"/>
                <a:cs typeface="Arial"/>
                <a:sym typeface="Arial"/>
              </a:rPr>
              <a:t>Metaphysics can cover a broad range of topics from religious to consciousness; however, all the questions about metaphysics ponder the nature of reality. And of course, there is no one correct answer to any of these questions. Metaphysics is about exploration and philosophy, not about science and math.</a:t>
            </a:r>
          </a:p>
          <a:p>
            <a:pPr marL="342900" marR="0" lvl="0" indent="-342900" algn="l" rtl="0">
              <a:spcBef>
                <a:spcPts val="360"/>
              </a:spcBef>
              <a:spcAft>
                <a:spcPts val="0"/>
              </a:spcAft>
              <a:buClr>
                <a:schemeClr val="dk1"/>
              </a:buClr>
              <a:buSzPct val="100000"/>
              <a:buFont typeface="Arial"/>
              <a:buNone/>
            </a:pPr>
            <a:endParaRPr sz="1800" b="0" i="0" u="none">
              <a:solidFill>
                <a:schemeClr val="dk1"/>
              </a:solidFill>
              <a:latin typeface="Arial"/>
              <a:ea typeface="Arial"/>
              <a:cs typeface="Arial"/>
              <a:sym typeface="Arial"/>
            </a:endParaRP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400" b="0" i="0" u="none" strike="noStrike" cap="none">
                <a:solidFill>
                  <a:schemeClr val="dk2"/>
                </a:solidFill>
                <a:latin typeface="Arial"/>
                <a:ea typeface="Arial"/>
                <a:cs typeface="Arial"/>
                <a:sym typeface="Arial"/>
              </a:rPr>
              <a:t>So… what’s metaphysical poetry?</a:t>
            </a:r>
          </a:p>
        </p:txBody>
      </p:sp>
      <p:sp>
        <p:nvSpPr>
          <p:cNvPr id="223" name="Shape 223"/>
          <p:cNvSpPr txBox="1">
            <a:spLocks noGrp="1"/>
          </p:cNvSpPr>
          <p:nvPr>
            <p:ph type="body" idx="1"/>
          </p:nvPr>
        </p:nvSpPr>
        <p:spPr>
          <a:xfrm>
            <a:off x="457200" y="1600200"/>
            <a:ext cx="8229600" cy="47244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Arial"/>
              <a:buChar char="•"/>
            </a:pPr>
            <a:r>
              <a:rPr lang="en-US" sz="1800" b="0" i="0" u="none">
                <a:solidFill>
                  <a:schemeClr val="dk1"/>
                </a:solidFill>
                <a:latin typeface="Arial"/>
                <a:ea typeface="Arial"/>
                <a:cs typeface="Arial"/>
                <a:sym typeface="Arial"/>
              </a:rPr>
              <a:t>The poems classified in this group share common characteristics: they are all highly intellectualized, use rather strange imagery, use frequent paradox, contain extremely complicated thought, wit, and argument.</a:t>
            </a:r>
          </a:p>
          <a:p>
            <a:pPr marL="342900" marR="0" lvl="0" indent="-342900" algn="l" rtl="0">
              <a:lnSpc>
                <a:spcPct val="100000"/>
              </a:lnSpc>
              <a:spcBef>
                <a:spcPts val="360"/>
              </a:spcBef>
              <a:spcAft>
                <a:spcPts val="0"/>
              </a:spcAft>
              <a:buClr>
                <a:schemeClr val="dk1"/>
              </a:buClr>
              <a:buSzPct val="25000"/>
              <a:buFont typeface="Arial"/>
              <a:buNone/>
            </a:pPr>
            <a:endParaRPr sz="1800" b="0" i="0" u="none">
              <a:solidFill>
                <a:schemeClr val="dk1"/>
              </a:solidFill>
              <a:latin typeface="Arial"/>
              <a:ea typeface="Arial"/>
              <a:cs typeface="Arial"/>
              <a:sym typeface="Arial"/>
            </a:endParaRPr>
          </a:p>
          <a:p>
            <a:pPr marL="342900" marR="0" lvl="0" indent="-342900" algn="l" rtl="0">
              <a:lnSpc>
                <a:spcPct val="100000"/>
              </a:lnSpc>
              <a:spcBef>
                <a:spcPts val="360"/>
              </a:spcBef>
              <a:spcAft>
                <a:spcPts val="0"/>
              </a:spcAft>
              <a:buClr>
                <a:schemeClr val="dk1"/>
              </a:buClr>
              <a:buSzPct val="100000"/>
              <a:buFont typeface="Arial"/>
              <a:buChar char="•"/>
            </a:pPr>
            <a:r>
              <a:rPr lang="en-US" sz="1800" b="0" i="0" u="none">
                <a:solidFill>
                  <a:schemeClr val="dk1"/>
                </a:solidFill>
                <a:latin typeface="Arial"/>
                <a:ea typeface="Arial"/>
                <a:cs typeface="Arial"/>
                <a:sym typeface="Arial"/>
              </a:rPr>
              <a:t>Metaphysical poetry is a classification of poetry, not a genre. </a:t>
            </a:r>
          </a:p>
          <a:p>
            <a:pPr marL="342900" marR="0" lvl="0" indent="-342900" algn="l" rtl="0">
              <a:lnSpc>
                <a:spcPct val="100000"/>
              </a:lnSpc>
              <a:spcBef>
                <a:spcPts val="360"/>
              </a:spcBef>
              <a:spcAft>
                <a:spcPts val="0"/>
              </a:spcAft>
              <a:buClr>
                <a:schemeClr val="dk1"/>
              </a:buClr>
              <a:buSzPct val="25000"/>
              <a:buFont typeface="Arial"/>
              <a:buNone/>
            </a:pPr>
            <a:endParaRPr sz="1800" b="0" i="0" u="none">
              <a:solidFill>
                <a:schemeClr val="dk1"/>
              </a:solidFill>
              <a:latin typeface="Arial"/>
              <a:ea typeface="Arial"/>
              <a:cs typeface="Arial"/>
              <a:sym typeface="Arial"/>
            </a:endParaRPr>
          </a:p>
          <a:p>
            <a:pPr marL="342900" marR="0" lvl="0" indent="-342900" algn="l" rtl="0">
              <a:lnSpc>
                <a:spcPct val="100000"/>
              </a:lnSpc>
              <a:spcBef>
                <a:spcPts val="360"/>
              </a:spcBef>
              <a:spcAft>
                <a:spcPts val="0"/>
              </a:spcAft>
              <a:buClr>
                <a:schemeClr val="dk1"/>
              </a:buClr>
              <a:buSzPct val="100000"/>
              <a:buFont typeface="Arial"/>
              <a:buChar char="•"/>
            </a:pPr>
            <a:r>
              <a:rPr lang="en-US" sz="1800" b="0" i="0" u="none">
                <a:solidFill>
                  <a:schemeClr val="dk1"/>
                </a:solidFill>
                <a:latin typeface="Arial"/>
                <a:ea typeface="Arial"/>
                <a:cs typeface="Arial"/>
                <a:sym typeface="Arial"/>
              </a:rPr>
              <a:t>The main poets of this group didn't read each other's work and didn't know that they were even part of a classification.</a:t>
            </a:r>
          </a:p>
          <a:p>
            <a:pPr marL="342900" marR="0" lvl="0" indent="-342900" algn="l" rtl="0">
              <a:lnSpc>
                <a:spcPct val="100000"/>
              </a:lnSpc>
              <a:spcBef>
                <a:spcPts val="360"/>
              </a:spcBef>
              <a:spcAft>
                <a:spcPts val="0"/>
              </a:spcAft>
              <a:buClr>
                <a:schemeClr val="dk1"/>
              </a:buClr>
              <a:buSzPct val="25000"/>
              <a:buFont typeface="Arial"/>
              <a:buNone/>
            </a:pPr>
            <a:endParaRPr sz="1800" b="0" i="0" u="none">
              <a:solidFill>
                <a:schemeClr val="dk1"/>
              </a:solidFill>
              <a:latin typeface="Arial"/>
              <a:ea typeface="Arial"/>
              <a:cs typeface="Arial"/>
              <a:sym typeface="Arial"/>
            </a:endParaRPr>
          </a:p>
          <a:p>
            <a:pPr marL="342900" marR="0" lvl="0" indent="-342900" algn="l" rtl="0">
              <a:lnSpc>
                <a:spcPct val="100000"/>
              </a:lnSpc>
              <a:spcBef>
                <a:spcPts val="360"/>
              </a:spcBef>
              <a:spcAft>
                <a:spcPts val="0"/>
              </a:spcAft>
              <a:buClr>
                <a:schemeClr val="dk1"/>
              </a:buClr>
              <a:buSzPct val="100000"/>
              <a:buFont typeface="Arial"/>
              <a:buChar char="•"/>
            </a:pPr>
            <a:r>
              <a:rPr lang="en-US" sz="1800" b="0" i="0" u="none">
                <a:solidFill>
                  <a:schemeClr val="dk1"/>
                </a:solidFill>
                <a:latin typeface="Arial"/>
                <a:ea typeface="Arial"/>
                <a:cs typeface="Arial"/>
                <a:sym typeface="Arial"/>
              </a:rPr>
              <a:t>Literary critic and poet Samuel Johnson first coined the term 'metaphysical poetry' in his book </a:t>
            </a:r>
            <a:r>
              <a:rPr lang="en-US" sz="1800" b="0" i="1" u="none">
                <a:solidFill>
                  <a:schemeClr val="dk1"/>
                </a:solidFill>
                <a:latin typeface="Arial"/>
                <a:ea typeface="Arial"/>
                <a:cs typeface="Arial"/>
                <a:sym typeface="Arial"/>
              </a:rPr>
              <a:t>Lives of the Most Eminent English Poets (1179-1781)</a:t>
            </a:r>
            <a:r>
              <a:rPr lang="en-US" sz="1800" b="0" i="0" u="none">
                <a:solidFill>
                  <a:schemeClr val="dk1"/>
                </a:solidFill>
                <a:latin typeface="Arial"/>
                <a:ea typeface="Arial"/>
                <a:cs typeface="Arial"/>
                <a:sym typeface="Arial"/>
              </a:rPr>
              <a:t>. In the book, Johnson wrote about a group of 17th-century British poets that included John Donne, George Herbert, Richard Crashaw, Andrew Marvell and Henry Vaughan. He noted how the poets shared many common characteristics, especially ones of wit and elaborate style.</a:t>
            </a:r>
          </a:p>
          <a:p>
            <a:pPr marL="342900" marR="0" lvl="0" indent="-342900" algn="l" rtl="0">
              <a:lnSpc>
                <a:spcPct val="100000"/>
              </a:lnSpc>
              <a:spcBef>
                <a:spcPts val="360"/>
              </a:spcBef>
              <a:spcAft>
                <a:spcPts val="0"/>
              </a:spcAft>
              <a:buClr>
                <a:schemeClr val="dk1"/>
              </a:buClr>
              <a:buSzPct val="100000"/>
              <a:buFont typeface="Arial"/>
              <a:buNone/>
            </a:pPr>
            <a:endParaRPr sz="1800" b="0" i="0" u="none">
              <a:solidFill>
                <a:schemeClr val="dk1"/>
              </a:solidFill>
              <a:latin typeface="Arial"/>
              <a:ea typeface="Arial"/>
              <a:cs typeface="Arial"/>
              <a:sym typeface="Arial"/>
            </a:endParaRPr>
          </a:p>
          <a:p>
            <a:pPr marL="342900" marR="0" lvl="0" indent="-342900" algn="l" rtl="0">
              <a:lnSpc>
                <a:spcPct val="100000"/>
              </a:lnSpc>
              <a:spcBef>
                <a:spcPts val="360"/>
              </a:spcBef>
              <a:spcAft>
                <a:spcPts val="0"/>
              </a:spcAft>
              <a:buClr>
                <a:schemeClr val="dk1"/>
              </a:buClr>
              <a:buSzPct val="100000"/>
              <a:buFont typeface="Arial"/>
              <a:buNone/>
            </a:pPr>
            <a:endParaRPr sz="1800" b="0" i="0" u="none">
              <a:solidFill>
                <a:schemeClr val="dk1"/>
              </a:solidFill>
              <a:latin typeface="Arial"/>
              <a:ea typeface="Arial"/>
              <a:cs typeface="Arial"/>
              <a:sym typeface="Arial"/>
            </a:endParaRPr>
          </a:p>
          <a:p>
            <a:pPr marL="342900" marR="0" lvl="0" indent="-342900" algn="l" rtl="0">
              <a:spcBef>
                <a:spcPts val="360"/>
              </a:spcBef>
              <a:spcAft>
                <a:spcPts val="0"/>
              </a:spcAft>
              <a:buClr>
                <a:schemeClr val="dk1"/>
              </a:buClr>
              <a:buSzPct val="100000"/>
              <a:buFont typeface="Arial"/>
              <a:buNone/>
            </a:pPr>
            <a:endParaRPr sz="1800" b="0" i="0" u="none">
              <a:solidFill>
                <a:schemeClr val="dk1"/>
              </a:solidFill>
              <a:latin typeface="Arial"/>
              <a:ea typeface="Arial"/>
              <a:cs typeface="Arial"/>
              <a:sym typeface="Arial"/>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Shape 228"/>
          <p:cNvSpPr txBox="1">
            <a:spLocks noGrp="1"/>
          </p:cNvSpPr>
          <p:nvPr>
            <p:ph type="body" idx="1"/>
          </p:nvPr>
        </p:nvSpPr>
        <p:spPr>
          <a:xfrm>
            <a:off x="88900" y="457200"/>
            <a:ext cx="8915400" cy="12191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25000"/>
              <a:buFont typeface="Arial"/>
              <a:buNone/>
            </a:pPr>
            <a:r>
              <a:rPr lang="en-US" sz="2000" b="0" i="0" u="none">
                <a:solidFill>
                  <a:schemeClr val="dk1"/>
                </a:solidFill>
                <a:latin typeface="Arial"/>
                <a:ea typeface="Arial"/>
                <a:cs typeface="Arial"/>
                <a:sym typeface="Arial"/>
              </a:rPr>
              <a:t>    </a:t>
            </a:r>
            <a:r>
              <a:rPr lang="en-US" sz="3600" b="0" i="0" u="none">
                <a:solidFill>
                  <a:srgbClr val="FF0000"/>
                </a:solidFill>
                <a:latin typeface="Arial"/>
                <a:ea typeface="Arial"/>
                <a:cs typeface="Arial"/>
                <a:sym typeface="Arial"/>
              </a:rPr>
              <a:t>The main features of metaphysical poetry</a:t>
            </a:r>
            <a:r>
              <a:rPr lang="en-US" sz="2400" b="0" i="0" u="none">
                <a:solidFill>
                  <a:schemeClr val="dk1"/>
                </a:solidFill>
                <a:latin typeface="Arial"/>
                <a:ea typeface="Arial"/>
                <a:cs typeface="Arial"/>
                <a:sym typeface="Arial"/>
              </a:rPr>
              <a:t> </a:t>
            </a:r>
            <a:r>
              <a:rPr lang="en-US" sz="2800" b="0" i="0" u="none">
                <a:solidFill>
                  <a:schemeClr val="dk1"/>
                </a:solidFill>
                <a:latin typeface="Arial"/>
                <a:ea typeface="Arial"/>
                <a:cs typeface="Arial"/>
                <a:sym typeface="Arial"/>
              </a:rPr>
              <a:t>can be summarized as the following: </a:t>
            </a:r>
          </a:p>
        </p:txBody>
      </p:sp>
      <p:sp>
        <p:nvSpPr>
          <p:cNvPr id="229" name="Shape 229"/>
          <p:cNvSpPr txBox="1">
            <a:spLocks noGrp="1"/>
          </p:cNvSpPr>
          <p:nvPr>
            <p:ph type="body" idx="1"/>
          </p:nvPr>
        </p:nvSpPr>
        <p:spPr>
          <a:xfrm>
            <a:off x="457200" y="1879600"/>
            <a:ext cx="8229600" cy="4449761"/>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100000"/>
              <a:buFont typeface="Arial"/>
              <a:buChar char="•"/>
            </a:pPr>
            <a:r>
              <a:rPr lang="en-US" sz="2400" b="0" i="0" u="sng">
                <a:solidFill>
                  <a:schemeClr val="accent2"/>
                </a:solidFill>
                <a:latin typeface="Arial"/>
                <a:ea typeface="Arial"/>
                <a:cs typeface="Arial"/>
                <a:sym typeface="Arial"/>
              </a:rPr>
              <a:t>Wit or conceit is commonly used</a:t>
            </a:r>
            <a:r>
              <a:rPr lang="en-US" sz="2400" b="0" i="0" u="none">
                <a:solidFill>
                  <a:schemeClr val="accent2"/>
                </a:solidFill>
                <a:latin typeface="Arial"/>
                <a:ea typeface="Arial"/>
                <a:cs typeface="Arial"/>
                <a:sym typeface="Arial"/>
              </a:rPr>
              <a:t>, but the wit or conceit is so odd that the reader usually loses sight of the thing to be illustrated. (This will be covered in another slide)</a:t>
            </a:r>
          </a:p>
          <a:p>
            <a:pPr marL="342900" marR="0" lvl="0" indent="-342900" algn="l" rtl="0">
              <a:lnSpc>
                <a:spcPct val="100000"/>
              </a:lnSpc>
              <a:spcBef>
                <a:spcPts val="480"/>
              </a:spcBef>
              <a:spcAft>
                <a:spcPts val="0"/>
              </a:spcAft>
              <a:buClr>
                <a:schemeClr val="accent2"/>
              </a:buClr>
              <a:buSzPct val="100000"/>
              <a:buFont typeface="Arial"/>
              <a:buChar char="•"/>
            </a:pPr>
            <a:r>
              <a:rPr lang="en-US" sz="2400" b="0" i="0" u="sng">
                <a:solidFill>
                  <a:schemeClr val="accent2"/>
                </a:solidFill>
                <a:latin typeface="Arial"/>
                <a:ea typeface="Arial"/>
                <a:cs typeface="Arial"/>
                <a:sym typeface="Arial"/>
              </a:rPr>
              <a:t>The theme is peculiar</a:t>
            </a:r>
            <a:r>
              <a:rPr lang="en-US" sz="2400" b="0" i="0" u="none">
                <a:solidFill>
                  <a:schemeClr val="accent2"/>
                </a:solidFill>
                <a:latin typeface="Arial"/>
                <a:ea typeface="Arial"/>
                <a:cs typeface="Arial"/>
                <a:sym typeface="Arial"/>
              </a:rPr>
              <a:t>. The theme is not decorated by conventional comparisons. Instead, it is illumined or emphasized by fantastic metaphors and extravagant hyperboles. </a:t>
            </a:r>
          </a:p>
          <a:p>
            <a:pPr marL="342900" marR="0" lvl="0" indent="-342900" algn="l" rtl="0">
              <a:lnSpc>
                <a:spcPct val="100000"/>
              </a:lnSpc>
              <a:spcBef>
                <a:spcPts val="480"/>
              </a:spcBef>
              <a:spcAft>
                <a:spcPts val="0"/>
              </a:spcAft>
              <a:buClr>
                <a:schemeClr val="accent2"/>
              </a:buClr>
              <a:buSzPct val="100000"/>
              <a:buFont typeface="Arial"/>
              <a:buChar char="•"/>
            </a:pPr>
            <a:r>
              <a:rPr lang="en-US" sz="2400" b="0" i="0" u="none">
                <a:solidFill>
                  <a:schemeClr val="accent2"/>
                </a:solidFill>
                <a:latin typeface="Arial"/>
                <a:ea typeface="Arial"/>
                <a:cs typeface="Arial"/>
                <a:sym typeface="Arial"/>
              </a:rPr>
              <a:t>Sensuality is blended with philosophy, passion with intellect, and </a:t>
            </a:r>
            <a:r>
              <a:rPr lang="en-US" sz="2400" b="0" i="0" u="sng">
                <a:solidFill>
                  <a:schemeClr val="accent2"/>
                </a:solidFill>
                <a:latin typeface="Arial"/>
                <a:ea typeface="Arial"/>
                <a:cs typeface="Arial"/>
                <a:sym typeface="Arial"/>
              </a:rPr>
              <a:t>contraries</a:t>
            </a:r>
            <a:r>
              <a:rPr lang="en-US" sz="2400" b="0" i="0" u="none">
                <a:solidFill>
                  <a:schemeClr val="accent2"/>
                </a:solidFill>
                <a:latin typeface="Arial"/>
                <a:ea typeface="Arial"/>
                <a:cs typeface="Arial"/>
                <a:sym typeface="Arial"/>
              </a:rPr>
              <a:t> are ever moving one into the other. </a:t>
            </a:r>
          </a:p>
          <a:p>
            <a:pPr marL="342900" marR="0" lvl="0" indent="-342900" algn="l" rtl="0">
              <a:lnSpc>
                <a:spcPct val="100000"/>
              </a:lnSpc>
              <a:spcBef>
                <a:spcPts val="480"/>
              </a:spcBef>
              <a:spcAft>
                <a:spcPts val="0"/>
              </a:spcAft>
              <a:buClr>
                <a:schemeClr val="accent2"/>
              </a:buClr>
              <a:buSzPct val="100000"/>
              <a:buFont typeface="Arial"/>
              <a:buChar char="•"/>
            </a:pPr>
            <a:r>
              <a:rPr lang="en-US" sz="2400" b="0" i="0" u="sng">
                <a:solidFill>
                  <a:schemeClr val="accent2"/>
                </a:solidFill>
                <a:latin typeface="Arial"/>
                <a:ea typeface="Arial"/>
                <a:cs typeface="Arial"/>
                <a:sym typeface="Arial"/>
              </a:rPr>
              <a:t>Complex rhythms</a:t>
            </a:r>
            <a:r>
              <a:rPr lang="en-US" sz="2400" b="0" i="0" u="none">
                <a:solidFill>
                  <a:schemeClr val="accent2"/>
                </a:solidFill>
                <a:latin typeface="Arial"/>
                <a:ea typeface="Arial"/>
                <a:cs typeface="Arial"/>
                <a:sym typeface="Arial"/>
              </a:rPr>
              <a:t> are used. </a:t>
            </a:r>
          </a:p>
        </p:txBody>
      </p:sp>
      <p:sp>
        <p:nvSpPr>
          <p:cNvPr id="230" name="Shape 230"/>
          <p:cNvSpPr txBox="1"/>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strike="noStrike" cap="none">
                <a:solidFill>
                  <a:schemeClr val="dk1"/>
                </a:solidFill>
                <a:latin typeface="Arial"/>
                <a:ea typeface="Arial"/>
                <a:cs typeface="Arial"/>
                <a:sym typeface="Arial"/>
              </a:rPr>
              <a:t>19</a:t>
            </a:fld>
            <a:endParaRPr lang="en-US" sz="1400" b="0" i="0" u="none" strike="noStrike" cap="none">
              <a:solidFill>
                <a:schemeClr val="dk1"/>
              </a:solidFill>
              <a:latin typeface="Arial"/>
              <a:ea typeface="Arial"/>
              <a:cs typeface="Arial"/>
              <a:sym typeface="Arial"/>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FF0000"/>
              </a:buClr>
              <a:buSzPct val="25000"/>
              <a:buFont typeface="Arial"/>
              <a:buNone/>
            </a:pPr>
            <a:r>
              <a:rPr lang="en-US" sz="4400" b="0" i="0" u="none" strike="noStrike" cap="none">
                <a:solidFill>
                  <a:srgbClr val="FF0000"/>
                </a:solidFill>
                <a:latin typeface="Arial"/>
                <a:ea typeface="Arial"/>
                <a:cs typeface="Arial"/>
                <a:sym typeface="Arial"/>
              </a:rPr>
              <a:t>Donne’s Early Life</a:t>
            </a:r>
          </a:p>
        </p:txBody>
      </p:sp>
      <p:sp>
        <p:nvSpPr>
          <p:cNvPr id="116" name="Shape 116"/>
          <p:cNvSpPr txBox="1">
            <a:spLocks noGrp="1"/>
          </p:cNvSpPr>
          <p:nvPr>
            <p:ph type="body" idx="1"/>
          </p:nvPr>
        </p:nvSpPr>
        <p:spPr>
          <a:xfrm>
            <a:off x="485775" y="1676400"/>
            <a:ext cx="7820024" cy="4833937"/>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Arial"/>
              <a:buChar char="•"/>
            </a:pPr>
            <a:r>
              <a:rPr lang="en-US" sz="1800" b="0" i="0" u="none">
                <a:solidFill>
                  <a:schemeClr val="dk1"/>
                </a:solidFill>
                <a:latin typeface="Arial"/>
                <a:ea typeface="Arial"/>
                <a:cs typeface="Arial"/>
                <a:sym typeface="Arial"/>
              </a:rPr>
              <a:t>John Donne was born in Bread Street, London in 1572 to a prosperous Roman Catholic family - a precarious thing at a time when anti-Catholic sentiment was rife in England, and the practice of Catholicism was illegal. </a:t>
            </a:r>
          </a:p>
          <a:p>
            <a:pPr marL="342900" marR="0" lvl="0" indent="-342900" algn="l" rtl="0">
              <a:lnSpc>
                <a:spcPct val="100000"/>
              </a:lnSpc>
              <a:spcBef>
                <a:spcPts val="360"/>
              </a:spcBef>
              <a:spcAft>
                <a:spcPts val="0"/>
              </a:spcAft>
              <a:buClr>
                <a:schemeClr val="dk1"/>
              </a:buClr>
              <a:buSzPct val="25000"/>
              <a:buFont typeface="Arial"/>
              <a:buNone/>
            </a:pPr>
            <a:endParaRPr sz="1800" b="0" i="0" u="none">
              <a:solidFill>
                <a:schemeClr val="dk1"/>
              </a:solidFill>
              <a:latin typeface="Arial"/>
              <a:ea typeface="Arial"/>
              <a:cs typeface="Arial"/>
              <a:sym typeface="Arial"/>
            </a:endParaRPr>
          </a:p>
          <a:p>
            <a:pPr marL="342900" marR="0" lvl="0" indent="-342900" algn="l" rtl="0">
              <a:lnSpc>
                <a:spcPct val="100000"/>
              </a:lnSpc>
              <a:spcBef>
                <a:spcPts val="360"/>
              </a:spcBef>
              <a:spcAft>
                <a:spcPts val="0"/>
              </a:spcAft>
              <a:buClr>
                <a:schemeClr val="dk1"/>
              </a:buClr>
              <a:buSzPct val="100000"/>
              <a:buFont typeface="Arial"/>
              <a:buChar char="•"/>
            </a:pPr>
            <a:r>
              <a:rPr lang="en-US" sz="1800" b="0" i="0" u="none">
                <a:solidFill>
                  <a:schemeClr val="dk1"/>
                </a:solidFill>
                <a:latin typeface="Arial"/>
                <a:ea typeface="Arial"/>
                <a:cs typeface="Arial"/>
                <a:sym typeface="Arial"/>
              </a:rPr>
              <a:t>Donne’s mother was the </a:t>
            </a:r>
            <a:r>
              <a:rPr lang="en-US" sz="1800" b="0" i="0" u="none">
                <a:solidFill>
                  <a:srgbClr val="252525"/>
                </a:solidFill>
                <a:latin typeface="Arial"/>
                <a:ea typeface="Arial"/>
                <a:cs typeface="Arial"/>
                <a:sym typeface="Arial"/>
              </a:rPr>
              <a:t>great-niece of the Roman Catholic martyr</a:t>
            </a:r>
            <a:r>
              <a:rPr lang="en-US" sz="1800" b="0" i="0" u="none">
                <a:solidFill>
                  <a:schemeClr val="dk1"/>
                </a:solidFill>
                <a:latin typeface="Arial"/>
                <a:ea typeface="Arial"/>
                <a:cs typeface="Arial"/>
                <a:sym typeface="Arial"/>
              </a:rPr>
              <a:t>, Thomas More. T</a:t>
            </a:r>
            <a:r>
              <a:rPr lang="en-US" sz="1800" b="0" i="0" u="none">
                <a:solidFill>
                  <a:srgbClr val="252525"/>
                </a:solidFill>
                <a:latin typeface="Arial"/>
                <a:ea typeface="Arial"/>
                <a:cs typeface="Arial"/>
                <a:sym typeface="Arial"/>
              </a:rPr>
              <a:t>his tradition of martyrdom would continue among Donne's closer relatives- many were executed or </a:t>
            </a:r>
            <a:r>
              <a:rPr lang="en-US" sz="1800" b="0" i="0" u="none">
                <a:solidFill>
                  <a:schemeClr val="dk1"/>
                </a:solidFill>
                <a:latin typeface="Arial"/>
                <a:ea typeface="Arial"/>
                <a:cs typeface="Arial"/>
                <a:sym typeface="Arial"/>
              </a:rPr>
              <a:t>exiled </a:t>
            </a:r>
            <a:r>
              <a:rPr lang="en-US" sz="1800" b="0" i="0" u="none">
                <a:solidFill>
                  <a:srgbClr val="252525"/>
                </a:solidFill>
                <a:latin typeface="Arial"/>
                <a:ea typeface="Arial"/>
                <a:cs typeface="Arial"/>
                <a:sym typeface="Arial"/>
              </a:rPr>
              <a:t>for religious reasons. </a:t>
            </a:r>
            <a:r>
              <a:rPr lang="en-US" sz="1800" b="0" i="0" u="sng">
                <a:solidFill>
                  <a:srgbClr val="252525"/>
                </a:solidFill>
                <a:latin typeface="Arial"/>
                <a:ea typeface="Arial"/>
                <a:cs typeface="Arial"/>
                <a:sym typeface="Arial"/>
              </a:rPr>
              <a:t>Religion played  a passionate and tumultuous role throughout Donne’s life.</a:t>
            </a:r>
          </a:p>
          <a:p>
            <a:pPr marL="342900" marR="0" lvl="0" indent="-342900" algn="l" rtl="0">
              <a:lnSpc>
                <a:spcPct val="100000"/>
              </a:lnSpc>
              <a:spcBef>
                <a:spcPts val="360"/>
              </a:spcBef>
              <a:spcAft>
                <a:spcPts val="0"/>
              </a:spcAft>
              <a:buClr>
                <a:schemeClr val="dk1"/>
              </a:buClr>
              <a:buSzPct val="25000"/>
              <a:buFont typeface="Arial"/>
              <a:buNone/>
            </a:pPr>
            <a:endParaRPr sz="1800" b="0" i="0" u="none">
              <a:solidFill>
                <a:schemeClr val="dk1"/>
              </a:solidFill>
              <a:latin typeface="Arial"/>
              <a:ea typeface="Arial"/>
              <a:cs typeface="Arial"/>
              <a:sym typeface="Arial"/>
            </a:endParaRPr>
          </a:p>
          <a:p>
            <a:pPr marL="342900" marR="0" lvl="0" indent="-342900" algn="l" rtl="0">
              <a:lnSpc>
                <a:spcPct val="100000"/>
              </a:lnSpc>
              <a:spcBef>
                <a:spcPts val="360"/>
              </a:spcBef>
              <a:spcAft>
                <a:spcPts val="0"/>
              </a:spcAft>
              <a:buClr>
                <a:schemeClr val="dk1"/>
              </a:buClr>
              <a:buSzPct val="100000"/>
              <a:buFont typeface="Arial"/>
              <a:buChar char="•"/>
            </a:pPr>
            <a:r>
              <a:rPr lang="en-US" sz="1800" b="0" i="0" u="none">
                <a:solidFill>
                  <a:schemeClr val="dk1"/>
                </a:solidFill>
                <a:latin typeface="Arial"/>
                <a:ea typeface="Arial"/>
                <a:cs typeface="Arial"/>
                <a:sym typeface="Arial"/>
              </a:rPr>
              <a:t>His father, also named John Donne, was a well-to-do iron dealer and a respected Roman Catholic who avoided unwelcome government attention out of fear of persecution. Donne's father died suddenly in 1576, and his mother married a wealthy widower a few months later.</a:t>
            </a:r>
          </a:p>
          <a:p>
            <a:pPr marL="342900" marR="0" lvl="0" indent="-342900" algn="l" rtl="0">
              <a:spcBef>
                <a:spcPts val="360"/>
              </a:spcBef>
              <a:spcAft>
                <a:spcPts val="0"/>
              </a:spcAft>
              <a:buClr>
                <a:schemeClr val="dk1"/>
              </a:buClr>
              <a:buSzPct val="100000"/>
              <a:buFont typeface="Arial"/>
              <a:buNone/>
            </a:pPr>
            <a:endParaRPr sz="1800" b="0" i="0" u="none">
              <a:solidFill>
                <a:schemeClr val="dk1"/>
              </a:solidFill>
              <a:latin typeface="Arial"/>
              <a:ea typeface="Arial"/>
              <a:cs typeface="Arial"/>
              <a:sym typeface="Arial"/>
            </a:endParaRP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accent2"/>
              </a:buClr>
              <a:buSzPct val="25000"/>
              <a:buFont typeface="Arial"/>
              <a:buNone/>
            </a:pPr>
            <a:r>
              <a:rPr lang="en-US" sz="4000" b="0" i="0" u="none" strike="noStrike" cap="none">
                <a:solidFill>
                  <a:schemeClr val="accent2"/>
                </a:solidFill>
                <a:latin typeface="Arial"/>
                <a:ea typeface="Arial"/>
                <a:cs typeface="Arial"/>
                <a:sym typeface="Arial"/>
              </a:rPr>
              <a:t>Characteristics of Metaphysical Poetry</a:t>
            </a:r>
          </a:p>
        </p:txBody>
      </p:sp>
      <p:sp>
        <p:nvSpPr>
          <p:cNvPr id="236" name="Shape 236"/>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dk1"/>
              </a:buClr>
              <a:buSzPct val="25000"/>
              <a:buFont typeface="Arial"/>
              <a:buNone/>
            </a:pPr>
            <a:r>
              <a:rPr lang="en-US" sz="2000" b="0" i="0" u="none">
                <a:solidFill>
                  <a:schemeClr val="dk1"/>
                </a:solidFill>
                <a:latin typeface="Arial"/>
                <a:ea typeface="Arial"/>
                <a:cs typeface="Arial"/>
                <a:sym typeface="Arial"/>
              </a:rPr>
              <a:t>With a rebellious spirit, the metaphysical poets tried to break away from</a:t>
            </a:r>
          </a:p>
          <a:p>
            <a:pPr marL="342900" marR="0" lvl="0" indent="-342900" algn="l" rtl="0">
              <a:lnSpc>
                <a:spcPct val="80000"/>
              </a:lnSpc>
              <a:spcBef>
                <a:spcPts val="400"/>
              </a:spcBef>
              <a:spcAft>
                <a:spcPts val="0"/>
              </a:spcAft>
              <a:buClr>
                <a:schemeClr val="dk1"/>
              </a:buClr>
              <a:buSzPct val="25000"/>
              <a:buFont typeface="Arial"/>
              <a:buNone/>
            </a:pPr>
            <a:r>
              <a:rPr lang="en-US" sz="2000" b="0" i="0" u="none">
                <a:solidFill>
                  <a:schemeClr val="dk1"/>
                </a:solidFill>
                <a:latin typeface="Arial"/>
                <a:ea typeface="Arial"/>
                <a:cs typeface="Arial"/>
                <a:sym typeface="Arial"/>
              </a:rPr>
              <a:t>the conventional fashion of the Elizabethan love poetry. The diction is</a:t>
            </a:r>
          </a:p>
          <a:p>
            <a:pPr marL="342900" marR="0" lvl="0" indent="-342900" algn="l" rtl="0">
              <a:lnSpc>
                <a:spcPct val="80000"/>
              </a:lnSpc>
              <a:spcBef>
                <a:spcPts val="400"/>
              </a:spcBef>
              <a:spcAft>
                <a:spcPts val="0"/>
              </a:spcAft>
              <a:buClr>
                <a:schemeClr val="dk1"/>
              </a:buClr>
              <a:buSzPct val="25000"/>
              <a:buFont typeface="Arial"/>
              <a:buNone/>
            </a:pPr>
            <a:r>
              <a:rPr lang="en-US" sz="2000" b="0" i="0" u="none">
                <a:solidFill>
                  <a:schemeClr val="dk1"/>
                </a:solidFill>
                <a:latin typeface="Arial"/>
                <a:ea typeface="Arial"/>
                <a:cs typeface="Arial"/>
                <a:sym typeface="Arial"/>
              </a:rPr>
              <a:t>simple and echoes the words and cadences of common speech. The</a:t>
            </a:r>
          </a:p>
          <a:p>
            <a:pPr marL="342900" marR="0" lvl="0" indent="-342900" algn="l" rtl="0">
              <a:lnSpc>
                <a:spcPct val="80000"/>
              </a:lnSpc>
              <a:spcBef>
                <a:spcPts val="400"/>
              </a:spcBef>
              <a:spcAft>
                <a:spcPts val="0"/>
              </a:spcAft>
              <a:buClr>
                <a:schemeClr val="dk1"/>
              </a:buClr>
              <a:buSzPct val="25000"/>
              <a:buFont typeface="Arial"/>
              <a:buNone/>
            </a:pPr>
            <a:r>
              <a:rPr lang="en-US" sz="2000" b="0" i="0" u="none">
                <a:solidFill>
                  <a:schemeClr val="dk1"/>
                </a:solidFill>
                <a:latin typeface="Arial"/>
                <a:ea typeface="Arial"/>
                <a:cs typeface="Arial"/>
                <a:sym typeface="Arial"/>
              </a:rPr>
              <a:t>imagery is drawn from the actual life. </a:t>
            </a:r>
            <a:r>
              <a:rPr lang="en-US" sz="2000" b="1" i="0" u="none">
                <a:solidFill>
                  <a:schemeClr val="dk1"/>
                </a:solidFill>
                <a:latin typeface="Arial"/>
                <a:ea typeface="Arial"/>
                <a:cs typeface="Arial"/>
                <a:sym typeface="Arial"/>
              </a:rPr>
              <a:t>The form is frequently that of</a:t>
            </a:r>
          </a:p>
          <a:p>
            <a:pPr marL="342900" marR="0" lvl="0" indent="-342900" algn="l" rtl="0">
              <a:lnSpc>
                <a:spcPct val="80000"/>
              </a:lnSpc>
              <a:spcBef>
                <a:spcPts val="400"/>
              </a:spcBef>
              <a:spcAft>
                <a:spcPts val="0"/>
              </a:spcAft>
              <a:buClr>
                <a:schemeClr val="dk1"/>
              </a:buClr>
              <a:buSzPct val="25000"/>
              <a:buFont typeface="Arial"/>
              <a:buNone/>
            </a:pPr>
            <a:r>
              <a:rPr lang="en-US" sz="2000" b="1" i="0" u="none">
                <a:solidFill>
                  <a:schemeClr val="dk1"/>
                </a:solidFill>
                <a:latin typeface="Arial"/>
                <a:ea typeface="Arial"/>
                <a:cs typeface="Arial"/>
                <a:sym typeface="Arial"/>
              </a:rPr>
              <a:t>an argument </a:t>
            </a:r>
            <a:r>
              <a:rPr lang="en-US" sz="2000" b="0" i="0" u="none">
                <a:solidFill>
                  <a:schemeClr val="dk1"/>
                </a:solidFill>
                <a:latin typeface="Arial"/>
                <a:ea typeface="Arial"/>
                <a:cs typeface="Arial"/>
                <a:sym typeface="Arial"/>
              </a:rPr>
              <a:t>with the poet’s beloved, with God, or with himself. </a:t>
            </a:r>
          </a:p>
          <a:p>
            <a:pPr marL="342900" marR="0" lvl="0" indent="-342900" algn="l" rtl="0">
              <a:lnSpc>
                <a:spcPct val="80000"/>
              </a:lnSpc>
              <a:spcBef>
                <a:spcPts val="400"/>
              </a:spcBef>
              <a:spcAft>
                <a:spcPts val="0"/>
              </a:spcAft>
              <a:buClr>
                <a:schemeClr val="dk1"/>
              </a:buClr>
              <a:buSzPct val="25000"/>
              <a:buFont typeface="Arial"/>
              <a:buNone/>
            </a:pPr>
            <a:endParaRPr sz="2000" b="0" i="0" u="none">
              <a:solidFill>
                <a:schemeClr val="dk1"/>
              </a:solidFill>
              <a:latin typeface="Arial"/>
              <a:ea typeface="Arial"/>
              <a:cs typeface="Arial"/>
              <a:sym typeface="Arial"/>
            </a:endParaRPr>
          </a:p>
          <a:p>
            <a:pPr marL="342900" marR="0" lvl="0" indent="-342900" algn="l" rtl="0">
              <a:lnSpc>
                <a:spcPct val="80000"/>
              </a:lnSpc>
              <a:spcBef>
                <a:spcPts val="400"/>
              </a:spcBef>
              <a:spcAft>
                <a:spcPts val="0"/>
              </a:spcAft>
              <a:buClr>
                <a:schemeClr val="dk1"/>
              </a:buClr>
              <a:buSzPct val="25000"/>
              <a:buFont typeface="Arial"/>
              <a:buNone/>
            </a:pPr>
            <a:r>
              <a:rPr lang="en-US" sz="2000" b="0" i="0" u="none">
                <a:solidFill>
                  <a:schemeClr val="dk1"/>
                </a:solidFill>
                <a:latin typeface="Arial"/>
                <a:ea typeface="Arial"/>
                <a:cs typeface="Arial"/>
                <a:sym typeface="Arial"/>
              </a:rPr>
              <a:t>You MUST understand these things regarding Donne’s style when we’re done today, so pay close attention and ask me to clarify if you have questions regarding:</a:t>
            </a:r>
          </a:p>
          <a:p>
            <a:pPr marL="342900" marR="0" lvl="0" indent="-342900" algn="ctr" rtl="0">
              <a:lnSpc>
                <a:spcPct val="80000"/>
              </a:lnSpc>
              <a:spcBef>
                <a:spcPts val="400"/>
              </a:spcBef>
              <a:spcAft>
                <a:spcPts val="0"/>
              </a:spcAft>
              <a:buClr>
                <a:schemeClr val="dk1"/>
              </a:buClr>
              <a:buSzPct val="100000"/>
              <a:buFont typeface="Arial"/>
              <a:buChar char="•"/>
            </a:pPr>
            <a:r>
              <a:rPr lang="en-US" sz="2000" b="1" i="0" u="none">
                <a:solidFill>
                  <a:schemeClr val="dk1"/>
                </a:solidFill>
                <a:latin typeface="Arial"/>
                <a:ea typeface="Arial"/>
                <a:cs typeface="Arial"/>
                <a:sym typeface="Arial"/>
              </a:rPr>
              <a:t>Metaphysical Conceit</a:t>
            </a:r>
          </a:p>
          <a:p>
            <a:pPr marL="342900" marR="0" lvl="0" indent="-342900" algn="ctr" rtl="0">
              <a:lnSpc>
                <a:spcPct val="80000"/>
              </a:lnSpc>
              <a:spcBef>
                <a:spcPts val="400"/>
              </a:spcBef>
              <a:spcAft>
                <a:spcPts val="0"/>
              </a:spcAft>
              <a:buClr>
                <a:schemeClr val="dk1"/>
              </a:buClr>
              <a:buSzPct val="100000"/>
              <a:buFont typeface="Arial"/>
              <a:buChar char="•"/>
            </a:pPr>
            <a:r>
              <a:rPr lang="en-US" sz="2000" b="1" i="0" u="none">
                <a:solidFill>
                  <a:schemeClr val="dk1"/>
                </a:solidFill>
                <a:latin typeface="Arial"/>
                <a:ea typeface="Arial"/>
                <a:cs typeface="Arial"/>
                <a:sym typeface="Arial"/>
              </a:rPr>
              <a:t>Complex</a:t>
            </a:r>
          </a:p>
          <a:p>
            <a:pPr marL="342900" marR="0" lvl="0" indent="-342900" algn="ctr" rtl="0">
              <a:lnSpc>
                <a:spcPct val="80000"/>
              </a:lnSpc>
              <a:spcBef>
                <a:spcPts val="400"/>
              </a:spcBef>
              <a:spcAft>
                <a:spcPts val="0"/>
              </a:spcAft>
              <a:buClr>
                <a:schemeClr val="dk1"/>
              </a:buClr>
              <a:buSzPct val="100000"/>
              <a:buFont typeface="Arial"/>
              <a:buChar char="•"/>
            </a:pPr>
            <a:r>
              <a:rPr lang="en-US" sz="2000" b="1" i="0" u="none">
                <a:solidFill>
                  <a:schemeClr val="dk1"/>
                </a:solidFill>
                <a:latin typeface="Arial"/>
                <a:ea typeface="Arial"/>
                <a:cs typeface="Arial"/>
                <a:sym typeface="Arial"/>
              </a:rPr>
              <a:t>Paradox</a:t>
            </a:r>
          </a:p>
          <a:p>
            <a:pPr marL="342900" marR="0" lvl="0" indent="-342900" algn="ctr" rtl="0">
              <a:lnSpc>
                <a:spcPct val="80000"/>
              </a:lnSpc>
              <a:spcBef>
                <a:spcPts val="400"/>
              </a:spcBef>
              <a:spcAft>
                <a:spcPts val="0"/>
              </a:spcAft>
              <a:buClr>
                <a:schemeClr val="dk1"/>
              </a:buClr>
              <a:buSzPct val="100000"/>
              <a:buFont typeface="Arial"/>
              <a:buChar char="•"/>
            </a:pPr>
            <a:r>
              <a:rPr lang="en-US" sz="2000" b="1" i="0" u="none">
                <a:solidFill>
                  <a:schemeClr val="dk1"/>
                </a:solidFill>
                <a:latin typeface="Arial"/>
                <a:ea typeface="Arial"/>
                <a:cs typeface="Arial"/>
                <a:sym typeface="Arial"/>
              </a:rPr>
              <a:t>Posed as an argument</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accent2"/>
              </a:buClr>
              <a:buSzPct val="25000"/>
              <a:buFont typeface="Arial"/>
              <a:buNone/>
            </a:pPr>
            <a:r>
              <a:rPr lang="en-US" sz="4400" b="0" i="0" u="none" strike="noStrike" cap="none">
                <a:solidFill>
                  <a:schemeClr val="accent2"/>
                </a:solidFill>
                <a:latin typeface="Arial"/>
                <a:ea typeface="Arial"/>
                <a:cs typeface="Arial"/>
                <a:sym typeface="Arial"/>
              </a:rPr>
              <a:t>Metaphysical Conceit</a:t>
            </a:r>
          </a:p>
        </p:txBody>
      </p:sp>
      <p:sp>
        <p:nvSpPr>
          <p:cNvPr id="242" name="Shape 242"/>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dk1"/>
              </a:buClr>
              <a:buSzPct val="25000"/>
              <a:buFont typeface="Arial"/>
              <a:buNone/>
            </a:pPr>
            <a:r>
              <a:rPr lang="en-US" sz="2800" b="1" i="0" u="none">
                <a:solidFill>
                  <a:schemeClr val="dk1"/>
                </a:solidFill>
                <a:latin typeface="Arial"/>
                <a:ea typeface="Arial"/>
                <a:cs typeface="Arial"/>
                <a:sym typeface="Arial"/>
              </a:rPr>
              <a:t>In Donne’s day, conceit simply meant: idea.</a:t>
            </a:r>
          </a:p>
          <a:p>
            <a:pPr marL="342900" marR="0" lvl="0" indent="-342900" algn="l" rtl="0">
              <a:lnSpc>
                <a:spcPct val="90000"/>
              </a:lnSpc>
              <a:spcBef>
                <a:spcPts val="560"/>
              </a:spcBef>
              <a:spcAft>
                <a:spcPts val="0"/>
              </a:spcAft>
              <a:buClr>
                <a:schemeClr val="dk1"/>
              </a:buClr>
              <a:buSzPct val="100000"/>
              <a:buFont typeface="Arial"/>
              <a:buChar char="•"/>
            </a:pPr>
            <a:r>
              <a:rPr lang="en-US" sz="2800" b="0" i="0" u="sng">
                <a:solidFill>
                  <a:schemeClr val="dk1"/>
                </a:solidFill>
                <a:latin typeface="Arial"/>
                <a:ea typeface="Arial"/>
                <a:cs typeface="Arial"/>
                <a:sym typeface="Arial"/>
              </a:rPr>
              <a:t>Metaphysical Conceit</a:t>
            </a:r>
            <a:r>
              <a:rPr lang="en-US" sz="2800" b="0" i="0" u="none">
                <a:solidFill>
                  <a:schemeClr val="dk1"/>
                </a:solidFill>
                <a:latin typeface="Arial"/>
                <a:ea typeface="Arial"/>
                <a:cs typeface="Arial"/>
                <a:sym typeface="Arial"/>
              </a:rPr>
              <a:t>: combination of heterogeneous ideas yoked together by violence that is sustained throughout the poem. </a:t>
            </a:r>
          </a:p>
          <a:p>
            <a:pPr marL="342900" marR="0" lvl="0" indent="-342900" algn="l" rtl="0">
              <a:lnSpc>
                <a:spcPct val="90000"/>
              </a:lnSpc>
              <a:spcBef>
                <a:spcPts val="480"/>
              </a:spcBef>
              <a:spcAft>
                <a:spcPts val="0"/>
              </a:spcAft>
              <a:buClr>
                <a:schemeClr val="dk1"/>
              </a:buClr>
              <a:buSzPct val="100000"/>
              <a:buFont typeface="Arial"/>
              <a:buChar char="•"/>
            </a:pPr>
            <a:r>
              <a:rPr lang="en-US" sz="2400" b="0" i="0" u="none">
                <a:solidFill>
                  <a:schemeClr val="dk1"/>
                </a:solidFill>
                <a:latin typeface="Arial"/>
                <a:ea typeface="Arial"/>
                <a:cs typeface="Arial"/>
                <a:sym typeface="Arial"/>
              </a:rPr>
              <a:t>an extended metaphor that combines two vastly different ideas into a single idea, often using imagery.</a:t>
            </a:r>
          </a:p>
          <a:p>
            <a:pPr marL="342900" marR="0" lvl="0" indent="-342900" algn="l" rtl="0">
              <a:lnSpc>
                <a:spcPct val="90000"/>
              </a:lnSpc>
              <a:spcBef>
                <a:spcPts val="480"/>
              </a:spcBef>
              <a:spcAft>
                <a:spcPts val="0"/>
              </a:spcAft>
              <a:buClr>
                <a:schemeClr val="dk1"/>
              </a:buClr>
              <a:buSzPct val="100000"/>
              <a:buFont typeface="Arial"/>
              <a:buNone/>
            </a:pPr>
            <a:endParaRPr sz="2400" b="0" i="0" u="none">
              <a:solidFill>
                <a:schemeClr val="dk1"/>
              </a:solidFill>
              <a:latin typeface="Arial"/>
              <a:ea typeface="Arial"/>
              <a:cs typeface="Arial"/>
              <a:sym typeface="Arial"/>
            </a:endParaRPr>
          </a:p>
          <a:p>
            <a:pPr marL="342900" marR="0" lvl="0" indent="-342900" algn="l" rtl="0">
              <a:lnSpc>
                <a:spcPct val="90000"/>
              </a:lnSpc>
              <a:spcBef>
                <a:spcPts val="480"/>
              </a:spcBef>
              <a:spcAft>
                <a:spcPts val="0"/>
              </a:spcAft>
              <a:buClr>
                <a:schemeClr val="dk1"/>
              </a:buClr>
              <a:buSzPct val="100000"/>
              <a:buFont typeface="Arial"/>
              <a:buChar char="•"/>
            </a:pPr>
            <a:r>
              <a:rPr lang="en-US" sz="2400" b="0" i="0" u="none">
                <a:solidFill>
                  <a:schemeClr val="dk1"/>
                </a:solidFill>
                <a:latin typeface="Arial"/>
                <a:ea typeface="Arial"/>
                <a:cs typeface="Arial"/>
                <a:sym typeface="Arial"/>
              </a:rPr>
              <a:t>One of the most famous of Donne's conceits is found in "</a:t>
            </a:r>
            <a:r>
              <a:rPr lang="en-US" sz="2400" b="0" i="0" u="none">
                <a:solidFill>
                  <a:schemeClr val="folHlink"/>
                </a:solidFill>
                <a:latin typeface="Arial"/>
                <a:ea typeface="Arial"/>
                <a:cs typeface="Arial"/>
                <a:sym typeface="Arial"/>
              </a:rPr>
              <a:t>A Valediction: Forbidding Mourning</a:t>
            </a:r>
            <a:r>
              <a:rPr lang="en-US" sz="2400" b="0" i="0" u="none">
                <a:solidFill>
                  <a:schemeClr val="dk1"/>
                </a:solidFill>
                <a:latin typeface="Arial"/>
                <a:ea typeface="Arial"/>
                <a:cs typeface="Arial"/>
                <a:sym typeface="Arial"/>
              </a:rPr>
              <a:t>" where he compares two lovers who are separated to the two legs of a </a:t>
            </a:r>
            <a:r>
              <a:rPr lang="en-US" sz="2400" b="0" i="0" u="none">
                <a:solidFill>
                  <a:schemeClr val="folHlink"/>
                </a:solidFill>
                <a:latin typeface="Arial"/>
                <a:ea typeface="Arial"/>
                <a:cs typeface="Arial"/>
                <a:sym typeface="Arial"/>
              </a:rPr>
              <a:t>compass.</a:t>
            </a:r>
          </a:p>
          <a:p>
            <a:pPr marL="342900" marR="0" lvl="0" indent="-342900" algn="l" rtl="0">
              <a:lnSpc>
                <a:spcPct val="90000"/>
              </a:lnSpc>
              <a:spcBef>
                <a:spcPts val="560"/>
              </a:spcBef>
              <a:spcAft>
                <a:spcPts val="0"/>
              </a:spcAft>
              <a:buClr>
                <a:schemeClr val="dk1"/>
              </a:buClr>
              <a:buSzPct val="100000"/>
              <a:buFont typeface="Arial"/>
              <a:buNone/>
            </a:pPr>
            <a:endParaRPr sz="2800" b="0" i="0" u="none">
              <a:solidFill>
                <a:schemeClr val="dk1"/>
              </a:solidFill>
              <a:latin typeface="Arial"/>
              <a:ea typeface="Arial"/>
              <a:cs typeface="Arial"/>
              <a:sym typeface="Arial"/>
            </a:endParaRPr>
          </a:p>
          <a:p>
            <a:pPr marL="342900" marR="0" lvl="0" indent="-342900" algn="l" rtl="0">
              <a:spcBef>
                <a:spcPts val="560"/>
              </a:spcBef>
              <a:spcAft>
                <a:spcPts val="0"/>
              </a:spcAft>
              <a:buClr>
                <a:schemeClr val="dk1"/>
              </a:buClr>
              <a:buSzPct val="100000"/>
              <a:buFont typeface="Arial"/>
              <a:buNone/>
            </a:pPr>
            <a:endParaRPr sz="2800" b="0" i="0" u="none">
              <a:solidFill>
                <a:schemeClr val="dk1"/>
              </a:solidFill>
              <a:latin typeface="Arial"/>
              <a:ea typeface="Arial"/>
              <a:cs typeface="Arial"/>
              <a:sym typeface="Arial"/>
            </a:endParaRP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accent2"/>
              </a:buClr>
              <a:buSzPct val="25000"/>
              <a:buFont typeface="Arial"/>
              <a:buNone/>
            </a:pPr>
            <a:r>
              <a:rPr lang="en-US" sz="4400" b="0" i="0" u="none" strike="noStrike" cap="none">
                <a:solidFill>
                  <a:schemeClr val="accent2"/>
                </a:solidFill>
                <a:latin typeface="Arial"/>
                <a:ea typeface="Arial"/>
                <a:cs typeface="Arial"/>
                <a:sym typeface="Arial"/>
              </a:rPr>
              <a:t>These Poems are…Complex!</a:t>
            </a:r>
          </a:p>
        </p:txBody>
      </p:sp>
      <p:sp>
        <p:nvSpPr>
          <p:cNvPr id="248" name="Shape 248"/>
          <p:cNvSpPr txBox="1">
            <a:spLocks noGrp="1"/>
          </p:cNvSpPr>
          <p:nvPr>
            <p:ph type="body" idx="1"/>
          </p:nvPr>
        </p:nvSpPr>
        <p:spPr>
          <a:xfrm>
            <a:off x="685800" y="1371600"/>
            <a:ext cx="7619999" cy="38099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Arial"/>
              <a:buChar char="•"/>
            </a:pPr>
            <a:r>
              <a:rPr lang="en-US" sz="2800" b="0" i="0" u="none">
                <a:solidFill>
                  <a:schemeClr val="dk1"/>
                </a:solidFill>
                <a:latin typeface="Arial"/>
                <a:ea typeface="Arial"/>
                <a:cs typeface="Arial"/>
                <a:sym typeface="Arial"/>
              </a:rPr>
              <a:t>Meant to make you think.</a:t>
            </a:r>
          </a:p>
          <a:p>
            <a:pPr marL="342900" marR="0" lvl="0" indent="-342900" algn="l" rtl="0">
              <a:lnSpc>
                <a:spcPct val="100000"/>
              </a:lnSpc>
              <a:spcBef>
                <a:spcPts val="560"/>
              </a:spcBef>
              <a:spcAft>
                <a:spcPts val="0"/>
              </a:spcAft>
              <a:buClr>
                <a:schemeClr val="dk1"/>
              </a:buClr>
              <a:buSzPct val="100000"/>
              <a:buFont typeface="Arial"/>
              <a:buChar char="•"/>
            </a:pPr>
            <a:r>
              <a:rPr lang="en-US" sz="2800" b="0" i="0" u="none">
                <a:solidFill>
                  <a:schemeClr val="dk1"/>
                </a:solidFill>
                <a:latin typeface="Arial"/>
                <a:ea typeface="Arial"/>
                <a:cs typeface="Arial"/>
                <a:sym typeface="Arial"/>
              </a:rPr>
              <a:t>“It makes demands upon the reader and challenges them to make it out. It does not attempt to attract the lazy and its lovers have always a certain sense of being a privileged class, able to enjoy what is beyond the reach of vulgar wits” (</a:t>
            </a:r>
            <a:r>
              <a:rPr lang="en-US" sz="2800" b="0" i="1" u="none">
                <a:solidFill>
                  <a:schemeClr val="dk1"/>
                </a:solidFill>
                <a:latin typeface="Arial"/>
                <a:ea typeface="Arial"/>
                <a:cs typeface="Arial"/>
                <a:sym typeface="Arial"/>
              </a:rPr>
              <a:t>The Metaphysical Poets</a:t>
            </a:r>
            <a:r>
              <a:rPr lang="en-US" sz="2800" b="0" i="0" u="none">
                <a:solidFill>
                  <a:schemeClr val="dk1"/>
                </a:solidFill>
                <a:latin typeface="Arial"/>
                <a:ea typeface="Arial"/>
                <a:cs typeface="Arial"/>
                <a:sym typeface="Arial"/>
              </a:rPr>
              <a:t> 17).</a:t>
            </a:r>
          </a:p>
          <a:p>
            <a:pPr marL="342900" marR="0" lvl="0" indent="-342900" algn="l" rtl="0">
              <a:spcBef>
                <a:spcPts val="560"/>
              </a:spcBef>
              <a:spcAft>
                <a:spcPts val="0"/>
              </a:spcAft>
              <a:buClr>
                <a:schemeClr val="dk1"/>
              </a:buClr>
              <a:buSzPct val="100000"/>
              <a:buFont typeface="Arial"/>
              <a:buNone/>
            </a:pPr>
            <a:endParaRPr sz="2800" b="0" i="0" u="none">
              <a:solidFill>
                <a:schemeClr val="dk1"/>
              </a:solidFill>
              <a:latin typeface="Arial"/>
              <a:ea typeface="Arial"/>
              <a:cs typeface="Arial"/>
              <a:sym typeface="Arial"/>
            </a:endParaRPr>
          </a:p>
        </p:txBody>
      </p:sp>
      <p:pic>
        <p:nvPicPr>
          <p:cNvPr id="249" name="Shape 249"/>
          <p:cNvPicPr preferRelativeResize="0"/>
          <p:nvPr/>
        </p:nvPicPr>
        <p:blipFill rotWithShape="1">
          <a:blip r:embed="rId3">
            <a:alphaModFix/>
          </a:blip>
          <a:srcRect/>
          <a:stretch/>
        </p:blipFill>
        <p:spPr>
          <a:xfrm>
            <a:off x="2743200" y="4724400"/>
            <a:ext cx="2971799" cy="1660525"/>
          </a:xfrm>
          <a:prstGeom prst="rect">
            <a:avLst/>
          </a:prstGeom>
          <a:noFill/>
          <a:ln>
            <a:noFill/>
          </a:ln>
        </p:spPr>
      </p:pic>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Shape 25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accent2"/>
              </a:buClr>
              <a:buSzPct val="25000"/>
              <a:buFont typeface="Arial"/>
              <a:buNone/>
            </a:pPr>
            <a:r>
              <a:rPr lang="en-US" sz="4400" b="0" i="0" u="none" strike="noStrike" cap="none">
                <a:solidFill>
                  <a:schemeClr val="accent2"/>
                </a:solidFill>
                <a:latin typeface="Arial"/>
                <a:ea typeface="Arial"/>
                <a:cs typeface="Arial"/>
                <a:sym typeface="Arial"/>
              </a:rPr>
              <a:t>Paradox</a:t>
            </a:r>
          </a:p>
        </p:txBody>
      </p:sp>
      <p:sp>
        <p:nvSpPr>
          <p:cNvPr id="255" name="Shape 255"/>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Arial"/>
              <a:buChar char="•"/>
            </a:pPr>
            <a:r>
              <a:rPr lang="en-US" sz="3200" b="0" i="0" u="none">
                <a:solidFill>
                  <a:schemeClr val="dk1"/>
                </a:solidFill>
                <a:latin typeface="Arial"/>
                <a:ea typeface="Arial"/>
                <a:cs typeface="Arial"/>
                <a:sym typeface="Arial"/>
              </a:rPr>
              <a:t>What is paradox?</a:t>
            </a:r>
          </a:p>
          <a:p>
            <a:pPr marL="742950" marR="0" lvl="1" indent="-285750" algn="l" rtl="0">
              <a:lnSpc>
                <a:spcPct val="100000"/>
              </a:lnSpc>
              <a:spcBef>
                <a:spcPts val="560"/>
              </a:spcBef>
              <a:spcAft>
                <a:spcPts val="0"/>
              </a:spcAft>
              <a:buClr>
                <a:schemeClr val="dk1"/>
              </a:buClr>
              <a:buSzPct val="100000"/>
              <a:buFont typeface="Arial"/>
              <a:buChar char="–"/>
            </a:pPr>
            <a:r>
              <a:rPr lang="en-US" sz="2800" b="0" i="0" u="none" strike="noStrike" cap="none">
                <a:solidFill>
                  <a:schemeClr val="dk1"/>
                </a:solidFill>
                <a:latin typeface="Arial"/>
                <a:ea typeface="Arial"/>
                <a:cs typeface="Arial"/>
                <a:sym typeface="Arial"/>
              </a:rPr>
              <a:t>An apparently untrue or self-contradictory statement or circumstance that proves true upon reflection or when examined in another light. </a:t>
            </a:r>
          </a:p>
          <a:p>
            <a:pPr marL="342900" marR="0" lvl="0" indent="-342900" algn="l" rtl="0">
              <a:spcBef>
                <a:spcPts val="560"/>
              </a:spcBef>
              <a:spcAft>
                <a:spcPts val="0"/>
              </a:spcAft>
              <a:buClr>
                <a:schemeClr val="dk1"/>
              </a:buClr>
              <a:buSzPct val="100000"/>
              <a:buFont typeface="Arial"/>
              <a:buNone/>
            </a:pPr>
            <a:endParaRPr sz="2800" b="0" i="0" u="none" strike="noStrike" cap="none">
              <a:solidFill>
                <a:schemeClr val="dk1"/>
              </a:solidFill>
              <a:latin typeface="Arial"/>
              <a:ea typeface="Arial"/>
              <a:cs typeface="Arial"/>
              <a:sym typeface="Arial"/>
            </a:endParaRPr>
          </a:p>
        </p:txBody>
      </p:sp>
      <p:pic>
        <p:nvPicPr>
          <p:cNvPr id="256" name="Shape 256"/>
          <p:cNvPicPr preferRelativeResize="0"/>
          <p:nvPr/>
        </p:nvPicPr>
        <p:blipFill rotWithShape="1">
          <a:blip r:embed="rId3">
            <a:alphaModFix/>
          </a:blip>
          <a:srcRect/>
          <a:stretch/>
        </p:blipFill>
        <p:spPr>
          <a:xfrm>
            <a:off x="2895600" y="3810000"/>
            <a:ext cx="3101975" cy="2830511"/>
          </a:xfrm>
          <a:prstGeom prst="rect">
            <a:avLst/>
          </a:prstGeom>
          <a:noFill/>
          <a:ln>
            <a:noFill/>
          </a:ln>
        </p:spPr>
      </p:pic>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accent2"/>
              </a:buClr>
              <a:buSzPct val="25000"/>
              <a:buFont typeface="Arial"/>
              <a:buNone/>
            </a:pPr>
            <a:r>
              <a:rPr lang="en-US" sz="4400" b="0" i="0" u="none" strike="noStrike" cap="none">
                <a:solidFill>
                  <a:schemeClr val="accent2"/>
                </a:solidFill>
                <a:latin typeface="Arial"/>
                <a:ea typeface="Arial"/>
                <a:cs typeface="Arial"/>
                <a:sym typeface="Arial"/>
              </a:rPr>
              <a:t>Argumentative Form</a:t>
            </a:r>
          </a:p>
        </p:txBody>
      </p:sp>
      <p:sp>
        <p:nvSpPr>
          <p:cNvPr id="262" name="Shape 262"/>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Arial"/>
              <a:buChar char="•"/>
            </a:pPr>
            <a:r>
              <a:rPr lang="en-US" sz="3200" b="0" i="0" u="none">
                <a:solidFill>
                  <a:schemeClr val="dk1"/>
                </a:solidFill>
                <a:latin typeface="Arial"/>
                <a:ea typeface="Arial"/>
                <a:cs typeface="Arial"/>
                <a:sym typeface="Arial"/>
              </a:rPr>
              <a:t> </a:t>
            </a:r>
            <a:r>
              <a:rPr lang="en-US" sz="2000" b="0" i="0" u="none">
                <a:solidFill>
                  <a:schemeClr val="dk1"/>
                </a:solidFill>
                <a:latin typeface="Arial"/>
                <a:ea typeface="Arial"/>
                <a:cs typeface="Arial"/>
                <a:sym typeface="Arial"/>
              </a:rPr>
              <a:t>Donne's poetry involves a certain kind of argument, sometimes in rigid syllogistic form. He seems to be speaking to an </a:t>
            </a:r>
            <a:r>
              <a:rPr lang="en-US" sz="2000" b="0" i="0" u="none">
                <a:solidFill>
                  <a:srgbClr val="FF0000"/>
                </a:solidFill>
                <a:latin typeface="Arial"/>
                <a:ea typeface="Arial"/>
                <a:cs typeface="Arial"/>
                <a:sym typeface="Arial"/>
              </a:rPr>
              <a:t>imagined hearer, raising the topic</a:t>
            </a:r>
            <a:r>
              <a:rPr lang="en-US" sz="2000" b="0" i="0" u="none">
                <a:solidFill>
                  <a:schemeClr val="dk1"/>
                </a:solidFill>
                <a:latin typeface="Arial"/>
                <a:ea typeface="Arial"/>
                <a:cs typeface="Arial"/>
                <a:sym typeface="Arial"/>
              </a:rPr>
              <a:t> and trying to</a:t>
            </a:r>
            <a:r>
              <a:rPr lang="en-US" sz="2000" b="0" i="0" u="none">
                <a:solidFill>
                  <a:srgbClr val="FF0000"/>
                </a:solidFill>
                <a:latin typeface="Arial"/>
                <a:ea typeface="Arial"/>
                <a:cs typeface="Arial"/>
                <a:sym typeface="Arial"/>
              </a:rPr>
              <a:t> persuade, </a:t>
            </a:r>
            <a:r>
              <a:rPr lang="en-US" sz="2000" b="0" i="0" u="none">
                <a:solidFill>
                  <a:schemeClr val="dk1"/>
                </a:solidFill>
                <a:latin typeface="Arial"/>
                <a:ea typeface="Arial"/>
                <a:cs typeface="Arial"/>
                <a:sym typeface="Arial"/>
              </a:rPr>
              <a:t>convince or upbraid him. With the brief, simple language, the argument is continuous throughout the poem. </a:t>
            </a:r>
          </a:p>
          <a:p>
            <a:pPr marL="342900" marR="0" lvl="0" indent="-342900" algn="l" rtl="0">
              <a:lnSpc>
                <a:spcPct val="100000"/>
              </a:lnSpc>
              <a:spcBef>
                <a:spcPts val="400"/>
              </a:spcBef>
              <a:spcAft>
                <a:spcPts val="0"/>
              </a:spcAft>
              <a:buClr>
                <a:schemeClr val="dk1"/>
              </a:buClr>
              <a:buSzPct val="25000"/>
              <a:buFont typeface="Arial"/>
              <a:buNone/>
            </a:pPr>
            <a:endParaRPr sz="2000" b="0" i="0" u="none">
              <a:solidFill>
                <a:schemeClr val="dk1"/>
              </a:solidFill>
              <a:latin typeface="Arial"/>
              <a:ea typeface="Arial"/>
              <a:cs typeface="Arial"/>
              <a:sym typeface="Arial"/>
            </a:endParaRPr>
          </a:p>
          <a:p>
            <a:pPr marL="342900" marR="0" lvl="0" indent="-342900" algn="l" rtl="0">
              <a:lnSpc>
                <a:spcPct val="100000"/>
              </a:lnSpc>
              <a:spcBef>
                <a:spcPts val="400"/>
              </a:spcBef>
              <a:spcAft>
                <a:spcPts val="0"/>
              </a:spcAft>
              <a:buClr>
                <a:schemeClr val="dk1"/>
              </a:buClr>
              <a:buSzPct val="100000"/>
              <a:buFont typeface="Arial"/>
              <a:buChar char="•"/>
            </a:pPr>
            <a:r>
              <a:rPr lang="en-US" sz="2000" b="0" i="0" u="none">
                <a:solidFill>
                  <a:schemeClr val="dk1"/>
                </a:solidFill>
                <a:latin typeface="Arial"/>
                <a:ea typeface="Arial"/>
                <a:cs typeface="Arial"/>
                <a:sym typeface="Arial"/>
              </a:rPr>
              <a:t>The poems forms force the reader to trace the argument throughout the entire poem.</a:t>
            </a:r>
          </a:p>
          <a:p>
            <a:pPr marL="342900" marR="0" lvl="0" indent="-342900" algn="l" rtl="0">
              <a:lnSpc>
                <a:spcPct val="100000"/>
              </a:lnSpc>
              <a:spcBef>
                <a:spcPts val="400"/>
              </a:spcBef>
              <a:spcAft>
                <a:spcPts val="0"/>
              </a:spcAft>
              <a:buClr>
                <a:schemeClr val="dk1"/>
              </a:buClr>
              <a:buSzPct val="25000"/>
              <a:buFont typeface="Arial"/>
              <a:buNone/>
            </a:pPr>
            <a:endParaRPr sz="2000" b="0" i="0" u="none">
              <a:solidFill>
                <a:schemeClr val="dk1"/>
              </a:solidFill>
              <a:latin typeface="Arial"/>
              <a:ea typeface="Arial"/>
              <a:cs typeface="Arial"/>
              <a:sym typeface="Arial"/>
            </a:endParaRPr>
          </a:p>
          <a:p>
            <a:pPr marL="342900" marR="0" lvl="0" indent="-342900" algn="l" rtl="0">
              <a:lnSpc>
                <a:spcPct val="100000"/>
              </a:lnSpc>
              <a:spcBef>
                <a:spcPts val="400"/>
              </a:spcBef>
              <a:spcAft>
                <a:spcPts val="0"/>
              </a:spcAft>
              <a:buClr>
                <a:schemeClr val="dk1"/>
              </a:buClr>
              <a:buSzPct val="100000"/>
              <a:buFont typeface="Arial"/>
              <a:buChar char="•"/>
            </a:pPr>
            <a:r>
              <a:rPr lang="en-US" sz="2000" b="0" i="0" u="none">
                <a:solidFill>
                  <a:schemeClr val="dk1"/>
                </a:solidFill>
                <a:latin typeface="Arial"/>
                <a:ea typeface="Arial"/>
                <a:cs typeface="Arial"/>
                <a:sym typeface="Arial"/>
              </a:rPr>
              <a:t>They always have a surface level meaning, and then an implication (explore some sort of conflict)</a:t>
            </a:r>
          </a:p>
        </p:txBody>
      </p:sp>
      <p:pic>
        <p:nvPicPr>
          <p:cNvPr id="263" name="Shape 263"/>
          <p:cNvPicPr preferRelativeResize="0"/>
          <p:nvPr/>
        </p:nvPicPr>
        <p:blipFill rotWithShape="1">
          <a:blip r:embed="rId3">
            <a:alphaModFix/>
          </a:blip>
          <a:srcRect/>
          <a:stretch/>
        </p:blipFill>
        <p:spPr>
          <a:xfrm>
            <a:off x="4572000" y="5181600"/>
            <a:ext cx="2362200" cy="1576386"/>
          </a:xfrm>
          <a:prstGeom prst="rect">
            <a:avLst/>
          </a:prstGeom>
          <a:noFill/>
          <a:ln>
            <a:noFill/>
          </a:ln>
        </p:spPr>
      </p:pic>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Shape 268"/>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FF0000"/>
              </a:buClr>
              <a:buSzPct val="25000"/>
              <a:buFont typeface="Arial"/>
              <a:buNone/>
            </a:pPr>
            <a:r>
              <a:rPr lang="en-US" sz="4000" b="1" i="0" u="none" strike="noStrike" cap="none">
                <a:solidFill>
                  <a:srgbClr val="FF0000"/>
                </a:solidFill>
                <a:latin typeface="Arial"/>
                <a:ea typeface="Arial"/>
                <a:cs typeface="Arial"/>
                <a:sym typeface="Arial"/>
              </a:rPr>
              <a:t>John Donne is famed for 3 things</a:t>
            </a:r>
          </a:p>
        </p:txBody>
      </p:sp>
      <p:sp>
        <p:nvSpPr>
          <p:cNvPr id="269" name="Shape 269"/>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noAutofit/>
          </a:bodyPr>
          <a:lstStyle/>
          <a:p>
            <a:pPr marL="400050" marR="0" lvl="1" indent="-6350" algn="l" rtl="0">
              <a:lnSpc>
                <a:spcPct val="100000"/>
              </a:lnSpc>
              <a:spcBef>
                <a:spcPts val="0"/>
              </a:spcBef>
              <a:spcAft>
                <a:spcPts val="0"/>
              </a:spcAft>
              <a:buClr>
                <a:srgbClr val="0000FF"/>
              </a:buClr>
              <a:buSzPct val="25000"/>
              <a:buFont typeface="Arial"/>
              <a:buNone/>
            </a:pPr>
            <a:r>
              <a:rPr lang="en-US" sz="2800" b="0" i="0" u="none" strike="noStrike" cap="none">
                <a:solidFill>
                  <a:srgbClr val="0000FF"/>
                </a:solidFill>
                <a:latin typeface="Arial"/>
                <a:ea typeface="Arial"/>
                <a:cs typeface="Arial"/>
                <a:sym typeface="Arial"/>
              </a:rPr>
              <a:t>1. A great visitor of ladies</a:t>
            </a:r>
            <a:br>
              <a:rPr lang="en-US" sz="2800" b="0" i="0" u="none" strike="noStrike" cap="none">
                <a:solidFill>
                  <a:srgbClr val="0000FF"/>
                </a:solidFill>
                <a:latin typeface="Arial"/>
                <a:ea typeface="Arial"/>
                <a:cs typeface="Arial"/>
                <a:sym typeface="Arial"/>
              </a:rPr>
            </a:br>
            <a:r>
              <a:rPr lang="en-US" sz="2800" b="0" i="0" u="none" strike="noStrike" cap="none">
                <a:solidFill>
                  <a:srgbClr val="0000FF"/>
                </a:solidFill>
                <a:latin typeface="Arial"/>
                <a:ea typeface="Arial"/>
                <a:cs typeface="Arial"/>
                <a:sym typeface="Arial"/>
              </a:rPr>
              <a:t>2. A great frequenter of plays</a:t>
            </a:r>
            <a:br>
              <a:rPr lang="en-US" sz="2800" b="0" i="0" u="none" strike="noStrike" cap="none">
                <a:solidFill>
                  <a:srgbClr val="0000FF"/>
                </a:solidFill>
                <a:latin typeface="Arial"/>
                <a:ea typeface="Arial"/>
                <a:cs typeface="Arial"/>
                <a:sym typeface="Arial"/>
              </a:rPr>
            </a:br>
            <a:r>
              <a:rPr lang="en-US" sz="2800" b="0" i="0" u="none" strike="noStrike" cap="none">
                <a:solidFill>
                  <a:srgbClr val="0000FF"/>
                </a:solidFill>
                <a:latin typeface="Arial"/>
                <a:ea typeface="Arial"/>
                <a:cs typeface="Arial"/>
                <a:sym typeface="Arial"/>
              </a:rPr>
              <a:t>3. A great writer of conceited verses</a:t>
            </a:r>
          </a:p>
          <a:p>
            <a:pPr marL="609600" marR="0" lvl="0" indent="-609600" algn="l" rtl="0">
              <a:lnSpc>
                <a:spcPct val="100000"/>
              </a:lnSpc>
              <a:spcBef>
                <a:spcPts val="0"/>
              </a:spcBef>
              <a:spcAft>
                <a:spcPts val="0"/>
              </a:spcAft>
              <a:buClr>
                <a:schemeClr val="dk1"/>
              </a:buClr>
              <a:buSzPct val="25000"/>
              <a:buFont typeface="Arial"/>
              <a:buNone/>
            </a:pPr>
            <a:endParaRPr sz="3200" b="0" i="0" u="none">
              <a:solidFill>
                <a:srgbClr val="0000FF"/>
              </a:solidFill>
              <a:latin typeface="Arial"/>
              <a:ea typeface="Arial"/>
              <a:cs typeface="Arial"/>
              <a:sym typeface="Arial"/>
            </a:endParaRPr>
          </a:p>
          <a:p>
            <a:pPr marL="609600" marR="0" lvl="0" indent="-609600" algn="l" rtl="0">
              <a:lnSpc>
                <a:spcPct val="100000"/>
              </a:lnSpc>
              <a:spcBef>
                <a:spcPts val="0"/>
              </a:spcBef>
              <a:spcAft>
                <a:spcPts val="0"/>
              </a:spcAft>
              <a:buClr>
                <a:schemeClr val="dk1"/>
              </a:buClr>
              <a:buSzPct val="25000"/>
              <a:buFont typeface="Arial"/>
              <a:buNone/>
            </a:pPr>
            <a:r>
              <a:rPr lang="en-US" sz="2000" b="0" i="0" u="none">
                <a:solidFill>
                  <a:schemeClr val="dk1"/>
                </a:solidFill>
                <a:latin typeface="Arial"/>
                <a:ea typeface="Arial"/>
                <a:cs typeface="Arial"/>
                <a:sym typeface="Arial"/>
              </a:rPr>
              <a:t>At his time, John Donne was famed as a</a:t>
            </a:r>
          </a:p>
          <a:p>
            <a:pPr marL="609600" marR="0" lvl="0" indent="-609600" algn="l" rtl="0">
              <a:lnSpc>
                <a:spcPct val="100000"/>
              </a:lnSpc>
              <a:spcBef>
                <a:spcPts val="0"/>
              </a:spcBef>
              <a:spcAft>
                <a:spcPts val="0"/>
              </a:spcAft>
              <a:buClr>
                <a:srgbClr val="FF0000"/>
              </a:buClr>
              <a:buSzPct val="25000"/>
              <a:buFont typeface="Arial"/>
              <a:buNone/>
            </a:pPr>
            <a:r>
              <a:rPr lang="en-US" sz="2000" b="1" i="0" u="none">
                <a:solidFill>
                  <a:srgbClr val="FF0000"/>
                </a:solidFill>
                <a:latin typeface="Arial"/>
                <a:ea typeface="Arial"/>
                <a:cs typeface="Arial"/>
                <a:sym typeface="Arial"/>
              </a:rPr>
              <a:t>preacher</a:t>
            </a:r>
            <a:r>
              <a:rPr lang="en-US" sz="2000" b="1" i="0" u="none">
                <a:solidFill>
                  <a:schemeClr val="accent2"/>
                </a:solidFill>
                <a:latin typeface="Arial"/>
                <a:ea typeface="Arial"/>
                <a:cs typeface="Arial"/>
                <a:sym typeface="Arial"/>
              </a:rPr>
              <a:t>. </a:t>
            </a:r>
            <a:r>
              <a:rPr lang="en-US" sz="2000" b="0" i="0" u="none">
                <a:solidFill>
                  <a:schemeClr val="dk1"/>
                </a:solidFill>
                <a:latin typeface="Arial"/>
                <a:ea typeface="Arial"/>
                <a:cs typeface="Arial"/>
                <a:sym typeface="Arial"/>
              </a:rPr>
              <a:t>Today, he is famed as a lyric poet.</a:t>
            </a:r>
          </a:p>
          <a:p>
            <a:pPr marL="609600" marR="0" lvl="0" indent="-609600" algn="l" rtl="0">
              <a:lnSpc>
                <a:spcPct val="100000"/>
              </a:lnSpc>
              <a:spcBef>
                <a:spcPts val="0"/>
              </a:spcBef>
              <a:spcAft>
                <a:spcPts val="0"/>
              </a:spcAft>
              <a:buClr>
                <a:schemeClr val="dk1"/>
              </a:buClr>
              <a:buSzPct val="25000"/>
              <a:buFont typeface="Arial"/>
              <a:buNone/>
            </a:pPr>
            <a:r>
              <a:rPr lang="en-US" sz="2000" b="0" i="0" u="none">
                <a:solidFill>
                  <a:schemeClr val="dk1"/>
                </a:solidFill>
                <a:latin typeface="Arial"/>
                <a:ea typeface="Arial"/>
                <a:cs typeface="Arial"/>
                <a:sym typeface="Arial"/>
              </a:rPr>
              <a:t>John Donne's conceit can be seen from his</a:t>
            </a:r>
          </a:p>
          <a:p>
            <a:pPr marL="609600" marR="0" lvl="0" indent="-609600" algn="l" rtl="0">
              <a:lnSpc>
                <a:spcPct val="100000"/>
              </a:lnSpc>
              <a:spcBef>
                <a:spcPts val="0"/>
              </a:spcBef>
              <a:spcAft>
                <a:spcPts val="0"/>
              </a:spcAft>
              <a:buClr>
                <a:schemeClr val="dk1"/>
              </a:buClr>
              <a:buSzPct val="25000"/>
              <a:buFont typeface="Arial"/>
              <a:buNone/>
            </a:pPr>
            <a:r>
              <a:rPr lang="en-US" sz="2000" b="0" i="0" u="none">
                <a:solidFill>
                  <a:schemeClr val="dk1"/>
                </a:solidFill>
                <a:latin typeface="Arial"/>
                <a:ea typeface="Arial"/>
                <a:cs typeface="Arial"/>
                <a:sym typeface="Arial"/>
              </a:rPr>
              <a:t>"Go catching the falling star" in which he</a:t>
            </a:r>
          </a:p>
          <a:p>
            <a:pPr marL="609600" marR="0" lvl="0" indent="-609600" algn="l" rtl="0">
              <a:lnSpc>
                <a:spcPct val="100000"/>
              </a:lnSpc>
              <a:spcBef>
                <a:spcPts val="0"/>
              </a:spcBef>
              <a:spcAft>
                <a:spcPts val="0"/>
              </a:spcAft>
              <a:buClr>
                <a:schemeClr val="dk1"/>
              </a:buClr>
              <a:buSzPct val="25000"/>
              <a:buFont typeface="Arial"/>
              <a:buNone/>
            </a:pPr>
            <a:r>
              <a:rPr lang="en-US" sz="2000" b="0" i="0" u="none">
                <a:solidFill>
                  <a:schemeClr val="dk1"/>
                </a:solidFill>
                <a:latin typeface="Arial"/>
                <a:ea typeface="Arial"/>
                <a:cs typeface="Arial"/>
                <a:sym typeface="Arial"/>
              </a:rPr>
              <a:t>listed many </a:t>
            </a:r>
            <a:r>
              <a:rPr lang="en-US" sz="2000" b="0" i="0" u="none">
                <a:solidFill>
                  <a:srgbClr val="FF0000"/>
                </a:solidFill>
                <a:latin typeface="Arial"/>
                <a:ea typeface="Arial"/>
                <a:cs typeface="Arial"/>
                <a:sym typeface="Arial"/>
              </a:rPr>
              <a:t>impossible things-</a:t>
            </a:r>
            <a:r>
              <a:rPr lang="en-US" sz="2000" b="0" i="0" u="none">
                <a:solidFill>
                  <a:schemeClr val="dk1"/>
                </a:solidFill>
                <a:latin typeface="Arial"/>
                <a:ea typeface="Arial"/>
                <a:cs typeface="Arial"/>
                <a:sym typeface="Arial"/>
              </a:rPr>
              <a:t>--the most</a:t>
            </a:r>
          </a:p>
          <a:p>
            <a:pPr marL="609600" marR="0" lvl="0" indent="-609600" algn="l" rtl="0">
              <a:lnSpc>
                <a:spcPct val="100000"/>
              </a:lnSpc>
              <a:spcBef>
                <a:spcPts val="0"/>
              </a:spcBef>
              <a:spcAft>
                <a:spcPts val="0"/>
              </a:spcAft>
              <a:buClr>
                <a:schemeClr val="dk1"/>
              </a:buClr>
              <a:buSzPct val="25000"/>
              <a:buFont typeface="Arial"/>
              <a:buNone/>
            </a:pPr>
            <a:r>
              <a:rPr lang="en-US" sz="2000" b="0" i="0" u="none">
                <a:solidFill>
                  <a:schemeClr val="dk1"/>
                </a:solidFill>
                <a:latin typeface="Arial"/>
                <a:ea typeface="Arial"/>
                <a:cs typeface="Arial"/>
                <a:sym typeface="Arial"/>
              </a:rPr>
              <a:t>impossible thing is a </a:t>
            </a:r>
            <a:r>
              <a:rPr lang="en-US" sz="2000" b="0" i="0" u="none">
                <a:solidFill>
                  <a:srgbClr val="FF0000"/>
                </a:solidFill>
                <a:latin typeface="Arial"/>
                <a:ea typeface="Arial"/>
                <a:cs typeface="Arial"/>
                <a:sym typeface="Arial"/>
              </a:rPr>
              <a:t>woman's faith and</a:t>
            </a:r>
          </a:p>
          <a:p>
            <a:pPr marL="609600" marR="0" lvl="0" indent="-609600" algn="l" rtl="0">
              <a:lnSpc>
                <a:spcPct val="100000"/>
              </a:lnSpc>
              <a:spcBef>
                <a:spcPts val="0"/>
              </a:spcBef>
              <a:spcAft>
                <a:spcPts val="0"/>
              </a:spcAft>
              <a:buClr>
                <a:srgbClr val="FF0000"/>
              </a:buClr>
              <a:buSzPct val="25000"/>
              <a:buFont typeface="Arial"/>
              <a:buNone/>
            </a:pPr>
            <a:r>
              <a:rPr lang="en-US" sz="2000" b="0" i="0" u="none">
                <a:solidFill>
                  <a:srgbClr val="FF0000"/>
                </a:solidFill>
                <a:latin typeface="Arial"/>
                <a:ea typeface="Arial"/>
                <a:cs typeface="Arial"/>
                <a:sym typeface="Arial"/>
              </a:rPr>
              <a:t>heart</a:t>
            </a:r>
            <a:r>
              <a:rPr lang="en-US" sz="2000" b="0" i="0" u="none">
                <a:solidFill>
                  <a:schemeClr val="dk1"/>
                </a:solidFill>
                <a:latin typeface="Arial"/>
                <a:ea typeface="Arial"/>
                <a:cs typeface="Arial"/>
                <a:sym typeface="Arial"/>
              </a:rPr>
              <a:t>. </a:t>
            </a:r>
          </a:p>
          <a:p>
            <a:pPr marL="342900" marR="0" lvl="0" indent="-342900" algn="l" rtl="0">
              <a:spcBef>
                <a:spcPts val="400"/>
              </a:spcBef>
              <a:spcAft>
                <a:spcPts val="0"/>
              </a:spcAft>
              <a:buClr>
                <a:schemeClr val="dk1"/>
              </a:buClr>
              <a:buSzPct val="100000"/>
              <a:buFont typeface="Arial"/>
              <a:buNone/>
            </a:pPr>
            <a:endParaRPr sz="2000" b="0" i="0" u="none">
              <a:solidFill>
                <a:schemeClr val="dk1"/>
              </a:solidFill>
              <a:latin typeface="Arial"/>
              <a:ea typeface="Arial"/>
              <a:cs typeface="Arial"/>
              <a:sym typeface="Arial"/>
            </a:endParaRPr>
          </a:p>
        </p:txBody>
      </p:sp>
      <p:pic>
        <p:nvPicPr>
          <p:cNvPr id="270" name="Shape 270"/>
          <p:cNvPicPr preferRelativeResize="0"/>
          <p:nvPr/>
        </p:nvPicPr>
        <p:blipFill rotWithShape="1">
          <a:blip r:embed="rId3">
            <a:alphaModFix/>
          </a:blip>
          <a:srcRect/>
          <a:stretch/>
        </p:blipFill>
        <p:spPr>
          <a:xfrm>
            <a:off x="5715000" y="4191000"/>
            <a:ext cx="2971799" cy="1981199"/>
          </a:xfrm>
          <a:prstGeom prst="rect">
            <a:avLst/>
          </a:prstGeom>
          <a:noFill/>
          <a:ln>
            <a:noFill/>
          </a:ln>
        </p:spPr>
      </p:pic>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pic>
        <p:nvPicPr>
          <p:cNvPr id="275" name="Shape 275"/>
          <p:cNvPicPr preferRelativeResize="0">
            <a:picLocks noGrp="1"/>
          </p:cNvPicPr>
          <p:nvPr>
            <p:ph type="body" idx="1"/>
          </p:nvPr>
        </p:nvPicPr>
        <p:blipFill rotWithShape="1">
          <a:blip r:embed="rId3">
            <a:alphaModFix/>
          </a:blip>
          <a:srcRect/>
          <a:stretch/>
        </p:blipFill>
        <p:spPr>
          <a:xfrm>
            <a:off x="719137" y="976312"/>
            <a:ext cx="4059236" cy="5181600"/>
          </a:xfrm>
          <a:prstGeom prst="rect">
            <a:avLst/>
          </a:prstGeom>
          <a:noFill/>
          <a:ln>
            <a:noFill/>
          </a:ln>
        </p:spPr>
      </p:pic>
      <p:pic>
        <p:nvPicPr>
          <p:cNvPr id="276" name="Shape 276"/>
          <p:cNvPicPr preferRelativeResize="0">
            <a:picLocks noGrp="1"/>
          </p:cNvPicPr>
          <p:nvPr>
            <p:ph type="body" idx="2"/>
          </p:nvPr>
        </p:nvPicPr>
        <p:blipFill rotWithShape="1">
          <a:blip r:embed="rId4">
            <a:alphaModFix/>
          </a:blip>
          <a:srcRect/>
          <a:stretch/>
        </p:blipFill>
        <p:spPr>
          <a:xfrm>
            <a:off x="5024437" y="976312"/>
            <a:ext cx="3417887" cy="5195886"/>
          </a:xfrm>
          <a:prstGeom prst="rect">
            <a:avLst/>
          </a:prstGeom>
          <a:noFill/>
          <a:ln>
            <a:noFill/>
          </a:ln>
        </p:spPr>
      </p:pic>
      <p:sp>
        <p:nvSpPr>
          <p:cNvPr id="277" name="Shape 277"/>
          <p:cNvSpPr/>
          <p:nvPr/>
        </p:nvSpPr>
        <p:spPr>
          <a:xfrm>
            <a:off x="8229600" y="6248400"/>
            <a:ext cx="685799" cy="457200"/>
          </a:xfrm>
          <a:custGeom>
            <a:avLst/>
            <a:gdLst/>
            <a:ahLst/>
            <a:cxnLst/>
            <a:rect l="0" t="0" r="0" b="0"/>
            <a:pathLst>
              <a:path w="120000" h="120000" extrusionOk="0">
                <a:moveTo>
                  <a:pt x="0" y="0"/>
                </a:moveTo>
                <a:lnTo>
                  <a:pt x="120000" y="0"/>
                </a:lnTo>
                <a:lnTo>
                  <a:pt x="120000" y="120000"/>
                </a:lnTo>
                <a:lnTo>
                  <a:pt x="0" y="120000"/>
                </a:lnTo>
                <a:close/>
                <a:moveTo>
                  <a:pt x="60000" y="15000"/>
                </a:moveTo>
                <a:lnTo>
                  <a:pt x="29999" y="60000"/>
                </a:lnTo>
                <a:lnTo>
                  <a:pt x="37499" y="60000"/>
                </a:lnTo>
                <a:lnTo>
                  <a:pt x="37499" y="105000"/>
                </a:lnTo>
                <a:lnTo>
                  <a:pt x="82500" y="105000"/>
                </a:lnTo>
                <a:lnTo>
                  <a:pt x="82500" y="60000"/>
                </a:lnTo>
                <a:lnTo>
                  <a:pt x="90000" y="60000"/>
                </a:lnTo>
                <a:lnTo>
                  <a:pt x="78750" y="43125"/>
                </a:lnTo>
                <a:lnTo>
                  <a:pt x="78750" y="20625"/>
                </a:lnTo>
                <a:lnTo>
                  <a:pt x="71250" y="20625"/>
                </a:lnTo>
                <a:lnTo>
                  <a:pt x="71250" y="31875"/>
                </a:lnTo>
                <a:close/>
              </a:path>
              <a:path w="120000" h="120000" fill="darkenLess" extrusionOk="0">
                <a:moveTo>
                  <a:pt x="78750" y="43125"/>
                </a:moveTo>
                <a:lnTo>
                  <a:pt x="78750" y="20625"/>
                </a:lnTo>
                <a:lnTo>
                  <a:pt x="71250" y="20625"/>
                </a:lnTo>
                <a:lnTo>
                  <a:pt x="71250" y="31875"/>
                </a:lnTo>
                <a:close/>
                <a:moveTo>
                  <a:pt x="37499" y="60000"/>
                </a:moveTo>
                <a:lnTo>
                  <a:pt x="37499" y="105000"/>
                </a:lnTo>
                <a:lnTo>
                  <a:pt x="56249" y="105000"/>
                </a:lnTo>
                <a:lnTo>
                  <a:pt x="56249" y="82500"/>
                </a:lnTo>
                <a:lnTo>
                  <a:pt x="63750" y="82500"/>
                </a:lnTo>
                <a:lnTo>
                  <a:pt x="63750" y="105000"/>
                </a:lnTo>
                <a:lnTo>
                  <a:pt x="82500" y="105000"/>
                </a:lnTo>
                <a:lnTo>
                  <a:pt x="82500" y="60000"/>
                </a:lnTo>
                <a:close/>
              </a:path>
              <a:path w="120000" h="120000" fill="darken" extrusionOk="0">
                <a:moveTo>
                  <a:pt x="60000" y="15000"/>
                </a:moveTo>
                <a:lnTo>
                  <a:pt x="29999" y="60000"/>
                </a:lnTo>
                <a:lnTo>
                  <a:pt x="90000" y="60000"/>
                </a:lnTo>
                <a:close/>
                <a:moveTo>
                  <a:pt x="56249" y="82500"/>
                </a:moveTo>
                <a:lnTo>
                  <a:pt x="63750" y="82500"/>
                </a:lnTo>
                <a:lnTo>
                  <a:pt x="63750" y="105000"/>
                </a:lnTo>
                <a:lnTo>
                  <a:pt x="56249" y="105000"/>
                </a:lnTo>
                <a:close/>
              </a:path>
              <a:path w="120000" h="120000" fill="none" extrusionOk="0">
                <a:moveTo>
                  <a:pt x="60000" y="15000"/>
                </a:moveTo>
                <a:lnTo>
                  <a:pt x="71250" y="31875"/>
                </a:lnTo>
                <a:lnTo>
                  <a:pt x="71250" y="20625"/>
                </a:lnTo>
                <a:lnTo>
                  <a:pt x="78750" y="20625"/>
                </a:lnTo>
                <a:lnTo>
                  <a:pt x="78750" y="43125"/>
                </a:lnTo>
                <a:lnTo>
                  <a:pt x="90000" y="60000"/>
                </a:lnTo>
                <a:lnTo>
                  <a:pt x="82500" y="60000"/>
                </a:lnTo>
                <a:lnTo>
                  <a:pt x="82500" y="105000"/>
                </a:lnTo>
                <a:lnTo>
                  <a:pt x="37499" y="105000"/>
                </a:lnTo>
                <a:lnTo>
                  <a:pt x="37499" y="60000"/>
                </a:lnTo>
                <a:lnTo>
                  <a:pt x="29999" y="60000"/>
                </a:lnTo>
                <a:close/>
                <a:moveTo>
                  <a:pt x="71250" y="31875"/>
                </a:moveTo>
                <a:lnTo>
                  <a:pt x="78750" y="43125"/>
                </a:lnTo>
                <a:moveTo>
                  <a:pt x="82500" y="60000"/>
                </a:moveTo>
                <a:lnTo>
                  <a:pt x="37499" y="60000"/>
                </a:lnTo>
                <a:moveTo>
                  <a:pt x="56249" y="105000"/>
                </a:moveTo>
                <a:lnTo>
                  <a:pt x="56249" y="82500"/>
                </a:lnTo>
                <a:lnTo>
                  <a:pt x="63750" y="82500"/>
                </a:lnTo>
                <a:lnTo>
                  <a:pt x="63750" y="105000"/>
                </a:lnTo>
              </a:path>
              <a:path w="120000" h="120000" fill="none" extrusionOk="0">
                <a:moveTo>
                  <a:pt x="0" y="0"/>
                </a:moveTo>
                <a:lnTo>
                  <a:pt x="120000" y="0"/>
                </a:lnTo>
                <a:lnTo>
                  <a:pt x="120000" y="120000"/>
                </a:lnTo>
                <a:lnTo>
                  <a:pt x="0" y="120000"/>
                </a:lnTo>
                <a:close/>
              </a:path>
            </a:pathLst>
          </a:custGeom>
          <a:solidFill>
            <a:schemeClr val="accent1"/>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2000" b="0" i="0" u="none">
              <a:solidFill>
                <a:schemeClr val="dk1"/>
              </a:solidFill>
              <a:latin typeface="Arial"/>
              <a:ea typeface="Arial"/>
              <a:cs typeface="Arial"/>
              <a:sym typeface="Arial"/>
            </a:endParaRPr>
          </a:p>
        </p:txBody>
      </p:sp>
      <p:sp>
        <p:nvSpPr>
          <p:cNvPr id="278" name="Shape 278"/>
          <p:cNvSpPr txBox="1"/>
          <p:nvPr/>
        </p:nvSpPr>
        <p:spPr>
          <a:xfrm>
            <a:off x="457200" y="6245225"/>
            <a:ext cx="2133599" cy="47624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2000" b="0" i="0" u="none">
              <a:solidFill>
                <a:schemeClr val="dk1"/>
              </a:solidFill>
              <a:latin typeface="Arial"/>
              <a:ea typeface="Arial"/>
              <a:cs typeface="Arial"/>
              <a:sym typeface="Arial"/>
            </a:endParaRPr>
          </a:p>
        </p:txBody>
      </p:sp>
      <p:sp>
        <p:nvSpPr>
          <p:cNvPr id="279" name="Shape 279"/>
          <p:cNvSpPr txBox="1"/>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26</a:t>
            </a:fld>
            <a:endParaRPr lang="en-US" sz="1400" b="0" i="0" u="none">
              <a:solidFill>
                <a:schemeClr val="dk1"/>
              </a:solidFill>
              <a:latin typeface="Arial"/>
              <a:ea typeface="Arial"/>
              <a:cs typeface="Arial"/>
              <a:sym typeface="Arial"/>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FF0000"/>
              </a:buClr>
              <a:buSzPct val="25000"/>
              <a:buFont typeface="Arial"/>
              <a:buNone/>
            </a:pPr>
            <a:r>
              <a:rPr lang="en-US" sz="4400" b="0" i="0" u="none" strike="noStrike" cap="none">
                <a:solidFill>
                  <a:srgbClr val="FF0000"/>
                </a:solidFill>
                <a:latin typeface="Arial"/>
                <a:ea typeface="Arial"/>
                <a:cs typeface="Arial"/>
                <a:sym typeface="Arial"/>
              </a:rPr>
              <a:t>Donne’s Education &amp; Some Personal Tragedy</a:t>
            </a:r>
          </a:p>
        </p:txBody>
      </p:sp>
      <p:sp>
        <p:nvSpPr>
          <p:cNvPr id="122" name="Shape 122"/>
          <p:cNvSpPr txBox="1">
            <a:spLocks noGrp="1"/>
          </p:cNvSpPr>
          <p:nvPr>
            <p:ph type="body" idx="1"/>
          </p:nvPr>
        </p:nvSpPr>
        <p:spPr>
          <a:xfrm>
            <a:off x="152400" y="1814511"/>
            <a:ext cx="8839199" cy="4906961"/>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Arial"/>
              <a:buChar char="•"/>
            </a:pPr>
            <a:r>
              <a:rPr lang="en-US" sz="1800" b="0" i="0" u="none">
                <a:solidFill>
                  <a:schemeClr val="dk1"/>
                </a:solidFill>
                <a:latin typeface="Arial"/>
                <a:ea typeface="Arial"/>
                <a:cs typeface="Arial"/>
                <a:sym typeface="Arial"/>
              </a:rPr>
              <a:t>In 1583, the 11-year-old Donne began studies at Hart Hall, now Hertford College, Oxford (there was no chapel, and it was popular among Catholics because they couldn’t check attendance at services) . After three years of studies there, Donne was admitted to the University of Cambridge where he studied for another three years. However, Donne didn’t obtain a degree due to his Catholicism, since he refused to take the Oath of Supremacy required to graduate.</a:t>
            </a:r>
          </a:p>
          <a:p>
            <a:pPr marL="342900" marR="0" lvl="0" indent="-342900" algn="l" rtl="0">
              <a:lnSpc>
                <a:spcPct val="100000"/>
              </a:lnSpc>
              <a:spcBef>
                <a:spcPts val="360"/>
              </a:spcBef>
              <a:spcAft>
                <a:spcPts val="0"/>
              </a:spcAft>
              <a:buClr>
                <a:schemeClr val="dk1"/>
              </a:buClr>
              <a:buSzPct val="25000"/>
              <a:buFont typeface="Arial"/>
              <a:buNone/>
            </a:pPr>
            <a:endParaRPr sz="1800" b="0" i="0" u="none">
              <a:solidFill>
                <a:schemeClr val="dk1"/>
              </a:solidFill>
              <a:latin typeface="Arial"/>
              <a:ea typeface="Arial"/>
              <a:cs typeface="Arial"/>
              <a:sym typeface="Arial"/>
            </a:endParaRPr>
          </a:p>
          <a:p>
            <a:pPr marL="342900" marR="0" lvl="0" indent="-342900" algn="l" rtl="0">
              <a:lnSpc>
                <a:spcPct val="100000"/>
              </a:lnSpc>
              <a:spcBef>
                <a:spcPts val="360"/>
              </a:spcBef>
              <a:spcAft>
                <a:spcPts val="0"/>
              </a:spcAft>
              <a:buClr>
                <a:schemeClr val="dk1"/>
              </a:buClr>
              <a:buSzPct val="100000"/>
              <a:buFont typeface="Arial"/>
              <a:buChar char="•"/>
            </a:pPr>
            <a:r>
              <a:rPr lang="en-US" sz="1800" b="0" i="0" u="none">
                <a:solidFill>
                  <a:schemeClr val="dk1"/>
                </a:solidFill>
                <a:latin typeface="Arial"/>
                <a:ea typeface="Arial"/>
                <a:cs typeface="Arial"/>
                <a:sym typeface="Arial"/>
              </a:rPr>
              <a:t>He was admitted to study law as a member of Thavies Inn (1591) and Lincoln's Inn (1592), and it seemed natural that Donne should embark upon a legal or diplomatic career.</a:t>
            </a:r>
          </a:p>
          <a:p>
            <a:pPr marL="342900" marR="0" lvl="0" indent="-342900" algn="l" rtl="0">
              <a:lnSpc>
                <a:spcPct val="100000"/>
              </a:lnSpc>
              <a:spcBef>
                <a:spcPts val="360"/>
              </a:spcBef>
              <a:spcAft>
                <a:spcPts val="0"/>
              </a:spcAft>
              <a:buClr>
                <a:schemeClr val="dk1"/>
              </a:buClr>
              <a:buSzPct val="100000"/>
              <a:buFont typeface="Arial"/>
              <a:buNone/>
            </a:pPr>
            <a:endParaRPr sz="1800" b="0" i="0" u="none">
              <a:solidFill>
                <a:schemeClr val="dk1"/>
              </a:solidFill>
              <a:latin typeface="Arial"/>
              <a:ea typeface="Arial"/>
              <a:cs typeface="Arial"/>
              <a:sym typeface="Arial"/>
            </a:endParaRPr>
          </a:p>
          <a:p>
            <a:pPr marL="342900" marR="0" lvl="0" indent="-342900" algn="l" rtl="0">
              <a:lnSpc>
                <a:spcPct val="100000"/>
              </a:lnSpc>
              <a:spcBef>
                <a:spcPts val="360"/>
              </a:spcBef>
              <a:spcAft>
                <a:spcPts val="0"/>
              </a:spcAft>
              <a:buClr>
                <a:schemeClr val="dk1"/>
              </a:buClr>
              <a:buSzPct val="100000"/>
              <a:buFont typeface="Arial"/>
              <a:buChar char="•"/>
            </a:pPr>
            <a:r>
              <a:rPr lang="en-US" sz="1800" b="0" i="0" u="none">
                <a:solidFill>
                  <a:schemeClr val="dk1"/>
                </a:solidFill>
                <a:latin typeface="Arial"/>
                <a:ea typeface="Arial"/>
                <a:cs typeface="Arial"/>
                <a:sym typeface="Arial"/>
              </a:rPr>
              <a:t>Donne's brother Henry was also a university student prior to his arrest in 1593 for harboring a Catholic priest, William Harrington, whom he betrayed under torture. Around the time of his brothers death, Donne to began questioning his Catholic faith.</a:t>
            </a:r>
          </a:p>
          <a:p>
            <a:pPr marL="342900" marR="0" lvl="0" indent="-342900" algn="l" rtl="0">
              <a:spcBef>
                <a:spcPts val="360"/>
              </a:spcBef>
              <a:spcAft>
                <a:spcPts val="0"/>
              </a:spcAft>
              <a:buClr>
                <a:schemeClr val="dk1"/>
              </a:buClr>
              <a:buSzPct val="100000"/>
              <a:buFont typeface="Arial"/>
              <a:buNone/>
            </a:pPr>
            <a:endParaRPr sz="1800" b="0" i="0" u="none">
              <a:solidFill>
                <a:schemeClr val="dk1"/>
              </a:solidFill>
              <a:latin typeface="Arial"/>
              <a:ea typeface="Arial"/>
              <a:cs typeface="Arial"/>
              <a:sym typeface="Arial"/>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4089400" y="1409700"/>
            <a:ext cx="4724400" cy="4876799"/>
          </a:xfrm>
          <a:prstGeom prst="rect">
            <a:avLst/>
          </a:prstGeom>
          <a:noFill/>
          <a:ln>
            <a:noFill/>
          </a:ln>
        </p:spPr>
        <p:txBody>
          <a:bodyPr lIns="91425" tIns="45700" rIns="91425" bIns="45700" anchor="t" anchorCtr="0">
            <a:noAutofit/>
          </a:bodyPr>
          <a:lstStyle/>
          <a:p>
            <a:pPr marL="342900" marR="0" lvl="0" indent="-342900" algn="l" rtl="0">
              <a:lnSpc>
                <a:spcPct val="110000"/>
              </a:lnSpc>
              <a:spcBef>
                <a:spcPts val="0"/>
              </a:spcBef>
              <a:spcAft>
                <a:spcPts val="0"/>
              </a:spcAft>
              <a:buClr>
                <a:schemeClr val="dk1"/>
              </a:buClr>
              <a:buSzPct val="25000"/>
              <a:buFont typeface="Arial"/>
              <a:buNone/>
            </a:pPr>
            <a:r>
              <a:rPr lang="en-US" sz="2400" b="0" i="0" u="none">
                <a:solidFill>
                  <a:schemeClr val="dk1"/>
                </a:solidFill>
                <a:latin typeface="Arial"/>
                <a:ea typeface="Arial"/>
                <a:cs typeface="Arial"/>
                <a:sym typeface="Arial"/>
              </a:rPr>
              <a:t>    </a:t>
            </a:r>
            <a:r>
              <a:rPr lang="en-US" sz="2000" b="0" i="0" u="none">
                <a:solidFill>
                  <a:schemeClr val="accent2"/>
                </a:solidFill>
                <a:latin typeface="Arial"/>
                <a:ea typeface="Arial"/>
                <a:cs typeface="Arial"/>
                <a:sym typeface="Arial"/>
              </a:rPr>
              <a:t>As a young man hungry for adventures, he went with Essex on the expedition to Cadiz in 1596 and later became secretary to Lord Keeper Egerton. In 1601 </a:t>
            </a:r>
            <a:r>
              <a:rPr lang="en-US" sz="2000" b="1" i="0" u="sng">
                <a:solidFill>
                  <a:schemeClr val="accent2"/>
                </a:solidFill>
                <a:latin typeface="Arial"/>
                <a:ea typeface="Arial"/>
                <a:cs typeface="Arial"/>
                <a:sym typeface="Arial"/>
              </a:rPr>
              <a:t>he eloped with the niece of Lord Keeper and was imprisoned by the girl's father</a:t>
            </a:r>
            <a:r>
              <a:rPr lang="en-US" sz="2000" b="0" i="0" u="none">
                <a:solidFill>
                  <a:schemeClr val="accent2"/>
                </a:solidFill>
                <a:latin typeface="Arial"/>
                <a:ea typeface="Arial"/>
                <a:cs typeface="Arial"/>
                <a:sym typeface="Arial"/>
              </a:rPr>
              <a:t>. For several years after his release, he lived in poverty. But during this time he wrote some of his most beautiful poems, many of which were believed to have been written to his wife. These were known as his youthful love lyrics. </a:t>
            </a:r>
          </a:p>
        </p:txBody>
      </p:sp>
      <p:pic>
        <p:nvPicPr>
          <p:cNvPr id="128" name="Shape 128"/>
          <p:cNvPicPr preferRelativeResize="0">
            <a:picLocks noGrp="1"/>
          </p:cNvPicPr>
          <p:nvPr>
            <p:ph type="body" idx="1"/>
          </p:nvPr>
        </p:nvPicPr>
        <p:blipFill rotWithShape="1">
          <a:blip r:embed="rId3">
            <a:alphaModFix/>
          </a:blip>
          <a:srcRect/>
          <a:stretch/>
        </p:blipFill>
        <p:spPr>
          <a:xfrm>
            <a:off x="609600" y="1511300"/>
            <a:ext cx="3482975" cy="4876799"/>
          </a:xfrm>
          <a:prstGeom prst="rect">
            <a:avLst/>
          </a:prstGeom>
          <a:noFill/>
          <a:ln>
            <a:noFill/>
          </a:ln>
        </p:spPr>
      </p:pic>
      <p:sp>
        <p:nvSpPr>
          <p:cNvPr id="129" name="Shape 12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FF0000"/>
              </a:buClr>
              <a:buSzPct val="25000"/>
              <a:buFont typeface="Arial"/>
              <a:buNone/>
            </a:pPr>
            <a:r>
              <a:rPr lang="en-US" sz="4400" b="0" i="0" u="none" strike="noStrike" cap="none">
                <a:solidFill>
                  <a:srgbClr val="FF0000"/>
                </a:solidFill>
                <a:latin typeface="Arial"/>
                <a:ea typeface="Arial"/>
                <a:cs typeface="Arial"/>
                <a:sym typeface="Arial"/>
              </a:rPr>
              <a:t>Travel &amp; True Love</a:t>
            </a:r>
          </a:p>
        </p:txBody>
      </p:sp>
      <p:sp>
        <p:nvSpPr>
          <p:cNvPr id="130" name="Shape 130"/>
          <p:cNvSpPr txBox="1"/>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strike="noStrike" cap="none">
                <a:solidFill>
                  <a:schemeClr val="dk1"/>
                </a:solidFill>
                <a:latin typeface="Arial"/>
                <a:ea typeface="Arial"/>
                <a:cs typeface="Arial"/>
                <a:sym typeface="Arial"/>
              </a:rPr>
              <a:t>4</a:t>
            </a:fld>
            <a:endParaRPr lang="en-US" sz="1400" b="0" i="0" u="none" strike="noStrike" cap="none">
              <a:solidFill>
                <a:schemeClr val="dk1"/>
              </a:solidFill>
              <a:latin typeface="Arial"/>
              <a:ea typeface="Arial"/>
              <a:cs typeface="Arial"/>
              <a:sym typeface="Arial"/>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FF0000"/>
              </a:buClr>
              <a:buSzPct val="25000"/>
              <a:buFont typeface="Arial"/>
              <a:buNone/>
            </a:pPr>
            <a:r>
              <a:rPr lang="en-US" sz="4400" b="0" i="0" u="none" strike="noStrike" cap="none">
                <a:solidFill>
                  <a:srgbClr val="FF0000"/>
                </a:solidFill>
                <a:latin typeface="Arial"/>
                <a:ea typeface="Arial"/>
                <a:cs typeface="Arial"/>
                <a:sym typeface="Arial"/>
              </a:rPr>
              <a:t>So Much Death and Poverty…</a:t>
            </a:r>
          </a:p>
        </p:txBody>
      </p:sp>
      <p:sp>
        <p:nvSpPr>
          <p:cNvPr id="136" name="Shape 136"/>
          <p:cNvSpPr txBox="1">
            <a:spLocks noGrp="1"/>
          </p:cNvSpPr>
          <p:nvPr>
            <p:ph type="body" idx="1"/>
          </p:nvPr>
        </p:nvSpPr>
        <p:spPr>
          <a:xfrm>
            <a:off x="457200" y="1295400"/>
            <a:ext cx="8229600" cy="4830762"/>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dk1"/>
              </a:buClr>
              <a:buSzPct val="100000"/>
              <a:buFont typeface="Arial"/>
              <a:buChar char="•"/>
            </a:pPr>
            <a:r>
              <a:rPr lang="en-US" sz="3200" b="0" i="0" u="none">
                <a:solidFill>
                  <a:schemeClr val="dk1"/>
                </a:solidFill>
                <a:latin typeface="Arial"/>
                <a:ea typeface="Arial"/>
                <a:cs typeface="Arial"/>
                <a:sym typeface="Arial"/>
              </a:rPr>
              <a:t>Married in 1601, had 12 children (incl. 2 stillborns)</a:t>
            </a:r>
          </a:p>
          <a:p>
            <a:pPr marL="342900" marR="0" lvl="0" indent="-342900" algn="l" rtl="0">
              <a:lnSpc>
                <a:spcPct val="90000"/>
              </a:lnSpc>
              <a:spcBef>
                <a:spcPts val="640"/>
              </a:spcBef>
              <a:spcAft>
                <a:spcPts val="0"/>
              </a:spcAft>
              <a:buClr>
                <a:schemeClr val="dk1"/>
              </a:buClr>
              <a:buSzPct val="100000"/>
              <a:buFont typeface="Arial"/>
              <a:buChar char="•"/>
            </a:pPr>
            <a:r>
              <a:rPr lang="en-US" sz="3200" b="0" i="0" u="none">
                <a:solidFill>
                  <a:schemeClr val="dk1"/>
                </a:solidFill>
                <a:latin typeface="Arial"/>
                <a:ea typeface="Arial"/>
                <a:cs typeface="Arial"/>
                <a:sym typeface="Arial"/>
              </a:rPr>
              <a:t>Three more children died before age 10</a:t>
            </a:r>
          </a:p>
          <a:p>
            <a:pPr marL="342900" marR="0" lvl="0" indent="-342900" algn="l" rtl="0">
              <a:lnSpc>
                <a:spcPct val="90000"/>
              </a:lnSpc>
              <a:spcBef>
                <a:spcPts val="640"/>
              </a:spcBef>
              <a:spcAft>
                <a:spcPts val="0"/>
              </a:spcAft>
              <a:buClr>
                <a:schemeClr val="dk1"/>
              </a:buClr>
              <a:buSzPct val="100000"/>
              <a:buFont typeface="Arial"/>
              <a:buChar char="•"/>
            </a:pPr>
            <a:r>
              <a:rPr lang="en-US" sz="3200" b="0" i="0" u="none">
                <a:solidFill>
                  <a:schemeClr val="dk1"/>
                </a:solidFill>
                <a:latin typeface="Arial"/>
                <a:ea typeface="Arial"/>
                <a:cs typeface="Arial"/>
                <a:sym typeface="Arial"/>
              </a:rPr>
              <a:t>His wife died in 1617; he never remarried</a:t>
            </a:r>
          </a:p>
          <a:p>
            <a:pPr marL="742950" marR="0" lvl="1" indent="-285750" algn="l" rtl="0">
              <a:lnSpc>
                <a:spcPct val="90000"/>
              </a:lnSpc>
              <a:spcBef>
                <a:spcPts val="560"/>
              </a:spcBef>
              <a:spcAft>
                <a:spcPts val="0"/>
              </a:spcAft>
              <a:buClr>
                <a:schemeClr val="dk1"/>
              </a:buClr>
              <a:buSzPct val="100000"/>
              <a:buFont typeface="Arial"/>
              <a:buChar char="–"/>
            </a:pPr>
            <a:r>
              <a:rPr lang="en-US" sz="2800" b="0" i="0" u="none" strike="noStrike" cap="none">
                <a:solidFill>
                  <a:schemeClr val="dk1"/>
                </a:solidFill>
                <a:latin typeface="Arial"/>
                <a:ea typeface="Arial"/>
                <a:cs typeface="Arial"/>
                <a:sym typeface="Arial"/>
              </a:rPr>
              <a:t>Rare for this time</a:t>
            </a:r>
          </a:p>
          <a:p>
            <a:pPr marL="342900" marR="0" lvl="0" indent="-342900" algn="l" rtl="0">
              <a:lnSpc>
                <a:spcPct val="90000"/>
              </a:lnSpc>
              <a:spcBef>
                <a:spcPts val="640"/>
              </a:spcBef>
              <a:spcAft>
                <a:spcPts val="0"/>
              </a:spcAft>
              <a:buClr>
                <a:schemeClr val="dk1"/>
              </a:buClr>
              <a:buSzPct val="100000"/>
              <a:buFont typeface="Arial"/>
              <a:buChar char="•"/>
            </a:pPr>
            <a:r>
              <a:rPr lang="en-US" sz="3200" b="0" i="0" u="none">
                <a:solidFill>
                  <a:schemeClr val="dk1"/>
                </a:solidFill>
                <a:latin typeface="Arial"/>
                <a:ea typeface="Arial"/>
                <a:cs typeface="Arial"/>
                <a:sym typeface="Arial"/>
              </a:rPr>
              <a:t>In a state of despair, Donne noted that the death of a child would mean one less mouth to feed, but he could not afford the burial expenses. He mourned her deeply and wrote of his love and loss :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body" idx="1"/>
          </p:nvPr>
        </p:nvSpPr>
        <p:spPr>
          <a:xfrm>
            <a:off x="304800" y="1346200"/>
            <a:ext cx="3581399" cy="4906961"/>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25000"/>
              <a:buFont typeface="Arial"/>
              <a:buNone/>
            </a:pPr>
            <a:r>
              <a:rPr lang="en-US" sz="2400" b="0" i="0" u="none">
                <a:solidFill>
                  <a:schemeClr val="dk1"/>
                </a:solidFill>
                <a:latin typeface="Arial"/>
                <a:ea typeface="Arial"/>
                <a:cs typeface="Arial"/>
                <a:sym typeface="Arial"/>
              </a:rPr>
              <a:t>    </a:t>
            </a:r>
            <a:r>
              <a:rPr lang="en-US" sz="2400" b="0" i="0" u="none">
                <a:solidFill>
                  <a:schemeClr val="accent2"/>
                </a:solidFill>
                <a:latin typeface="Arial"/>
                <a:ea typeface="Arial"/>
                <a:cs typeface="Arial"/>
                <a:sym typeface="Arial"/>
              </a:rPr>
              <a:t>In 1615 </a:t>
            </a:r>
            <a:r>
              <a:rPr lang="en-US" sz="2400" b="1" i="0" u="sng">
                <a:solidFill>
                  <a:schemeClr val="accent2"/>
                </a:solidFill>
                <a:latin typeface="Arial"/>
                <a:ea typeface="Arial"/>
                <a:cs typeface="Arial"/>
                <a:sym typeface="Arial"/>
              </a:rPr>
              <a:t>he gave up Catholic faith and entered the Anglican Church and soon became Dean of Saint Paul's Church</a:t>
            </a:r>
            <a:r>
              <a:rPr lang="en-US" sz="2400" b="0" i="0" u="none">
                <a:solidFill>
                  <a:schemeClr val="accent2"/>
                </a:solidFill>
                <a:latin typeface="Arial"/>
                <a:ea typeface="Arial"/>
                <a:cs typeface="Arial"/>
                <a:sym typeface="Arial"/>
              </a:rPr>
              <a:t>. As the most famous preacher during the time, he wrote many religious sermons and poems. And these were known as his sacred verses. </a:t>
            </a:r>
          </a:p>
        </p:txBody>
      </p:sp>
      <p:pic>
        <p:nvPicPr>
          <p:cNvPr id="142" name="Shape 142"/>
          <p:cNvPicPr preferRelativeResize="0">
            <a:picLocks noGrp="1"/>
          </p:cNvPicPr>
          <p:nvPr>
            <p:ph type="body" idx="1"/>
          </p:nvPr>
        </p:nvPicPr>
        <p:blipFill rotWithShape="1">
          <a:blip r:embed="rId3">
            <a:alphaModFix/>
          </a:blip>
          <a:srcRect/>
          <a:stretch/>
        </p:blipFill>
        <p:spPr>
          <a:xfrm>
            <a:off x="4114800" y="1600200"/>
            <a:ext cx="4419599" cy="3505200"/>
          </a:xfrm>
          <a:prstGeom prst="rect">
            <a:avLst/>
          </a:prstGeom>
          <a:noFill/>
          <a:ln>
            <a:noFill/>
          </a:ln>
        </p:spPr>
      </p:pic>
      <p:sp>
        <p:nvSpPr>
          <p:cNvPr id="143" name="Shape 143"/>
          <p:cNvSpPr txBox="1">
            <a:spLocks noGrp="1"/>
          </p:cNvSpPr>
          <p:nvPr>
            <p:ph type="title"/>
          </p:nvPr>
        </p:nvSpPr>
        <p:spPr>
          <a:xfrm>
            <a:off x="5029200" y="5257800"/>
            <a:ext cx="3657600" cy="6095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FF0000"/>
              </a:buClr>
              <a:buSzPct val="25000"/>
              <a:buFont typeface="Arial"/>
              <a:buNone/>
            </a:pPr>
            <a:r>
              <a:rPr lang="en-US" sz="2800" b="0" i="0" u="none" strike="noStrike" cap="none">
                <a:solidFill>
                  <a:srgbClr val="FF0000"/>
                </a:solidFill>
                <a:latin typeface="Arial"/>
                <a:ea typeface="Arial"/>
                <a:cs typeface="Arial"/>
                <a:sym typeface="Arial"/>
              </a:rPr>
              <a:t>John Donne’s House</a:t>
            </a:r>
          </a:p>
        </p:txBody>
      </p:sp>
      <p:sp>
        <p:nvSpPr>
          <p:cNvPr id="144" name="Shape 144"/>
          <p:cNvSpPr txBox="1"/>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FF0000"/>
              </a:buClr>
              <a:buSzPct val="25000"/>
              <a:buFont typeface="Arial"/>
              <a:buNone/>
            </a:pPr>
            <a:r>
              <a:rPr lang="en-US" sz="4400" b="0" i="0" u="none" strike="noStrike" cap="none">
                <a:solidFill>
                  <a:srgbClr val="FF0000"/>
                </a:solidFill>
                <a:latin typeface="Arial"/>
                <a:ea typeface="Arial"/>
                <a:cs typeface="Arial"/>
                <a:sym typeface="Arial"/>
              </a:rPr>
              <a:t>Life</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400" b="1" i="0" u="none" strike="noStrike" cap="none">
                <a:solidFill>
                  <a:schemeClr val="dk2"/>
                </a:solidFill>
                <a:latin typeface="Arial"/>
                <a:ea typeface="Arial"/>
                <a:cs typeface="Arial"/>
                <a:sym typeface="Arial"/>
              </a:rPr>
              <a:t>Just So You Know…</a:t>
            </a:r>
          </a:p>
        </p:txBody>
      </p:sp>
      <p:sp>
        <p:nvSpPr>
          <p:cNvPr id="150" name="Shape 150"/>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dk1"/>
              </a:buClr>
              <a:buSzPct val="100000"/>
              <a:buFont typeface="Arial"/>
              <a:buChar char="•"/>
            </a:pPr>
            <a:r>
              <a:rPr lang="en-US" sz="2000" b="1" i="0" u="none">
                <a:solidFill>
                  <a:schemeClr val="dk1"/>
                </a:solidFill>
                <a:latin typeface="Arial"/>
                <a:ea typeface="Arial"/>
                <a:cs typeface="Arial"/>
                <a:sym typeface="Arial"/>
              </a:rPr>
              <a:t>“Donne wrote some of the most passionate love poems and most moving religious verse in the English language” (Damrosch and Dettmar 1669). </a:t>
            </a:r>
          </a:p>
          <a:p>
            <a:pPr marL="342900" marR="0" lvl="0" indent="-342900" algn="l" rtl="0">
              <a:lnSpc>
                <a:spcPct val="90000"/>
              </a:lnSpc>
              <a:spcBef>
                <a:spcPts val="400"/>
              </a:spcBef>
              <a:spcAft>
                <a:spcPts val="0"/>
              </a:spcAft>
              <a:buClr>
                <a:schemeClr val="dk1"/>
              </a:buClr>
              <a:buSzPct val="25000"/>
              <a:buFont typeface="Arial"/>
              <a:buNone/>
            </a:pPr>
            <a:endParaRPr sz="2000" b="1" i="0" u="none">
              <a:solidFill>
                <a:schemeClr val="dk1"/>
              </a:solidFill>
              <a:latin typeface="Arial"/>
              <a:ea typeface="Arial"/>
              <a:cs typeface="Arial"/>
              <a:sym typeface="Arial"/>
            </a:endParaRPr>
          </a:p>
          <a:p>
            <a:pPr marL="342900" marR="0" lvl="0" indent="-342900" algn="l" rtl="0">
              <a:lnSpc>
                <a:spcPct val="90000"/>
              </a:lnSpc>
              <a:spcBef>
                <a:spcPts val="400"/>
              </a:spcBef>
              <a:spcAft>
                <a:spcPts val="0"/>
              </a:spcAft>
              <a:buClr>
                <a:schemeClr val="dk1"/>
              </a:buClr>
              <a:buSzPct val="100000"/>
              <a:buFont typeface="Arial"/>
              <a:buChar char="•"/>
            </a:pPr>
            <a:r>
              <a:rPr lang="en-US" sz="2000" b="1" i="0" u="none">
                <a:solidFill>
                  <a:schemeClr val="dk1"/>
                </a:solidFill>
                <a:latin typeface="Arial"/>
                <a:ea typeface="Arial"/>
                <a:cs typeface="Arial"/>
                <a:sym typeface="Arial"/>
              </a:rPr>
              <a:t>He is hailed as the “Monarch of Wit” (Dickson xi).</a:t>
            </a:r>
          </a:p>
          <a:p>
            <a:pPr marL="342900" marR="0" lvl="0" indent="-342900" algn="l" rtl="0">
              <a:lnSpc>
                <a:spcPct val="90000"/>
              </a:lnSpc>
              <a:spcBef>
                <a:spcPts val="400"/>
              </a:spcBef>
              <a:spcAft>
                <a:spcPts val="0"/>
              </a:spcAft>
              <a:buClr>
                <a:schemeClr val="dk1"/>
              </a:buClr>
              <a:buSzPct val="25000"/>
              <a:buFont typeface="Arial"/>
              <a:buNone/>
            </a:pPr>
            <a:endParaRPr sz="2000" b="1" i="0" u="none">
              <a:solidFill>
                <a:schemeClr val="dk1"/>
              </a:solidFill>
              <a:latin typeface="Arial"/>
              <a:ea typeface="Arial"/>
              <a:cs typeface="Arial"/>
              <a:sym typeface="Arial"/>
            </a:endParaRPr>
          </a:p>
          <a:p>
            <a:pPr marL="342900" marR="0" lvl="0" indent="-342900" algn="l" rtl="0">
              <a:lnSpc>
                <a:spcPct val="90000"/>
              </a:lnSpc>
              <a:spcBef>
                <a:spcPts val="400"/>
              </a:spcBef>
              <a:spcAft>
                <a:spcPts val="0"/>
              </a:spcAft>
              <a:buClr>
                <a:schemeClr val="dk1"/>
              </a:buClr>
              <a:buSzPct val="100000"/>
              <a:buFont typeface="Arial"/>
              <a:buChar char="•"/>
            </a:pPr>
            <a:r>
              <a:rPr lang="en-US" sz="2000" b="1" i="0" u="none">
                <a:solidFill>
                  <a:schemeClr val="dk1"/>
                </a:solidFill>
                <a:latin typeface="Arial"/>
                <a:ea typeface="Arial"/>
                <a:cs typeface="Arial"/>
                <a:sym typeface="Arial"/>
              </a:rPr>
              <a:t>He wrote FIVE different types of poems:</a:t>
            </a:r>
          </a:p>
          <a:p>
            <a:pPr marL="742950" marR="0" lvl="1" indent="-285750" algn="l" rtl="0">
              <a:lnSpc>
                <a:spcPct val="90000"/>
              </a:lnSpc>
              <a:spcBef>
                <a:spcPts val="400"/>
              </a:spcBef>
              <a:spcAft>
                <a:spcPts val="0"/>
              </a:spcAft>
              <a:buClr>
                <a:schemeClr val="dk1"/>
              </a:buClr>
              <a:buSzPct val="100000"/>
              <a:buFont typeface="Arial"/>
              <a:buChar char="–"/>
            </a:pPr>
            <a:r>
              <a:rPr lang="en-US" sz="2000" b="0" i="0" u="none" strike="noStrike" cap="none">
                <a:solidFill>
                  <a:schemeClr val="dk1"/>
                </a:solidFill>
                <a:latin typeface="Arial"/>
                <a:ea typeface="Arial"/>
                <a:cs typeface="Arial"/>
                <a:sym typeface="Arial"/>
              </a:rPr>
              <a:t>Satires</a:t>
            </a:r>
          </a:p>
          <a:p>
            <a:pPr marL="742950" marR="0" lvl="1" indent="-285750" algn="l" rtl="0">
              <a:lnSpc>
                <a:spcPct val="90000"/>
              </a:lnSpc>
              <a:spcBef>
                <a:spcPts val="400"/>
              </a:spcBef>
              <a:spcAft>
                <a:spcPts val="0"/>
              </a:spcAft>
              <a:buClr>
                <a:schemeClr val="dk1"/>
              </a:buClr>
              <a:buSzPct val="100000"/>
              <a:buFont typeface="Arial"/>
              <a:buChar char="–"/>
            </a:pPr>
            <a:r>
              <a:rPr lang="en-US" sz="2000" b="0" i="0" u="none" strike="noStrike" cap="none">
                <a:solidFill>
                  <a:schemeClr val="dk1"/>
                </a:solidFill>
                <a:latin typeface="Arial"/>
                <a:ea typeface="Arial"/>
                <a:cs typeface="Arial"/>
                <a:sym typeface="Arial"/>
              </a:rPr>
              <a:t>Elegies</a:t>
            </a:r>
          </a:p>
          <a:p>
            <a:pPr marL="742950" marR="0" lvl="1" indent="-285750" algn="l" rtl="0">
              <a:lnSpc>
                <a:spcPct val="90000"/>
              </a:lnSpc>
              <a:spcBef>
                <a:spcPts val="400"/>
              </a:spcBef>
              <a:spcAft>
                <a:spcPts val="0"/>
              </a:spcAft>
              <a:buClr>
                <a:schemeClr val="dk1"/>
              </a:buClr>
              <a:buSzPct val="100000"/>
              <a:buFont typeface="Arial"/>
              <a:buChar char="–"/>
            </a:pPr>
            <a:r>
              <a:rPr lang="en-US" sz="2000" b="0" i="0" u="none" strike="noStrike" cap="none">
                <a:solidFill>
                  <a:schemeClr val="dk1"/>
                </a:solidFill>
                <a:latin typeface="Arial"/>
                <a:ea typeface="Arial"/>
                <a:cs typeface="Arial"/>
                <a:sym typeface="Arial"/>
              </a:rPr>
              <a:t>Verse Letters</a:t>
            </a:r>
          </a:p>
          <a:p>
            <a:pPr marL="742950" marR="0" lvl="1" indent="-285750" algn="l" rtl="0">
              <a:lnSpc>
                <a:spcPct val="90000"/>
              </a:lnSpc>
              <a:spcBef>
                <a:spcPts val="400"/>
              </a:spcBef>
              <a:spcAft>
                <a:spcPts val="0"/>
              </a:spcAft>
              <a:buClr>
                <a:schemeClr val="dk1"/>
              </a:buClr>
              <a:buSzPct val="100000"/>
              <a:buFont typeface="Arial"/>
              <a:buChar char="–"/>
            </a:pPr>
            <a:r>
              <a:rPr lang="en-US" sz="2000" b="0" i="0" u="none" strike="noStrike" cap="none">
                <a:solidFill>
                  <a:schemeClr val="dk1"/>
                </a:solidFill>
                <a:latin typeface="Arial"/>
                <a:ea typeface="Arial"/>
                <a:cs typeface="Arial"/>
                <a:sym typeface="Arial"/>
              </a:rPr>
              <a:t>Songs &amp; Sonnets</a:t>
            </a:r>
          </a:p>
          <a:p>
            <a:pPr marL="742950" marR="0" lvl="1" indent="-285750" algn="l" rtl="0">
              <a:lnSpc>
                <a:spcPct val="90000"/>
              </a:lnSpc>
              <a:spcBef>
                <a:spcPts val="400"/>
              </a:spcBef>
              <a:spcAft>
                <a:spcPts val="0"/>
              </a:spcAft>
              <a:buClr>
                <a:schemeClr val="dk1"/>
              </a:buClr>
              <a:buSzPct val="100000"/>
              <a:buFont typeface="Arial"/>
              <a:buChar char="–"/>
            </a:pPr>
            <a:r>
              <a:rPr lang="en-US" sz="2000" b="0" i="0" u="none" strike="noStrike" cap="none">
                <a:solidFill>
                  <a:schemeClr val="dk1"/>
                </a:solidFill>
                <a:latin typeface="Arial"/>
                <a:ea typeface="Arial"/>
                <a:cs typeface="Arial"/>
                <a:sym typeface="Arial"/>
              </a:rPr>
              <a:t>Holy Sonnets or “Divine Poems”</a:t>
            </a:r>
          </a:p>
          <a:p>
            <a:pPr marL="342900" marR="0" lvl="0" indent="-342900" algn="l" rtl="0">
              <a:spcBef>
                <a:spcPts val="400"/>
              </a:spcBef>
              <a:spcAft>
                <a:spcPts val="0"/>
              </a:spcAft>
              <a:buClr>
                <a:schemeClr val="dk1"/>
              </a:buClr>
              <a:buSzPct val="100000"/>
              <a:buFont typeface="Arial"/>
              <a:buNone/>
            </a:pPr>
            <a:endParaRPr sz="2000" b="0" i="0" u="none" strike="noStrike" cap="none">
              <a:solidFill>
                <a:schemeClr val="dk1"/>
              </a:solidFill>
              <a:latin typeface="Arial"/>
              <a:ea typeface="Arial"/>
              <a:cs typeface="Arial"/>
              <a:sym typeface="Arial"/>
            </a:endParaRPr>
          </a:p>
        </p:txBody>
      </p:sp>
      <p:pic>
        <p:nvPicPr>
          <p:cNvPr id="151" name="Shape 151"/>
          <p:cNvPicPr preferRelativeResize="0"/>
          <p:nvPr/>
        </p:nvPicPr>
        <p:blipFill rotWithShape="1">
          <a:blip r:embed="rId3">
            <a:alphaModFix/>
          </a:blip>
          <a:srcRect/>
          <a:stretch/>
        </p:blipFill>
        <p:spPr>
          <a:xfrm>
            <a:off x="6324600" y="3429000"/>
            <a:ext cx="2027236" cy="3208336"/>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400" b="0" i="0" u="none" strike="noStrike" cap="none">
                <a:solidFill>
                  <a:schemeClr val="dk2"/>
                </a:solidFill>
                <a:latin typeface="Arial"/>
                <a:ea typeface="Arial"/>
                <a:cs typeface="Arial"/>
                <a:sym typeface="Arial"/>
              </a:rPr>
              <a:t>Satires</a:t>
            </a:r>
          </a:p>
        </p:txBody>
      </p:sp>
      <p:sp>
        <p:nvSpPr>
          <p:cNvPr id="157" name="Shape 157"/>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rgbClr val="FF0000"/>
              </a:buClr>
              <a:buSzPct val="100000"/>
              <a:buFont typeface="Arial"/>
              <a:buChar char="•"/>
            </a:pPr>
            <a:r>
              <a:rPr lang="en-US" sz="3200" b="1" i="0" u="none">
                <a:solidFill>
                  <a:srgbClr val="FF0000"/>
                </a:solidFill>
                <a:latin typeface="Arial"/>
                <a:ea typeface="Arial"/>
                <a:cs typeface="Arial"/>
                <a:sym typeface="Arial"/>
              </a:rPr>
              <a:t>Dealt with common Elizabethan topics</a:t>
            </a:r>
            <a:r>
              <a:rPr lang="en-US" sz="3200" b="0" i="0" u="none">
                <a:solidFill>
                  <a:schemeClr val="dk1"/>
                </a:solidFill>
                <a:latin typeface="Arial"/>
                <a:ea typeface="Arial"/>
                <a:cs typeface="Arial"/>
                <a:sym typeface="Arial"/>
              </a:rPr>
              <a:t>, such as corruption in the legal system.</a:t>
            </a:r>
          </a:p>
          <a:p>
            <a:pPr marL="342900" marR="0" lvl="0" indent="-342900" algn="l" rtl="0">
              <a:lnSpc>
                <a:spcPct val="90000"/>
              </a:lnSpc>
              <a:spcBef>
                <a:spcPts val="640"/>
              </a:spcBef>
              <a:spcAft>
                <a:spcPts val="0"/>
              </a:spcAft>
              <a:buClr>
                <a:srgbClr val="FF0000"/>
              </a:buClr>
              <a:buSzPct val="100000"/>
              <a:buFont typeface="Arial"/>
              <a:buChar char="•"/>
            </a:pPr>
            <a:r>
              <a:rPr lang="en-US" sz="3200" b="1" i="0" u="none">
                <a:solidFill>
                  <a:srgbClr val="FF0000"/>
                </a:solidFill>
                <a:latin typeface="Arial"/>
                <a:ea typeface="Arial"/>
                <a:cs typeface="Arial"/>
                <a:sym typeface="Arial"/>
              </a:rPr>
              <a:t>They also dealt with the problem of true religion</a:t>
            </a:r>
            <a:r>
              <a:rPr lang="en-US" sz="3200" b="0" i="0" u="none">
                <a:solidFill>
                  <a:schemeClr val="dk1"/>
                </a:solidFill>
                <a:latin typeface="Arial"/>
                <a:ea typeface="Arial"/>
                <a:cs typeface="Arial"/>
                <a:sym typeface="Arial"/>
              </a:rPr>
              <a:t>, a matter of great importance to Donne. He argued that it was better to examine carefully one's religious convictions than blindly to follow any established tradition, for none would be saved at the Final Judgment. </a:t>
            </a:r>
          </a:p>
          <a:p>
            <a:pPr marL="342900" marR="0" lvl="0" indent="-342900" algn="l" rtl="0">
              <a:lnSpc>
                <a:spcPct val="90000"/>
              </a:lnSpc>
              <a:spcBef>
                <a:spcPts val="1600"/>
              </a:spcBef>
              <a:spcAft>
                <a:spcPts val="0"/>
              </a:spcAft>
              <a:buClr>
                <a:schemeClr val="dk1"/>
              </a:buClr>
              <a:buSzPct val="100000"/>
              <a:buFont typeface="Noto Sans Symbols"/>
              <a:buNone/>
            </a:pPr>
            <a:endParaRPr sz="3200" b="0" i="0" u="none">
              <a:solidFill>
                <a:schemeClr val="dk1"/>
              </a:solidFill>
              <a:latin typeface="Arial"/>
              <a:ea typeface="Arial"/>
              <a:cs typeface="Arial"/>
              <a:sym typeface="Arial"/>
            </a:endParaRPr>
          </a:p>
          <a:p>
            <a:pPr marL="342900" marR="0" lvl="0" indent="-342900" algn="l" rtl="0">
              <a:lnSpc>
                <a:spcPct val="90000"/>
              </a:lnSpc>
              <a:spcBef>
                <a:spcPts val="640"/>
              </a:spcBef>
              <a:spcAft>
                <a:spcPts val="0"/>
              </a:spcAft>
              <a:buClr>
                <a:schemeClr val="dk1"/>
              </a:buClr>
              <a:buSzPct val="100000"/>
              <a:buFont typeface="Arial"/>
              <a:buNone/>
            </a:pPr>
            <a:endParaRPr sz="3200" b="0" i="0" u="none">
              <a:solidFill>
                <a:schemeClr val="dk1"/>
              </a:solidFill>
              <a:latin typeface="Arial"/>
              <a:ea typeface="Arial"/>
              <a:cs typeface="Arial"/>
              <a:sym typeface="Arial"/>
            </a:endParaRPr>
          </a:p>
          <a:p>
            <a:pPr marL="342900" marR="0" lvl="0" indent="-342900" algn="l" rtl="0">
              <a:spcBef>
                <a:spcPts val="640"/>
              </a:spcBef>
              <a:spcAft>
                <a:spcPts val="0"/>
              </a:spcAft>
              <a:buClr>
                <a:schemeClr val="dk1"/>
              </a:buClr>
              <a:buSzPct val="100000"/>
              <a:buFont typeface="Arial"/>
              <a:buNone/>
            </a:pPr>
            <a:endParaRPr sz="3200" b="0" i="0" u="none">
              <a:solidFill>
                <a:schemeClr val="dk1"/>
              </a:solidFill>
              <a:latin typeface="Arial"/>
              <a:ea typeface="Arial"/>
              <a:cs typeface="Arial"/>
              <a:sym typeface="Arial"/>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400" b="0" i="0" u="none" strike="noStrike" cap="none">
                <a:solidFill>
                  <a:schemeClr val="dk2"/>
                </a:solidFill>
                <a:latin typeface="Arial"/>
                <a:ea typeface="Arial"/>
                <a:cs typeface="Arial"/>
                <a:sym typeface="Arial"/>
              </a:rPr>
              <a:t>Three stages of Donne’s Poetry </a:t>
            </a:r>
            <a:br>
              <a:rPr lang="en-US" sz="4400" b="0" i="0" u="none" strike="noStrike" cap="none">
                <a:solidFill>
                  <a:schemeClr val="dk2"/>
                </a:solidFill>
                <a:latin typeface="Arial"/>
                <a:ea typeface="Arial"/>
                <a:cs typeface="Arial"/>
                <a:sym typeface="Arial"/>
              </a:rPr>
            </a:br>
            <a:r>
              <a:rPr lang="en-US" sz="1500" b="0" i="0" u="none" strike="noStrike" cap="none">
                <a:solidFill>
                  <a:schemeClr val="dk2"/>
                </a:solidFill>
                <a:latin typeface="Arial"/>
                <a:ea typeface="Arial"/>
                <a:cs typeface="Arial"/>
                <a:sym typeface="Arial"/>
              </a:rPr>
              <a:t>Not necessarily chronological, but an easy way to categorize Donne’s works.</a:t>
            </a:r>
          </a:p>
        </p:txBody>
      </p:sp>
      <p:sp>
        <p:nvSpPr>
          <p:cNvPr id="163" name="Shape 163"/>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noAutofit/>
          </a:bodyPr>
          <a:lstStyle/>
          <a:p>
            <a:pPr marL="609600" marR="0" lvl="0" indent="-609600" algn="l" rtl="0">
              <a:lnSpc>
                <a:spcPct val="90000"/>
              </a:lnSpc>
              <a:spcBef>
                <a:spcPts val="0"/>
              </a:spcBef>
              <a:spcAft>
                <a:spcPts val="0"/>
              </a:spcAft>
              <a:buClr>
                <a:schemeClr val="dk1"/>
              </a:buClr>
              <a:buSzPct val="100000"/>
              <a:buFont typeface="Noto Sans Symbols"/>
              <a:buAutoNum type="arabicPeriod"/>
            </a:pPr>
            <a:r>
              <a:rPr lang="en-US" sz="2400" b="0" i="0" u="none">
                <a:solidFill>
                  <a:schemeClr val="dk1"/>
                </a:solidFill>
                <a:latin typeface="Arial"/>
                <a:ea typeface="Arial"/>
                <a:cs typeface="Arial"/>
                <a:sym typeface="Arial"/>
              </a:rPr>
              <a:t>The young “Jack Donne:” reflected by a </a:t>
            </a:r>
            <a:r>
              <a:rPr lang="en-US" sz="2400" b="0" i="0" u="none">
                <a:solidFill>
                  <a:srgbClr val="FF0000"/>
                </a:solidFill>
                <a:latin typeface="Arial"/>
                <a:ea typeface="Arial"/>
                <a:cs typeface="Arial"/>
                <a:sym typeface="Arial"/>
              </a:rPr>
              <a:t>misogynistic, lusty, and cynical persona in his early poetry</a:t>
            </a:r>
            <a:r>
              <a:rPr lang="en-US" sz="2400" b="0" i="0" u="none">
                <a:solidFill>
                  <a:schemeClr val="dk1"/>
                </a:solidFill>
                <a:latin typeface="Arial"/>
                <a:ea typeface="Arial"/>
                <a:cs typeface="Arial"/>
                <a:sym typeface="Arial"/>
              </a:rPr>
              <a:t> (“The Flea,” “The Bait,” and “Song—Go and Catch a Falling Star”);</a:t>
            </a:r>
          </a:p>
          <a:p>
            <a:pPr marL="609600" marR="0" lvl="0" indent="-609600" algn="l" rtl="0">
              <a:lnSpc>
                <a:spcPct val="90000"/>
              </a:lnSpc>
              <a:spcBef>
                <a:spcPts val="480"/>
              </a:spcBef>
              <a:spcAft>
                <a:spcPts val="0"/>
              </a:spcAft>
              <a:buClr>
                <a:schemeClr val="dk1"/>
              </a:buClr>
              <a:buSzPct val="100000"/>
              <a:buFont typeface="Noto Sans Symbols"/>
              <a:buAutoNum type="arabicPeriod"/>
            </a:pPr>
            <a:r>
              <a:rPr lang="en-US" sz="2400" b="0" i="0" u="none">
                <a:solidFill>
                  <a:schemeClr val="dk1"/>
                </a:solidFill>
                <a:latin typeface="Arial"/>
                <a:ea typeface="Arial"/>
                <a:cs typeface="Arial"/>
                <a:sym typeface="Arial"/>
              </a:rPr>
              <a:t>The courting / married lover: reflected by a </a:t>
            </a:r>
            <a:r>
              <a:rPr lang="en-US" sz="2400" b="0" i="0" u="none">
                <a:solidFill>
                  <a:srgbClr val="FF0000"/>
                </a:solidFill>
                <a:latin typeface="Arial"/>
                <a:ea typeface="Arial"/>
                <a:cs typeface="Arial"/>
                <a:sym typeface="Arial"/>
              </a:rPr>
              <a:t>Neoplatonic ideal of transcendent love-</a:t>
            </a:r>
            <a:r>
              <a:rPr lang="en-US" sz="2400" b="0" i="0" u="none">
                <a:solidFill>
                  <a:schemeClr val="dk1"/>
                </a:solidFill>
                <a:latin typeface="Arial"/>
                <a:ea typeface="Arial"/>
                <a:cs typeface="Arial"/>
                <a:sym typeface="Arial"/>
              </a:rPr>
              <a:t> but a love also founded in the physical (“A Valediction: Forbidding Mourning” and “The Ecstasy”)</a:t>
            </a:r>
          </a:p>
          <a:p>
            <a:pPr marL="609600" marR="0" lvl="0" indent="-609600" algn="l" rtl="0">
              <a:lnSpc>
                <a:spcPct val="90000"/>
              </a:lnSpc>
              <a:spcBef>
                <a:spcPts val="480"/>
              </a:spcBef>
              <a:spcAft>
                <a:spcPts val="0"/>
              </a:spcAft>
              <a:buClr>
                <a:schemeClr val="dk1"/>
              </a:buClr>
              <a:buSzPct val="100000"/>
              <a:buFont typeface="Noto Sans Symbols"/>
              <a:buAutoNum type="arabicPeriod"/>
            </a:pPr>
            <a:r>
              <a:rPr lang="en-US" sz="2400" b="0" i="0" u="none">
                <a:solidFill>
                  <a:schemeClr val="dk1"/>
                </a:solidFill>
                <a:latin typeface="Arial"/>
                <a:ea typeface="Arial"/>
                <a:cs typeface="Arial"/>
                <a:sym typeface="Arial"/>
              </a:rPr>
              <a:t>Dr. Donne, the dean of St. Paul’s Cathedral: </a:t>
            </a:r>
            <a:r>
              <a:rPr lang="en-US" sz="2400" b="0" i="0" u="none">
                <a:solidFill>
                  <a:srgbClr val="FF0000"/>
                </a:solidFill>
                <a:latin typeface="Arial"/>
                <a:ea typeface="Arial"/>
                <a:cs typeface="Arial"/>
                <a:sym typeface="Arial"/>
              </a:rPr>
              <a:t>religious poetry</a:t>
            </a:r>
            <a:r>
              <a:rPr lang="en-US" sz="2400" b="0" i="0" u="none">
                <a:solidFill>
                  <a:schemeClr val="dk1"/>
                </a:solidFill>
                <a:latin typeface="Arial"/>
                <a:ea typeface="Arial"/>
                <a:cs typeface="Arial"/>
                <a:sym typeface="Arial"/>
              </a:rPr>
              <a:t> (Holy Sonnets) and prose (“Meditation 17”) that </a:t>
            </a:r>
            <a:r>
              <a:rPr lang="en-US" sz="2400" b="0" i="0" u="none">
                <a:solidFill>
                  <a:srgbClr val="FF0000"/>
                </a:solidFill>
                <a:latin typeface="Arial"/>
                <a:ea typeface="Arial"/>
                <a:cs typeface="Arial"/>
                <a:sym typeface="Arial"/>
              </a:rPr>
              <a:t>sometimes praises, sometimes struggles with God’s transcendent perfection</a:t>
            </a:r>
            <a:r>
              <a:rPr lang="en-US" sz="2400" b="0" i="0" u="none">
                <a:solidFill>
                  <a:schemeClr val="dk1"/>
                </a:solidFill>
                <a:latin typeface="Arial"/>
                <a:ea typeface="Arial"/>
                <a:cs typeface="Arial"/>
                <a:sym typeface="Arial"/>
              </a:rPr>
              <a:t>.</a:t>
            </a:r>
          </a:p>
          <a:p>
            <a:pPr marL="342900" marR="0" lvl="0" indent="-342900" algn="l" rtl="0">
              <a:spcBef>
                <a:spcPts val="480"/>
              </a:spcBef>
              <a:spcAft>
                <a:spcPts val="0"/>
              </a:spcAft>
              <a:buClr>
                <a:schemeClr val="dk1"/>
              </a:buClr>
              <a:buSzPct val="100000"/>
              <a:buFont typeface="Arial"/>
              <a:buNone/>
            </a:pPr>
            <a:endParaRPr sz="2400" b="0" i="0" u="none">
              <a:solidFill>
                <a:schemeClr val="dk1"/>
              </a:solidFill>
              <a:latin typeface="Arial"/>
              <a:ea typeface="Arial"/>
              <a:cs typeface="Arial"/>
              <a:sym typeface="Arial"/>
            </a:endParaRPr>
          </a:p>
        </p:txBody>
      </p:sp>
    </p:spTree>
  </p:cSld>
  <p:clrMapOvr>
    <a:masterClrMapping/>
  </p:clrMapOvr>
  <p:transition spd="slow">
    <p:cut/>
  </p:transition>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1685</Words>
  <Application>Microsoft Office PowerPoint</Application>
  <PresentationFormat>Presentazione su schermo (4:3)</PresentationFormat>
  <Paragraphs>141</Paragraphs>
  <Slides>26</Slides>
  <Notes>26</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26</vt:i4>
      </vt:variant>
    </vt:vector>
  </HeadingPairs>
  <TitlesOfParts>
    <vt:vector size="29" baseType="lpstr">
      <vt:lpstr>Arial</vt:lpstr>
      <vt:lpstr>Noto Sans Symbols</vt:lpstr>
      <vt:lpstr>默认设计模板</vt:lpstr>
      <vt:lpstr>John Donne &amp; Metaphysical Poetry</vt:lpstr>
      <vt:lpstr>Donne’s Early Life</vt:lpstr>
      <vt:lpstr>Donne’s Education &amp; Some Personal Tragedy</vt:lpstr>
      <vt:lpstr>Travel &amp; True Love</vt:lpstr>
      <vt:lpstr>So Much Death and Poverty…</vt:lpstr>
      <vt:lpstr>John Donne’s House</vt:lpstr>
      <vt:lpstr>Just So You Know…</vt:lpstr>
      <vt:lpstr>Satires</vt:lpstr>
      <vt:lpstr>Three stages of Donne’s Poetry  Not necessarily chronological, but an easy way to categorize Donne’s works.</vt:lpstr>
      <vt:lpstr>Stage 1: Early Poetry (Elegies)</vt:lpstr>
      <vt:lpstr>Stage 2 Poetry- (Neo) Platonic Love</vt:lpstr>
      <vt:lpstr>Stage 3- Religious Poetry</vt:lpstr>
      <vt:lpstr>Religious Poetry Cont (Stage 3)</vt:lpstr>
      <vt:lpstr>Meditation XVII </vt:lpstr>
      <vt:lpstr>Later Poetry Continued- A Challenge to Death</vt:lpstr>
      <vt:lpstr>Presentazione standard di PowerPoint</vt:lpstr>
      <vt:lpstr>What Does Metaphysical Mean? </vt:lpstr>
      <vt:lpstr>So… what’s metaphysical poetry?</vt:lpstr>
      <vt:lpstr>Presentazione standard di PowerPoint</vt:lpstr>
      <vt:lpstr>Characteristics of Metaphysical Poetry</vt:lpstr>
      <vt:lpstr>Metaphysical Conceit</vt:lpstr>
      <vt:lpstr>These Poems are…Complex!</vt:lpstr>
      <vt:lpstr>Paradox</vt:lpstr>
      <vt:lpstr>Argumentative Form</vt:lpstr>
      <vt:lpstr>John Donne is famed for 3 things</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Donne &amp; Metaphysical Poetry</dc:title>
  <dc:creator>Sapakie, Dan</dc:creator>
  <cp:lastModifiedBy>Utente Windows</cp:lastModifiedBy>
  <cp:revision>1</cp:revision>
  <dcterms:modified xsi:type="dcterms:W3CDTF">2019-04-04T20:29:33Z</dcterms:modified>
</cp:coreProperties>
</file>