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 " initials="" lastIdx="1" clrIdx="0">
    <p:extLst>
      <p:ext uri="{19B8F6BF-5375-455C-9EA6-DF929625EA0E}">
        <p15:presenceInfo xmlns:p15="http://schemas.microsoft.com/office/powerpoint/2012/main" userId="7de7badbfbc6738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49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04-15T19:11:49.837" idx="1">
    <p:pos x="10" y="10"/>
    <p:text/>
    <p:extLst>
      <p:ext uri="{C676402C-5697-4E1C-873F-D02D1690AC5C}">
        <p15:threadingInfo xmlns:p15="http://schemas.microsoft.com/office/powerpoint/2012/main" timeZoneBias="-12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7CB4E7-71AD-4A61-BB7A-5BDB26B0AE5C}" type="datetimeFigureOut">
              <a:rPr lang="it-IT" smtClean="0"/>
              <a:t>15/04/2019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7A2225-6BE5-4752-8955-1C3B741FD2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4831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FC594-FD06-44F3-AB47-87BE62504C35}" type="datetimeFigureOut">
              <a:rPr lang="it-IT" smtClean="0"/>
              <a:t>15/04/2019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B6616-DF73-48B2-8229-DA05C21E34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1968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FC594-FD06-44F3-AB47-87BE62504C35}" type="datetimeFigureOut">
              <a:rPr lang="it-IT" smtClean="0"/>
              <a:t>15/04/2019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B6616-DF73-48B2-8229-DA05C21E34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6199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FC594-FD06-44F3-AB47-87BE62504C35}" type="datetimeFigureOut">
              <a:rPr lang="it-IT" smtClean="0"/>
              <a:t>15/04/2019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B6616-DF73-48B2-8229-DA05C21E34E9}" type="slidenum">
              <a:rPr lang="it-IT" smtClean="0"/>
              <a:t>‹N›</a:t>
            </a:fld>
            <a:endParaRPr lang="it-IT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182867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FC594-FD06-44F3-AB47-87BE62504C35}" type="datetimeFigureOut">
              <a:rPr lang="it-IT" smtClean="0"/>
              <a:t>15/04/2019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B6616-DF73-48B2-8229-DA05C21E34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71503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FC594-FD06-44F3-AB47-87BE62504C35}" type="datetimeFigureOut">
              <a:rPr lang="it-IT" smtClean="0"/>
              <a:t>15/04/2019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B6616-DF73-48B2-8229-DA05C21E34E9}" type="slidenum">
              <a:rPr lang="it-IT" smtClean="0"/>
              <a:t>‹N›</a:t>
            </a:fld>
            <a:endParaRPr lang="it-IT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207701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FC594-FD06-44F3-AB47-87BE62504C35}" type="datetimeFigureOut">
              <a:rPr lang="it-IT" smtClean="0"/>
              <a:t>15/04/2019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B6616-DF73-48B2-8229-DA05C21E34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78871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FC594-FD06-44F3-AB47-87BE62504C35}" type="datetimeFigureOut">
              <a:rPr lang="it-IT" smtClean="0"/>
              <a:t>15/04/2019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B6616-DF73-48B2-8229-DA05C21E34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42216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FC594-FD06-44F3-AB47-87BE62504C35}" type="datetimeFigureOut">
              <a:rPr lang="it-IT" smtClean="0"/>
              <a:t>15/04/2019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B6616-DF73-48B2-8229-DA05C21E34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225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FC594-FD06-44F3-AB47-87BE62504C35}" type="datetimeFigureOut">
              <a:rPr lang="it-IT" smtClean="0"/>
              <a:t>15/04/2019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B6616-DF73-48B2-8229-DA05C21E34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8328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FC594-FD06-44F3-AB47-87BE62504C35}" type="datetimeFigureOut">
              <a:rPr lang="it-IT" smtClean="0"/>
              <a:t>15/04/2019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B6616-DF73-48B2-8229-DA05C21E34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93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FC594-FD06-44F3-AB47-87BE62504C35}" type="datetimeFigureOut">
              <a:rPr lang="it-IT" smtClean="0"/>
              <a:t>15/04/2019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B6616-DF73-48B2-8229-DA05C21E34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2640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FC594-FD06-44F3-AB47-87BE62504C35}" type="datetimeFigureOut">
              <a:rPr lang="it-IT" smtClean="0"/>
              <a:t>15/04/2019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B6616-DF73-48B2-8229-DA05C21E34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2471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FC594-FD06-44F3-AB47-87BE62504C35}" type="datetimeFigureOut">
              <a:rPr lang="it-IT" smtClean="0"/>
              <a:t>15/04/2019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B6616-DF73-48B2-8229-DA05C21E34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4818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FC594-FD06-44F3-AB47-87BE62504C35}" type="datetimeFigureOut">
              <a:rPr lang="it-IT" smtClean="0"/>
              <a:t>15/04/2019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B6616-DF73-48B2-8229-DA05C21E34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4181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FC594-FD06-44F3-AB47-87BE62504C35}" type="datetimeFigureOut">
              <a:rPr lang="it-IT" smtClean="0"/>
              <a:t>15/04/2019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B6616-DF73-48B2-8229-DA05C21E34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7247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FC594-FD06-44F3-AB47-87BE62504C35}" type="datetimeFigureOut">
              <a:rPr lang="it-IT" smtClean="0"/>
              <a:t>15/04/2019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B6616-DF73-48B2-8229-DA05C21E34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9776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0FC594-FD06-44F3-AB47-87BE62504C35}" type="datetimeFigureOut">
              <a:rPr lang="it-IT" smtClean="0"/>
              <a:t>15/04/2019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CEB6616-DF73-48B2-8229-DA05C21E34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0036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xmlns="" id="{A92976C0-E6A1-46BB-B812-2E6ABE6C5A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39697" y="258593"/>
            <a:ext cx="11060837" cy="5895716"/>
          </a:xfrm>
        </p:spPr>
        <p:txBody>
          <a:bodyPr>
            <a:normAutofit/>
          </a:bodyPr>
          <a:lstStyle/>
          <a:p>
            <a:pPr algn="ctr"/>
            <a:r>
              <a:rPr lang="it-IT" sz="6000" dirty="0"/>
              <a:t/>
            </a:r>
            <a:br>
              <a:rPr lang="it-IT" sz="6000" dirty="0"/>
            </a:br>
            <a:r>
              <a:rPr lang="it-IT" sz="6000" dirty="0" smtClean="0"/>
              <a:t>Human </a:t>
            </a:r>
            <a:r>
              <a:rPr lang="it-IT" sz="6000" dirty="0"/>
              <a:t>Rights Background Knowledge </a:t>
            </a:r>
            <a:r>
              <a:rPr lang="it-IT" sz="6000" dirty="0" smtClean="0"/>
              <a:t/>
            </a:r>
            <a:br>
              <a:rPr lang="it-IT" sz="6000" dirty="0" smtClean="0"/>
            </a:br>
            <a:r>
              <a:rPr lang="it-IT" sz="6000" dirty="0" smtClean="0"/>
              <a:t>and </a:t>
            </a:r>
            <a:br>
              <a:rPr lang="it-IT" sz="6000" dirty="0" smtClean="0"/>
            </a:br>
            <a:r>
              <a:rPr lang="it-IT" sz="6000" dirty="0" smtClean="0"/>
              <a:t>the </a:t>
            </a:r>
            <a:r>
              <a:rPr lang="it-IT" sz="6000" dirty="0"/>
              <a:t>Italian </a:t>
            </a:r>
            <a:r>
              <a:rPr lang="it-IT" sz="6000" dirty="0" err="1"/>
              <a:t>Constitution</a:t>
            </a:r>
            <a:r>
              <a:rPr lang="it-IT" sz="6000" dirty="0"/>
              <a:t> 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5442013" y="6140101"/>
            <a:ext cx="4900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A.S. 18-19 - Lingua e cultura Inglese 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756082" y="6147205"/>
            <a:ext cx="2974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A. Velicogna  Classe 5QLSC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82808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1556CA2C-69E2-4BCC-83DE-000EA7329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9146174" cy="657138"/>
          </a:xfrm>
        </p:spPr>
        <p:txBody>
          <a:bodyPr/>
          <a:lstStyle/>
          <a:p>
            <a:r>
              <a:rPr lang="it-IT" b="1" dirty="0" smtClean="0"/>
              <a:t>TABLE OF CONTENTS</a:t>
            </a:r>
            <a:endParaRPr lang="it-IT" b="1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xmlns="" id="{59063A05-9B4E-42B1-A523-C3ED7413B49B}"/>
              </a:ext>
            </a:extLst>
          </p:cNvPr>
          <p:cNvSpPr txBox="1"/>
          <p:nvPr/>
        </p:nvSpPr>
        <p:spPr>
          <a:xfrm>
            <a:off x="677334" y="1540905"/>
            <a:ext cx="881061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it-IT" sz="2800" dirty="0" err="1"/>
              <a:t>Declaration</a:t>
            </a:r>
            <a:r>
              <a:rPr lang="it-IT" sz="2800" dirty="0"/>
              <a:t> of </a:t>
            </a:r>
            <a:r>
              <a:rPr lang="it-IT" sz="2800" dirty="0" err="1" smtClean="0"/>
              <a:t>Intention</a:t>
            </a:r>
            <a:r>
              <a:rPr lang="it-IT" sz="2800" dirty="0" smtClean="0"/>
              <a:t> </a:t>
            </a:r>
            <a:endParaRPr lang="it-IT" sz="2800" dirty="0"/>
          </a:p>
          <a:p>
            <a:pPr marL="342900" indent="-342900">
              <a:buFont typeface="+mj-lt"/>
              <a:buAutoNum type="arabicPeriod"/>
            </a:pPr>
            <a:endParaRPr lang="it-IT" sz="2800" dirty="0"/>
          </a:p>
          <a:p>
            <a:pPr marL="342900" indent="-342900">
              <a:buFont typeface="+mj-lt"/>
              <a:buAutoNum type="arabicPeriod"/>
            </a:pPr>
            <a:r>
              <a:rPr lang="it-IT" sz="2800" dirty="0" smtClean="0"/>
              <a:t> </a:t>
            </a:r>
            <a:r>
              <a:rPr lang="it-IT" sz="2800" dirty="0"/>
              <a:t>Human Rights</a:t>
            </a:r>
          </a:p>
          <a:p>
            <a:pPr marL="342900" indent="-342900">
              <a:buFont typeface="+mj-lt"/>
              <a:buAutoNum type="arabicPeriod"/>
            </a:pPr>
            <a:endParaRPr lang="it-IT" sz="2800" dirty="0"/>
          </a:p>
          <a:p>
            <a:pPr marL="342900" indent="-342900">
              <a:buFont typeface="+mj-lt"/>
              <a:buAutoNum type="arabicPeriod"/>
            </a:pPr>
            <a:r>
              <a:rPr lang="it-IT" sz="2800" dirty="0"/>
              <a:t>Human Rights in </a:t>
            </a:r>
            <a:r>
              <a:rPr lang="it-IT" sz="2800" dirty="0" err="1" smtClean="0"/>
              <a:t>History</a:t>
            </a:r>
            <a:endParaRPr lang="it-IT" sz="2800" dirty="0"/>
          </a:p>
          <a:p>
            <a:pPr marL="342900" indent="-342900">
              <a:buFont typeface="+mj-lt"/>
              <a:buAutoNum type="arabicPeriod"/>
            </a:pPr>
            <a:endParaRPr lang="it-IT" sz="2800" dirty="0"/>
          </a:p>
          <a:p>
            <a:pPr marL="342900" indent="-342900">
              <a:buFont typeface="+mj-lt"/>
              <a:buAutoNum type="arabicPeriod"/>
            </a:pPr>
            <a:r>
              <a:rPr lang="it-IT" sz="2800" dirty="0"/>
              <a:t>Human Rights in the Italian </a:t>
            </a:r>
            <a:r>
              <a:rPr lang="it-IT" sz="2800" dirty="0" err="1"/>
              <a:t>Constitution</a:t>
            </a:r>
            <a:endParaRPr lang="it-IT" sz="2800" dirty="0"/>
          </a:p>
          <a:p>
            <a:pPr marL="342900" indent="-342900">
              <a:buFont typeface="+mj-lt"/>
              <a:buAutoNum type="arabicPeriod"/>
            </a:pPr>
            <a:endParaRPr lang="it-IT" sz="2800" dirty="0"/>
          </a:p>
          <a:p>
            <a:pPr marL="342900" indent="-342900">
              <a:buFont typeface="+mj-lt"/>
              <a:buAutoNum type="arabicPeriod"/>
            </a:pPr>
            <a:r>
              <a:rPr lang="it-IT" sz="2800" dirty="0"/>
              <a:t>Connection </a:t>
            </a:r>
            <a:r>
              <a:rPr lang="it-IT" sz="2800" dirty="0" err="1"/>
              <a:t>between</a:t>
            </a:r>
            <a:r>
              <a:rPr lang="it-IT" sz="2800" dirty="0"/>
              <a:t> Human Rights and the </a:t>
            </a:r>
            <a:r>
              <a:rPr lang="it-IT" sz="2800" dirty="0" err="1"/>
              <a:t>texts</a:t>
            </a:r>
            <a:r>
              <a:rPr lang="it-IT" sz="2800" dirty="0"/>
              <a:t> </a:t>
            </a:r>
            <a:r>
              <a:rPr lang="it-IT" sz="2800" dirty="0" err="1" smtClean="0"/>
              <a:t>analysedduring</a:t>
            </a:r>
            <a:r>
              <a:rPr lang="it-IT" sz="2800" dirty="0" smtClean="0"/>
              <a:t> the English </a:t>
            </a:r>
            <a:r>
              <a:rPr lang="it-IT" sz="2800" dirty="0" err="1" smtClean="0"/>
              <a:t>lessons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838636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6E3A3066-B241-4DB6-8509-C3587081E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3111" y="366319"/>
            <a:ext cx="8596668" cy="766195"/>
          </a:xfrm>
        </p:spPr>
        <p:txBody>
          <a:bodyPr/>
          <a:lstStyle/>
          <a:p>
            <a:r>
              <a:rPr lang="it-IT" b="1" dirty="0"/>
              <a:t>DECLARATION OF </a:t>
            </a:r>
            <a:r>
              <a:rPr lang="it-IT" b="1" dirty="0" smtClean="0"/>
              <a:t>INTENTION</a:t>
            </a:r>
            <a:endParaRPr lang="it-IT" b="1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6E028288-7001-44CF-AACF-A02B551225FC}"/>
              </a:ext>
            </a:extLst>
          </p:cNvPr>
          <p:cNvSpPr txBox="1"/>
          <p:nvPr/>
        </p:nvSpPr>
        <p:spPr>
          <a:xfrm>
            <a:off x="543111" y="1317072"/>
            <a:ext cx="971662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400" b="1" dirty="0" err="1" smtClean="0">
                <a:solidFill>
                  <a:srgbClr val="92D050"/>
                </a:solidFill>
              </a:rPr>
              <a:t>Aim</a:t>
            </a:r>
            <a:r>
              <a:rPr lang="it-IT" sz="4400" dirty="0" smtClean="0"/>
              <a:t>: </a:t>
            </a:r>
            <a:r>
              <a:rPr lang="it-IT" sz="4400" dirty="0" err="1" smtClean="0"/>
              <a:t>studying</a:t>
            </a:r>
            <a:r>
              <a:rPr lang="it-IT" sz="4400" dirty="0" smtClean="0"/>
              <a:t> the </a:t>
            </a:r>
            <a:r>
              <a:rPr lang="it-IT" sz="4400" dirty="0" err="1" smtClean="0"/>
              <a:t>development</a:t>
            </a:r>
            <a:r>
              <a:rPr lang="it-IT" sz="4400" dirty="0" smtClean="0"/>
              <a:t> of  Human </a:t>
            </a:r>
            <a:r>
              <a:rPr lang="it-IT" sz="4400" dirty="0"/>
              <a:t>Rights </a:t>
            </a:r>
            <a:r>
              <a:rPr lang="it-IT" sz="4400" dirty="0" smtClean="0"/>
              <a:t>in:</a:t>
            </a:r>
          </a:p>
          <a:p>
            <a:pPr marL="571500" indent="-571500">
              <a:buClr>
                <a:srgbClr val="92D050"/>
              </a:buClr>
              <a:buFont typeface="Wingdings" panose="05000000000000000000" pitchFamily="2" charset="2"/>
              <a:buChar char="§"/>
            </a:pPr>
            <a:r>
              <a:rPr lang="it-IT" sz="4400" dirty="0"/>
              <a:t>T</a:t>
            </a:r>
            <a:r>
              <a:rPr lang="it-IT" sz="4400" dirty="0" smtClean="0"/>
              <a:t>ime  </a:t>
            </a:r>
            <a:endParaRPr lang="it-IT" sz="4400" dirty="0"/>
          </a:p>
          <a:p>
            <a:pPr marL="571500" indent="-571500">
              <a:buClr>
                <a:srgbClr val="92D050"/>
              </a:buClr>
              <a:buFont typeface="Wingdings" panose="05000000000000000000" pitchFamily="2" charset="2"/>
              <a:buChar char="§"/>
            </a:pPr>
            <a:r>
              <a:rPr lang="it-IT" sz="4400" dirty="0"/>
              <a:t>T</a:t>
            </a:r>
            <a:r>
              <a:rPr lang="it-IT" sz="4400" dirty="0" smtClean="0"/>
              <a:t>he </a:t>
            </a:r>
            <a:r>
              <a:rPr lang="it-IT" sz="4400" dirty="0"/>
              <a:t>Italian </a:t>
            </a:r>
            <a:r>
              <a:rPr lang="it-IT" sz="4400" dirty="0" err="1"/>
              <a:t>Constitution</a:t>
            </a:r>
            <a:r>
              <a:rPr lang="it-IT" sz="4400" dirty="0"/>
              <a:t> </a:t>
            </a:r>
            <a:endParaRPr lang="it-IT" sz="4400" dirty="0" smtClean="0"/>
          </a:p>
          <a:p>
            <a:pPr marL="571500" indent="-571500">
              <a:buClr>
                <a:srgbClr val="92D050"/>
              </a:buClr>
              <a:buFont typeface="Wingdings" panose="05000000000000000000" pitchFamily="2" charset="2"/>
              <a:buChar char="§"/>
            </a:pPr>
            <a:r>
              <a:rPr lang="it-IT" sz="4400" dirty="0"/>
              <a:t>T</a:t>
            </a:r>
            <a:r>
              <a:rPr lang="it-IT" sz="4400" dirty="0" smtClean="0"/>
              <a:t>he </a:t>
            </a:r>
            <a:r>
              <a:rPr lang="it-IT" sz="4400" dirty="0" err="1"/>
              <a:t>texts</a:t>
            </a:r>
            <a:r>
              <a:rPr lang="it-IT" sz="4400" dirty="0"/>
              <a:t> </a:t>
            </a:r>
            <a:r>
              <a:rPr lang="it-IT" sz="4400" dirty="0" smtClean="0"/>
              <a:t>analysed during the English </a:t>
            </a:r>
            <a:r>
              <a:rPr lang="it-IT" sz="4400" dirty="0" err="1" smtClean="0"/>
              <a:t>lessons</a:t>
            </a:r>
            <a:endParaRPr lang="it-IT" sz="4400" dirty="0"/>
          </a:p>
        </p:txBody>
      </p:sp>
    </p:spTree>
    <p:extLst>
      <p:ext uri="{BB962C8B-B14F-4D97-AF65-F5344CB8AC3E}">
        <p14:creationId xmlns:p14="http://schemas.microsoft.com/office/powerpoint/2010/main" val="77716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552CDBB0-9405-4B9E-80C3-89BE06033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41028"/>
          </a:xfrm>
        </p:spPr>
        <p:txBody>
          <a:bodyPr/>
          <a:lstStyle/>
          <a:p>
            <a:r>
              <a:rPr lang="it-IT" b="1" dirty="0" smtClean="0"/>
              <a:t>HUMAN RIGHTS</a:t>
            </a:r>
            <a:endParaRPr lang="it-IT" b="1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xmlns="" id="{BD00F484-2E31-4166-80C9-6CD1953ACC2E}"/>
              </a:ext>
            </a:extLst>
          </p:cNvPr>
          <p:cNvSpPr txBox="1"/>
          <p:nvPr/>
        </p:nvSpPr>
        <p:spPr>
          <a:xfrm>
            <a:off x="746620" y="1493240"/>
            <a:ext cx="903494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“</a:t>
            </a:r>
            <a:r>
              <a:rPr lang="en-US" sz="2400" i="1" dirty="0" smtClean="0"/>
              <a:t>the </a:t>
            </a:r>
            <a:r>
              <a:rPr lang="en-US" sz="2400" i="1" dirty="0"/>
              <a:t>basic rights and freedoms to which all humans are </a:t>
            </a:r>
            <a:r>
              <a:rPr lang="en-US" sz="2400" i="1" dirty="0" smtClean="0"/>
              <a:t>entitled</a:t>
            </a:r>
            <a:r>
              <a:rPr lang="en-US" sz="2400" dirty="0" smtClean="0"/>
              <a:t>”</a:t>
            </a:r>
            <a:endParaRPr lang="en-US" sz="2400" dirty="0"/>
          </a:p>
          <a:p>
            <a:endParaRPr lang="it-IT" sz="2400" dirty="0" smtClean="0"/>
          </a:p>
          <a:p>
            <a:r>
              <a:rPr lang="it-IT" sz="2400" dirty="0" smtClean="0"/>
              <a:t>«</a:t>
            </a:r>
            <a:r>
              <a:rPr lang="en-US" sz="2400" dirty="0" smtClean="0"/>
              <a:t>rights </a:t>
            </a:r>
            <a:r>
              <a:rPr lang="en-US" sz="2400" dirty="0"/>
              <a:t>inherent to all human beings, regardless of race, sex, nationality, ethnicity, language, religion, or any other status</a:t>
            </a:r>
            <a:r>
              <a:rPr lang="en-US" sz="2400" dirty="0" smtClean="0"/>
              <a:t>.”</a:t>
            </a:r>
          </a:p>
          <a:p>
            <a:endParaRPr lang="en-US" sz="2400" dirty="0" smtClean="0"/>
          </a:p>
          <a:p>
            <a:r>
              <a:rPr lang="en-US" sz="2400" dirty="0" smtClean="0"/>
              <a:t>“include </a:t>
            </a:r>
            <a:r>
              <a:rPr lang="en-US" sz="2400" dirty="0"/>
              <a:t>the right to life and liberty, freedom from slavery and torture, freedom of opinion and expression, the right to work and education, and many more.  </a:t>
            </a:r>
            <a:endParaRPr lang="en-US" sz="2400" dirty="0" smtClean="0"/>
          </a:p>
          <a:p>
            <a:r>
              <a:rPr lang="en-US" sz="2400" dirty="0" smtClean="0"/>
              <a:t>“Everyone </a:t>
            </a:r>
            <a:r>
              <a:rPr lang="en-US" sz="2400" dirty="0"/>
              <a:t>is entitled to these rights, without discrimination</a:t>
            </a:r>
            <a:r>
              <a:rPr lang="en-US" sz="2400" dirty="0" smtClean="0"/>
              <a:t>.”</a:t>
            </a:r>
          </a:p>
          <a:p>
            <a:endParaRPr lang="en-US" sz="2400" dirty="0" smtClean="0"/>
          </a:p>
          <a:p>
            <a:r>
              <a:rPr lang="en-US" sz="2400" b="1" dirty="0" smtClean="0">
                <a:solidFill>
                  <a:srgbClr val="92D050"/>
                </a:solidFill>
              </a:rPr>
              <a:t>(</a:t>
            </a:r>
            <a:r>
              <a:rPr lang="it-IT" sz="2400" b="1" dirty="0" smtClean="0">
                <a:solidFill>
                  <a:srgbClr val="92D050"/>
                </a:solidFill>
              </a:rPr>
              <a:t>The </a:t>
            </a:r>
            <a:r>
              <a:rPr lang="it-IT" sz="2400" b="1" dirty="0" err="1">
                <a:solidFill>
                  <a:srgbClr val="92D050"/>
                </a:solidFill>
              </a:rPr>
              <a:t>United</a:t>
            </a:r>
            <a:r>
              <a:rPr lang="it-IT" sz="2400" b="1" dirty="0">
                <a:solidFill>
                  <a:srgbClr val="92D050"/>
                </a:solidFill>
              </a:rPr>
              <a:t> </a:t>
            </a:r>
            <a:r>
              <a:rPr lang="it-IT" sz="2400" b="1" dirty="0" smtClean="0">
                <a:solidFill>
                  <a:srgbClr val="92D050"/>
                </a:solidFill>
              </a:rPr>
              <a:t>Nations)</a:t>
            </a:r>
            <a:endParaRPr lang="it-IT" sz="2400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9359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CBF97355-B145-4AAC-A3F9-BF3CA9FEBF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73916"/>
          </a:xfrm>
        </p:spPr>
        <p:txBody>
          <a:bodyPr>
            <a:normAutofit/>
          </a:bodyPr>
          <a:lstStyle/>
          <a:p>
            <a:r>
              <a:rPr lang="it-IT" b="1" dirty="0" smtClean="0"/>
              <a:t>HUMAN RIGHTS IN TIME</a:t>
            </a:r>
            <a:endParaRPr lang="it-IT" b="1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xmlns="" id="{5042248A-9F60-43E4-A6E4-F3C0065F03F9}"/>
              </a:ext>
            </a:extLst>
          </p:cNvPr>
          <p:cNvSpPr txBox="1"/>
          <p:nvPr/>
        </p:nvSpPr>
        <p:spPr>
          <a:xfrm>
            <a:off x="-80625" y="1651030"/>
            <a:ext cx="10112586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Clr>
                <a:srgbClr val="92D05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dirty="0"/>
              <a:t>Ancient peoples </a:t>
            </a:r>
            <a:r>
              <a:rPr lang="en-US" dirty="0" smtClean="0"/>
              <a:t>different conception </a:t>
            </a:r>
            <a:r>
              <a:rPr lang="en-US" dirty="0"/>
              <a:t>of universal human rights.</a:t>
            </a:r>
          </a:p>
          <a:p>
            <a:pPr marL="285750" indent="-285750" algn="just">
              <a:buClr>
                <a:srgbClr val="92D05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dirty="0"/>
              <a:t>M</a:t>
            </a:r>
            <a:r>
              <a:rPr lang="en-US" dirty="0" smtClean="0"/>
              <a:t>odern </a:t>
            </a:r>
            <a:r>
              <a:rPr lang="en-US" dirty="0"/>
              <a:t>human rights arguments emerged over the latter half of the 20th century</a:t>
            </a:r>
          </a:p>
          <a:p>
            <a:pPr marL="285750" indent="-285750" algn="just">
              <a:buClr>
                <a:srgbClr val="92D05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b="1" dirty="0" smtClean="0">
                <a:solidFill>
                  <a:srgbClr val="92D050"/>
                </a:solidFill>
              </a:rPr>
              <a:t>1689</a:t>
            </a:r>
            <a:r>
              <a:rPr lang="en-US" dirty="0" smtClean="0"/>
              <a:t>: The English </a:t>
            </a:r>
            <a:r>
              <a:rPr lang="en-US" dirty="0"/>
              <a:t>Bill of Rights and the Scottish Claim of </a:t>
            </a:r>
            <a:r>
              <a:rPr lang="en-US" dirty="0" smtClean="0"/>
              <a:t>Right made a </a:t>
            </a:r>
            <a:r>
              <a:rPr lang="en-US" dirty="0"/>
              <a:t>range of oppressive </a:t>
            </a:r>
            <a:r>
              <a:rPr lang="en-US" dirty="0" smtClean="0"/>
              <a:t>government actions  </a:t>
            </a:r>
            <a:r>
              <a:rPr lang="en-US" dirty="0"/>
              <a:t>illegal </a:t>
            </a:r>
          </a:p>
          <a:p>
            <a:pPr marL="285750" indent="-285750" algn="just">
              <a:buClr>
                <a:srgbClr val="92D05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dirty="0" smtClean="0"/>
              <a:t>US Declaration </a:t>
            </a:r>
            <a:r>
              <a:rPr lang="en-US" dirty="0"/>
              <a:t>of Independence and the French Declaration of the Rights of Man and of the Citizen </a:t>
            </a:r>
          </a:p>
          <a:p>
            <a:pPr marL="285750" indent="-285750" algn="just">
              <a:buClr>
                <a:srgbClr val="92D05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b="1" dirty="0" smtClean="0">
                <a:solidFill>
                  <a:srgbClr val="92D050"/>
                </a:solidFill>
              </a:rPr>
              <a:t>1919</a:t>
            </a:r>
            <a:r>
              <a:rPr lang="en-US" dirty="0" smtClean="0"/>
              <a:t>: The </a:t>
            </a:r>
            <a:r>
              <a:rPr lang="en-US" dirty="0"/>
              <a:t>League of Nations was established </a:t>
            </a:r>
            <a:r>
              <a:rPr lang="en-US" dirty="0" smtClean="0"/>
              <a:t>at </a:t>
            </a:r>
            <a:r>
              <a:rPr lang="en-US" dirty="0"/>
              <a:t>the negotiations over the Treaty of Versailles following the end of World War I</a:t>
            </a:r>
          </a:p>
          <a:p>
            <a:pPr marL="285750" indent="-285750" algn="just">
              <a:buClr>
                <a:srgbClr val="92D05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b="1" dirty="0" smtClean="0">
                <a:solidFill>
                  <a:srgbClr val="92D050"/>
                </a:solidFill>
              </a:rPr>
              <a:t>1948</a:t>
            </a:r>
            <a:r>
              <a:rPr lang="en-US" dirty="0" smtClean="0"/>
              <a:t>: The </a:t>
            </a:r>
            <a:r>
              <a:rPr lang="en-US" dirty="0"/>
              <a:t>Universal Declaration of Human Rights (</a:t>
            </a:r>
            <a:r>
              <a:rPr lang="en-US" dirty="0" smtClean="0"/>
              <a:t>UDHR)</a:t>
            </a:r>
            <a:r>
              <a:rPr lang="en-US" sz="2000" b="1" dirty="0" smtClean="0">
                <a:solidFill>
                  <a:srgbClr val="92D050"/>
                </a:solidFill>
                <a:sym typeface="Wingdings" panose="05000000000000000000" pitchFamily="2" charset="2"/>
              </a:rPr>
              <a:t></a:t>
            </a:r>
            <a:r>
              <a:rPr lang="en-US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en-US" dirty="0" smtClean="0"/>
              <a:t>a </a:t>
            </a:r>
            <a:r>
              <a:rPr lang="en-US" dirty="0"/>
              <a:t>non-binding declaration adopted by the United Nations General </a:t>
            </a:r>
            <a:r>
              <a:rPr lang="en-US" dirty="0" smtClean="0"/>
              <a:t>Assembly, </a:t>
            </a:r>
            <a:r>
              <a:rPr lang="en-US" dirty="0"/>
              <a:t>partly in response to the barbarism of World War II.</a:t>
            </a:r>
          </a:p>
          <a:p>
            <a:pPr marL="285750" indent="-285750" algn="just">
              <a:buClr>
                <a:srgbClr val="92D05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dirty="0" smtClean="0"/>
              <a:t>1966</a:t>
            </a:r>
            <a:r>
              <a:rPr lang="en-US" dirty="0"/>
              <a:t>:</a:t>
            </a:r>
            <a:r>
              <a:rPr lang="en-US" dirty="0" smtClean="0"/>
              <a:t> </a:t>
            </a:r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International Covenant on Civil and Political Rights (ICCPR) and the International Covenant on Economic, Social and Cultural Rights (ICESCR) were adopted by the United Nations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84926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A617C983-A029-48EB-AA55-E54FF26B5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446" y="210589"/>
            <a:ext cx="9397691" cy="673916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HUMAN RIGHTS IN THE ITALIAN CONSTITUTION</a:t>
            </a:r>
            <a:br>
              <a:rPr lang="en-US" b="1" dirty="0" smtClean="0"/>
            </a:br>
            <a:endParaRPr lang="it-IT" b="1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xmlns="" id="{9B6AB2A8-E40E-470A-8951-466A4CFD762F}"/>
              </a:ext>
            </a:extLst>
          </p:cNvPr>
          <p:cNvSpPr txBox="1"/>
          <p:nvPr/>
        </p:nvSpPr>
        <p:spPr>
          <a:xfrm>
            <a:off x="488925" y="975945"/>
            <a:ext cx="9831897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The Italian </a:t>
            </a:r>
            <a:r>
              <a:rPr lang="it-IT" sz="2800" dirty="0" err="1" smtClean="0"/>
              <a:t>Constitution</a:t>
            </a:r>
            <a:r>
              <a:rPr lang="it-IT" sz="2800" dirty="0" smtClean="0"/>
              <a:t>: </a:t>
            </a:r>
            <a:r>
              <a:rPr lang="it-IT" sz="2800" dirty="0" err="1" smtClean="0"/>
              <a:t>based</a:t>
            </a:r>
            <a:r>
              <a:rPr lang="it-IT" sz="2800" dirty="0" smtClean="0"/>
              <a:t> </a:t>
            </a:r>
            <a:r>
              <a:rPr lang="it-IT" sz="2800" dirty="0"/>
              <a:t>on </a:t>
            </a:r>
            <a:r>
              <a:rPr lang="it-IT" sz="2800" dirty="0" smtClean="0"/>
              <a:t>fundamental </a:t>
            </a:r>
            <a:r>
              <a:rPr lang="it-IT" sz="2800" dirty="0"/>
              <a:t>human </a:t>
            </a:r>
            <a:r>
              <a:rPr lang="it-IT" sz="2800" dirty="0" err="1"/>
              <a:t>rights</a:t>
            </a:r>
            <a:r>
              <a:rPr lang="it-IT" sz="2800" dirty="0" smtClean="0"/>
              <a:t>:</a:t>
            </a:r>
          </a:p>
          <a:p>
            <a:endParaRPr lang="it-IT" sz="2800" dirty="0"/>
          </a:p>
          <a:p>
            <a:pPr marL="342900" indent="-342900">
              <a:buFont typeface="+mj-lt"/>
              <a:buAutoNum type="arabicPeriod"/>
            </a:pPr>
            <a:r>
              <a:rPr lang="en-US" sz="2800" dirty="0"/>
              <a:t>Rights and Duties of Citizens (Articles 13–54)</a:t>
            </a:r>
          </a:p>
          <a:p>
            <a:pPr marL="342900" indent="-342900">
              <a:buFont typeface="+mj-lt"/>
              <a:buAutoNum type="arabicPeriod"/>
            </a:pPr>
            <a:endParaRPr lang="en-US" sz="2800" dirty="0"/>
          </a:p>
          <a:p>
            <a:pPr marL="342900" indent="-342900">
              <a:buFont typeface="+mj-lt"/>
              <a:buAutoNum type="arabicPeriod"/>
            </a:pPr>
            <a:r>
              <a:rPr lang="en-US" sz="2800" dirty="0"/>
              <a:t>Civil Relations (Articles 13–28)</a:t>
            </a:r>
          </a:p>
          <a:p>
            <a:endParaRPr lang="en-US" sz="2800" dirty="0"/>
          </a:p>
          <a:p>
            <a:pPr marL="342900" indent="-342900">
              <a:buFont typeface="+mj-lt"/>
              <a:buAutoNum type="arabicPeriod"/>
            </a:pPr>
            <a:r>
              <a:rPr lang="en-US" sz="2800" dirty="0"/>
              <a:t>Ethical and Social Relations (Articles 29–34)</a:t>
            </a:r>
          </a:p>
          <a:p>
            <a:pPr marL="342900" indent="-342900">
              <a:buFont typeface="+mj-lt"/>
              <a:buAutoNum type="arabicPeriod"/>
            </a:pPr>
            <a:endParaRPr lang="en-US" sz="2800" dirty="0"/>
          </a:p>
          <a:p>
            <a:pPr marL="342900" indent="-342900">
              <a:buFont typeface="+mj-lt"/>
              <a:buAutoNum type="arabicPeriod"/>
            </a:pPr>
            <a:r>
              <a:rPr lang="en-US" sz="2800" dirty="0"/>
              <a:t>Legislative Process (Articles 70–82)</a:t>
            </a:r>
          </a:p>
          <a:p>
            <a:pPr marL="342900" indent="-342900">
              <a:buFont typeface="+mj-lt"/>
              <a:buAutoNum type="arabicPeriod"/>
            </a:pPr>
            <a:endParaRPr lang="en-US" sz="2800" dirty="0"/>
          </a:p>
          <a:p>
            <a:pPr marL="342900" indent="-342900">
              <a:buFont typeface="+mj-lt"/>
              <a:buAutoNum type="arabicPeriod"/>
            </a:pPr>
            <a:r>
              <a:rPr lang="en-US" sz="2800" dirty="0"/>
              <a:t>The Judicial Branch (Articles 101–113)</a:t>
            </a:r>
          </a:p>
          <a:p>
            <a:pPr marL="342900" indent="-342900">
              <a:buFont typeface="+mj-lt"/>
              <a:buAutoNum type="arabicPeriod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601947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FCEA569A-5773-4053-9860-D1585DAA03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53006"/>
            <a:ext cx="8596668" cy="1040235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HUMAN RIGHTS IN THE TEXTS ANALYSED DURING THE ENGLISH LESSONS</a:t>
            </a:r>
            <a:r>
              <a:rPr lang="en-US" b="1" dirty="0"/>
              <a:t/>
            </a:r>
            <a:br>
              <a:rPr lang="en-US" b="1" dirty="0"/>
            </a:br>
            <a:r>
              <a:rPr lang="en-US" dirty="0"/>
              <a:t/>
            </a:r>
            <a:br>
              <a:rPr lang="en-US" dirty="0"/>
            </a:br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xmlns="" id="{61BB2A31-0757-4B41-98AF-46777E68737E}"/>
              </a:ext>
            </a:extLst>
          </p:cNvPr>
          <p:cNvSpPr txBox="1"/>
          <p:nvPr/>
        </p:nvSpPr>
        <p:spPr>
          <a:xfrm>
            <a:off x="763398" y="1795244"/>
            <a:ext cx="944600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/>
              <a:t>Individual</a:t>
            </a:r>
            <a:r>
              <a:rPr lang="it-IT" dirty="0"/>
              <a:t> </a:t>
            </a:r>
            <a:r>
              <a:rPr lang="it-IT" dirty="0" err="1"/>
              <a:t>religious</a:t>
            </a:r>
            <a:r>
              <a:rPr lang="it-IT" dirty="0"/>
              <a:t> </a:t>
            </a:r>
            <a:r>
              <a:rPr lang="it-IT" dirty="0" err="1"/>
              <a:t>freedom</a:t>
            </a:r>
            <a:r>
              <a:rPr lang="it-IT" dirty="0"/>
              <a:t>     </a:t>
            </a:r>
            <a:r>
              <a:rPr lang="it-IT" dirty="0" smtClean="0"/>
              <a:t>           </a:t>
            </a:r>
            <a:r>
              <a:rPr lang="it-IT" dirty="0" err="1"/>
              <a:t>Mohsin</a:t>
            </a:r>
            <a:r>
              <a:rPr lang="it-IT" dirty="0"/>
              <a:t> Hamid – </a:t>
            </a:r>
            <a:r>
              <a:rPr lang="it-IT" dirty="0" smtClean="0"/>
              <a:t>The </a:t>
            </a:r>
            <a:r>
              <a:rPr lang="it-IT" dirty="0" err="1" smtClean="0"/>
              <a:t>Reluctant</a:t>
            </a:r>
            <a:r>
              <a:rPr lang="it-IT" dirty="0" smtClean="0"/>
              <a:t> </a:t>
            </a:r>
            <a:r>
              <a:rPr lang="it-IT" dirty="0" err="1" smtClean="0"/>
              <a:t>Fundamentalist</a:t>
            </a:r>
            <a:endParaRPr lang="it-IT" dirty="0"/>
          </a:p>
          <a:p>
            <a:r>
              <a:rPr lang="it-IT" dirty="0"/>
              <a:t> </a:t>
            </a:r>
          </a:p>
          <a:p>
            <a:r>
              <a:rPr lang="it-IT" dirty="0" err="1"/>
              <a:t>Religious</a:t>
            </a:r>
            <a:r>
              <a:rPr lang="it-IT" dirty="0"/>
              <a:t> </a:t>
            </a:r>
            <a:r>
              <a:rPr lang="it-IT" dirty="0" err="1" smtClean="0"/>
              <a:t>perspective</a:t>
            </a:r>
            <a:r>
              <a:rPr lang="it-IT" dirty="0" smtClean="0"/>
              <a:t>               Rudyard </a:t>
            </a:r>
            <a:r>
              <a:rPr lang="it-IT" dirty="0"/>
              <a:t>Kipling – </a:t>
            </a:r>
            <a:r>
              <a:rPr lang="it-IT" dirty="0" err="1" smtClean="0"/>
              <a:t>Lispeth</a:t>
            </a:r>
            <a:endParaRPr lang="it-IT" dirty="0"/>
          </a:p>
          <a:p>
            <a:endParaRPr lang="it-IT" dirty="0"/>
          </a:p>
          <a:p>
            <a:r>
              <a:rPr lang="it-IT" dirty="0"/>
              <a:t>Personal </a:t>
            </a:r>
            <a:r>
              <a:rPr lang="it-IT" dirty="0" err="1"/>
              <a:t>freedom</a:t>
            </a:r>
            <a:r>
              <a:rPr lang="it-IT" dirty="0"/>
              <a:t>               Charles Dickens – </a:t>
            </a:r>
            <a:r>
              <a:rPr lang="it-IT" dirty="0" smtClean="0"/>
              <a:t>Oliver Twist</a:t>
            </a:r>
            <a:endParaRPr lang="it-IT" dirty="0"/>
          </a:p>
          <a:p>
            <a:endParaRPr lang="it-IT" dirty="0"/>
          </a:p>
          <a:p>
            <a:r>
              <a:rPr lang="it-IT" dirty="0"/>
              <a:t>Identity of </a:t>
            </a:r>
            <a:r>
              <a:rPr lang="it-IT" dirty="0" err="1"/>
              <a:t>indipendent</a:t>
            </a:r>
            <a:r>
              <a:rPr lang="it-IT" dirty="0"/>
              <a:t> </a:t>
            </a:r>
            <a:r>
              <a:rPr lang="it-IT" dirty="0" err="1"/>
              <a:t>states</a:t>
            </a:r>
            <a:r>
              <a:rPr lang="it-IT" dirty="0"/>
              <a:t>                Rudyard Kipling – </a:t>
            </a:r>
            <a:r>
              <a:rPr lang="it-IT" dirty="0" smtClean="0"/>
              <a:t>The </a:t>
            </a:r>
            <a:r>
              <a:rPr lang="it-IT" dirty="0"/>
              <a:t>White Man </a:t>
            </a:r>
            <a:r>
              <a:rPr lang="it-IT" dirty="0" err="1" smtClean="0"/>
              <a:t>Burden</a:t>
            </a:r>
            <a:endParaRPr lang="it-IT" dirty="0"/>
          </a:p>
          <a:p>
            <a:endParaRPr lang="it-IT" dirty="0"/>
          </a:p>
          <a:p>
            <a:r>
              <a:rPr lang="it-IT" dirty="0"/>
              <a:t>Woman </a:t>
            </a:r>
            <a:r>
              <a:rPr lang="it-IT" dirty="0" err="1"/>
              <a:t>freedom</a:t>
            </a:r>
            <a:r>
              <a:rPr lang="it-IT" dirty="0"/>
              <a:t> and </a:t>
            </a:r>
            <a:r>
              <a:rPr lang="it-IT" dirty="0" err="1"/>
              <a:t>identity</a:t>
            </a:r>
            <a:r>
              <a:rPr lang="it-IT" dirty="0"/>
              <a:t>               Robert Browning – </a:t>
            </a:r>
            <a:r>
              <a:rPr lang="it-IT" dirty="0" smtClean="0"/>
              <a:t>My </a:t>
            </a:r>
            <a:r>
              <a:rPr lang="it-IT" dirty="0"/>
              <a:t>Last </a:t>
            </a:r>
            <a:r>
              <a:rPr lang="it-IT" smtClean="0"/>
              <a:t>Duchess</a:t>
            </a:r>
            <a:endParaRPr lang="it-IT" dirty="0"/>
          </a:p>
          <a:p>
            <a:endParaRPr lang="it-IT" dirty="0"/>
          </a:p>
          <a:p>
            <a:r>
              <a:rPr lang="it-IT" dirty="0"/>
              <a:t>Personal </a:t>
            </a:r>
            <a:r>
              <a:rPr lang="it-IT" dirty="0" err="1"/>
              <a:t>identity</a:t>
            </a:r>
            <a:r>
              <a:rPr lang="it-IT" dirty="0"/>
              <a:t>                Lord Alfred Tennyson – «Ulysses»</a:t>
            </a:r>
          </a:p>
        </p:txBody>
      </p:sp>
      <p:sp>
        <p:nvSpPr>
          <p:cNvPr id="4" name="Freccia a destra 3">
            <a:extLst>
              <a:ext uri="{FF2B5EF4-FFF2-40B4-BE49-F238E27FC236}">
                <a16:creationId xmlns:a16="http://schemas.microsoft.com/office/drawing/2014/main" xmlns="" id="{A2C9F8C4-7CF4-4385-A3ED-ED719A0100F2}"/>
              </a:ext>
            </a:extLst>
          </p:cNvPr>
          <p:cNvSpPr/>
          <p:nvPr/>
        </p:nvSpPr>
        <p:spPr>
          <a:xfrm>
            <a:off x="3816991" y="1929468"/>
            <a:ext cx="931178" cy="1426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Freccia a destra 4">
            <a:extLst>
              <a:ext uri="{FF2B5EF4-FFF2-40B4-BE49-F238E27FC236}">
                <a16:creationId xmlns:a16="http://schemas.microsoft.com/office/drawing/2014/main" xmlns="" id="{95F87DD1-321F-4751-9608-14376A5E7968}"/>
              </a:ext>
            </a:extLst>
          </p:cNvPr>
          <p:cNvSpPr/>
          <p:nvPr/>
        </p:nvSpPr>
        <p:spPr>
          <a:xfrm>
            <a:off x="3061982" y="2491530"/>
            <a:ext cx="931178" cy="1426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Freccia a destra 5">
            <a:extLst>
              <a:ext uri="{FF2B5EF4-FFF2-40B4-BE49-F238E27FC236}">
                <a16:creationId xmlns:a16="http://schemas.microsoft.com/office/drawing/2014/main" xmlns="" id="{4F36FF3E-2D46-4D5F-BA13-E5963E8F75ED}"/>
              </a:ext>
            </a:extLst>
          </p:cNvPr>
          <p:cNvSpPr/>
          <p:nvPr/>
        </p:nvSpPr>
        <p:spPr>
          <a:xfrm>
            <a:off x="2709644" y="3045204"/>
            <a:ext cx="931178" cy="1426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Freccia a destra 6">
            <a:extLst>
              <a:ext uri="{FF2B5EF4-FFF2-40B4-BE49-F238E27FC236}">
                <a16:creationId xmlns:a16="http://schemas.microsoft.com/office/drawing/2014/main" xmlns="" id="{9B8237A9-5751-4800-862F-D057FB40702B}"/>
              </a:ext>
            </a:extLst>
          </p:cNvPr>
          <p:cNvSpPr/>
          <p:nvPr/>
        </p:nvSpPr>
        <p:spPr>
          <a:xfrm>
            <a:off x="3993160" y="3590488"/>
            <a:ext cx="931178" cy="1426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      </a:t>
            </a:r>
          </a:p>
        </p:txBody>
      </p:sp>
      <p:sp>
        <p:nvSpPr>
          <p:cNvPr id="8" name="Freccia a destra 7">
            <a:extLst>
              <a:ext uri="{FF2B5EF4-FFF2-40B4-BE49-F238E27FC236}">
                <a16:creationId xmlns:a16="http://schemas.microsoft.com/office/drawing/2014/main" xmlns="" id="{7A9A7872-3EB6-4DD0-94F0-B1621BCDDC3C}"/>
              </a:ext>
            </a:extLst>
          </p:cNvPr>
          <p:cNvSpPr/>
          <p:nvPr/>
        </p:nvSpPr>
        <p:spPr>
          <a:xfrm>
            <a:off x="3892492" y="4152550"/>
            <a:ext cx="931178" cy="1426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reccia a destra 8">
            <a:extLst>
              <a:ext uri="{FF2B5EF4-FFF2-40B4-BE49-F238E27FC236}">
                <a16:creationId xmlns:a16="http://schemas.microsoft.com/office/drawing/2014/main" xmlns="" id="{CAB8E021-F2FE-4D7E-907F-90455552B81E}"/>
              </a:ext>
            </a:extLst>
          </p:cNvPr>
          <p:cNvSpPr/>
          <p:nvPr/>
        </p:nvSpPr>
        <p:spPr>
          <a:xfrm>
            <a:off x="2676088" y="4677782"/>
            <a:ext cx="931178" cy="1426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9291138"/>
      </p:ext>
    </p:extLst>
  </p:cSld>
  <p:clrMapOvr>
    <a:masterClrMapping/>
  </p:clrMapOvr>
</p:sld>
</file>

<file path=ppt/theme/theme1.xml><?xml version="1.0" encoding="utf-8"?>
<a:theme xmlns:a="http://schemas.openxmlformats.org/drawingml/2006/main" name="Sfaccettatura">
  <a:themeElements>
    <a:clrScheme name="Sfaccettatur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Sfaccettatur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faccettatur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132</TotalTime>
  <Words>427</Words>
  <Application>Microsoft Office PowerPoint</Application>
  <PresentationFormat>Widescreen</PresentationFormat>
  <Paragraphs>60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3" baseType="lpstr">
      <vt:lpstr>Arial</vt:lpstr>
      <vt:lpstr>Calibri</vt:lpstr>
      <vt:lpstr>Trebuchet MS</vt:lpstr>
      <vt:lpstr>Wingdings</vt:lpstr>
      <vt:lpstr>Wingdings 3</vt:lpstr>
      <vt:lpstr>Sfaccettatura</vt:lpstr>
      <vt:lpstr> Human Rights Background Knowledge  and  the Italian Constitution </vt:lpstr>
      <vt:lpstr>TABLE OF CONTENTS</vt:lpstr>
      <vt:lpstr>DECLARATION OF INTENTION</vt:lpstr>
      <vt:lpstr>HUMAN RIGHTS</vt:lpstr>
      <vt:lpstr>HUMAN RIGHTS IN TIME</vt:lpstr>
      <vt:lpstr>HUMAN RIGHTS IN THE ITALIAN CONSTITUTION </vt:lpstr>
      <vt:lpstr>HUMAN RIGHTS IN THE TEXTS ANALYSED DURING THE ENGLISH LESSONS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Rights Background Knowledge and the Italian Constitution</dc:title>
  <dc:creator>Marilena</dc:creator>
  <cp:lastModifiedBy>Utente Windows</cp:lastModifiedBy>
  <cp:revision>12</cp:revision>
  <dcterms:created xsi:type="dcterms:W3CDTF">2019-04-15T17:03:31Z</dcterms:created>
  <dcterms:modified xsi:type="dcterms:W3CDTF">2019-04-15T21:12:27Z</dcterms:modified>
</cp:coreProperties>
</file>