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1" clrIdx="0">
    <p:extLst>
      <p:ext uri="{19B8F6BF-5375-455C-9EA6-DF929625EA0E}">
        <p15:presenceInfo xmlns:p15="http://schemas.microsoft.com/office/powerpoint/2012/main" userId="7de7badbfbc673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5" d="100"/>
          <a:sy n="115" d="100"/>
        </p:scale>
        <p:origin x="210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15T19:11:49.837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CB4E7-71AD-4A61-BB7A-5BDB26B0AE5C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A2225-6BE5-4752-8955-1C3B741FD2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83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96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6199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286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715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770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887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221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22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64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47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81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18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24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977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FC594-FD06-44F3-AB47-87BE62504C35}" type="datetimeFigureOut">
              <a:rPr lang="it-IT" smtClean="0"/>
              <a:t>15/04/2019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EB6616-DF73-48B2-8229-DA05C21E34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0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xmlns="" id="{A92976C0-E6A1-46BB-B812-2E6ABE6C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5716"/>
          </a:xfrm>
        </p:spPr>
        <p:txBody>
          <a:bodyPr>
            <a:normAutofit/>
          </a:bodyPr>
          <a:lstStyle/>
          <a:p>
            <a:r>
              <a:rPr lang="it-IT" sz="7200" dirty="0"/>
              <a:t>Human Rights Background Knowledge and the Italian </a:t>
            </a:r>
            <a:r>
              <a:rPr lang="it-IT" sz="7200" dirty="0" err="1"/>
              <a:t>Constitution</a:t>
            </a:r>
            <a:r>
              <a:rPr lang="it-IT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280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556CA2C-69E2-4BCC-83DE-000EA732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46174" cy="657138"/>
          </a:xfrm>
        </p:spPr>
        <p:txBody>
          <a:bodyPr/>
          <a:lstStyle/>
          <a:p>
            <a:r>
              <a:rPr lang="it-IT" b="1" dirty="0" smtClean="0"/>
              <a:t>TABLE OF CONTENTS</a:t>
            </a:r>
            <a:endParaRPr lang="it-IT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9063A05-9B4E-42B1-A523-C3ED7413B49B}"/>
              </a:ext>
            </a:extLst>
          </p:cNvPr>
          <p:cNvSpPr txBox="1"/>
          <p:nvPr/>
        </p:nvSpPr>
        <p:spPr>
          <a:xfrm>
            <a:off x="677334" y="1540905"/>
            <a:ext cx="881061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2800" dirty="0" err="1"/>
              <a:t>Declaration</a:t>
            </a:r>
            <a:r>
              <a:rPr lang="it-IT" sz="2800" dirty="0"/>
              <a:t> of </a:t>
            </a:r>
            <a:r>
              <a:rPr lang="it-IT" sz="2800" dirty="0" err="1" smtClean="0"/>
              <a:t>Intention</a:t>
            </a:r>
            <a:r>
              <a:rPr lang="it-IT" sz="2800" dirty="0" smtClean="0"/>
              <a:t> </a:t>
            </a:r>
            <a:endParaRPr lang="it-IT" sz="2800" dirty="0"/>
          </a:p>
          <a:p>
            <a:pPr marL="342900" indent="-342900">
              <a:buFont typeface="+mj-lt"/>
              <a:buAutoNum type="arabicPeriod"/>
            </a:pPr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it-IT" sz="2800" dirty="0" smtClean="0"/>
              <a:t> </a:t>
            </a:r>
            <a:r>
              <a:rPr lang="it-IT" sz="2800" dirty="0"/>
              <a:t>Human Rights</a:t>
            </a:r>
          </a:p>
          <a:p>
            <a:pPr marL="342900" indent="-342900">
              <a:buFont typeface="+mj-lt"/>
              <a:buAutoNum type="arabicPeriod"/>
            </a:pPr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Human Rights in </a:t>
            </a:r>
            <a:r>
              <a:rPr lang="it-IT" sz="2800" dirty="0" err="1" smtClean="0"/>
              <a:t>History</a:t>
            </a:r>
            <a:endParaRPr lang="it-IT" sz="2800" dirty="0"/>
          </a:p>
          <a:p>
            <a:pPr marL="342900" indent="-342900">
              <a:buFont typeface="+mj-lt"/>
              <a:buAutoNum type="arabicPeriod"/>
            </a:pPr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Human Rights in the Italian </a:t>
            </a:r>
            <a:r>
              <a:rPr lang="it-IT" sz="2800" dirty="0" err="1"/>
              <a:t>Constitution</a:t>
            </a:r>
            <a:endParaRPr lang="it-IT" sz="2800" dirty="0"/>
          </a:p>
          <a:p>
            <a:pPr marL="342900" indent="-342900">
              <a:buFont typeface="+mj-lt"/>
              <a:buAutoNum type="arabicPeriod"/>
            </a:pPr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Connection </a:t>
            </a:r>
            <a:r>
              <a:rPr lang="it-IT" sz="2800" dirty="0" err="1"/>
              <a:t>between</a:t>
            </a:r>
            <a:r>
              <a:rPr lang="it-IT" sz="2800" dirty="0"/>
              <a:t> Human Rights and the </a:t>
            </a:r>
            <a:r>
              <a:rPr lang="it-IT" sz="2800" dirty="0" err="1"/>
              <a:t>texts</a:t>
            </a:r>
            <a:r>
              <a:rPr lang="it-IT" sz="2800" dirty="0"/>
              <a:t> </a:t>
            </a:r>
            <a:r>
              <a:rPr lang="it-IT" sz="2800" dirty="0" err="1" smtClean="0"/>
              <a:t>analysedduring</a:t>
            </a:r>
            <a:r>
              <a:rPr lang="it-IT" sz="2800" dirty="0" smtClean="0"/>
              <a:t> the English </a:t>
            </a:r>
            <a:r>
              <a:rPr lang="it-IT" sz="2800" dirty="0" err="1" smtClean="0"/>
              <a:t>lessons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83863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E3A3066-B241-4DB6-8509-C3587081E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11" y="366319"/>
            <a:ext cx="8596668" cy="766195"/>
          </a:xfrm>
        </p:spPr>
        <p:txBody>
          <a:bodyPr/>
          <a:lstStyle/>
          <a:p>
            <a:r>
              <a:rPr lang="it-IT" b="1" dirty="0"/>
              <a:t>DECLARATION OF </a:t>
            </a:r>
            <a:r>
              <a:rPr lang="it-IT" b="1" dirty="0" smtClean="0"/>
              <a:t>INTENTION</a:t>
            </a:r>
            <a:endParaRPr lang="it-IT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6E028288-7001-44CF-AACF-A02B551225FC}"/>
              </a:ext>
            </a:extLst>
          </p:cNvPr>
          <p:cNvSpPr txBox="1"/>
          <p:nvPr/>
        </p:nvSpPr>
        <p:spPr>
          <a:xfrm>
            <a:off x="543111" y="1317072"/>
            <a:ext cx="97166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 err="1" smtClean="0">
                <a:solidFill>
                  <a:srgbClr val="92D050"/>
                </a:solidFill>
              </a:rPr>
              <a:t>A</a:t>
            </a:r>
            <a:r>
              <a:rPr lang="it-IT" sz="4400" b="1" dirty="0" err="1" smtClean="0">
                <a:solidFill>
                  <a:srgbClr val="92D050"/>
                </a:solidFill>
              </a:rPr>
              <a:t>im</a:t>
            </a:r>
            <a:r>
              <a:rPr lang="it-IT" sz="4400" dirty="0" smtClean="0"/>
              <a:t>: </a:t>
            </a:r>
            <a:r>
              <a:rPr lang="it-IT" sz="4400" dirty="0" err="1" smtClean="0"/>
              <a:t>studying</a:t>
            </a:r>
            <a:r>
              <a:rPr lang="it-IT" sz="4400" dirty="0" smtClean="0"/>
              <a:t> the </a:t>
            </a:r>
            <a:r>
              <a:rPr lang="it-IT" sz="4400" dirty="0" err="1" smtClean="0"/>
              <a:t>development</a:t>
            </a:r>
            <a:r>
              <a:rPr lang="it-IT" sz="4400" dirty="0" smtClean="0"/>
              <a:t> of  Human </a:t>
            </a:r>
            <a:r>
              <a:rPr lang="it-IT" sz="4400" dirty="0"/>
              <a:t>Rights </a:t>
            </a:r>
            <a:r>
              <a:rPr lang="it-IT" sz="4400" dirty="0" smtClean="0"/>
              <a:t>in:</a:t>
            </a:r>
          </a:p>
          <a:p>
            <a:pPr marL="571500" indent="-5715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it-IT" sz="4400" dirty="0"/>
              <a:t>T</a:t>
            </a:r>
            <a:r>
              <a:rPr lang="it-IT" sz="4400" dirty="0" smtClean="0"/>
              <a:t>ime </a:t>
            </a:r>
            <a:r>
              <a:rPr lang="it-IT" sz="4400" dirty="0" smtClean="0"/>
              <a:t> </a:t>
            </a:r>
            <a:endParaRPr lang="it-IT" sz="4400" dirty="0"/>
          </a:p>
          <a:p>
            <a:pPr marL="571500" indent="-5715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it-IT" sz="4400" dirty="0"/>
              <a:t>T</a:t>
            </a:r>
            <a:r>
              <a:rPr lang="it-IT" sz="4400" dirty="0" smtClean="0"/>
              <a:t>he </a:t>
            </a:r>
            <a:r>
              <a:rPr lang="it-IT" sz="4400" dirty="0"/>
              <a:t>Italian </a:t>
            </a:r>
            <a:r>
              <a:rPr lang="it-IT" sz="4400" dirty="0" err="1"/>
              <a:t>Constitution</a:t>
            </a:r>
            <a:r>
              <a:rPr lang="it-IT" sz="4400" dirty="0"/>
              <a:t> </a:t>
            </a:r>
            <a:endParaRPr lang="it-IT" sz="4400" dirty="0" smtClean="0"/>
          </a:p>
          <a:p>
            <a:pPr marL="571500" indent="-571500">
              <a:buClr>
                <a:srgbClr val="92D050"/>
              </a:buClr>
              <a:buFont typeface="Wingdings" panose="05000000000000000000" pitchFamily="2" charset="2"/>
              <a:buChar char="§"/>
            </a:pPr>
            <a:r>
              <a:rPr lang="it-IT" sz="4400" dirty="0"/>
              <a:t>T</a:t>
            </a:r>
            <a:r>
              <a:rPr lang="it-IT" sz="4400" dirty="0" smtClean="0"/>
              <a:t>he </a:t>
            </a:r>
            <a:r>
              <a:rPr lang="it-IT" sz="4400" dirty="0" err="1"/>
              <a:t>texts</a:t>
            </a:r>
            <a:r>
              <a:rPr lang="it-IT" sz="4400" dirty="0"/>
              <a:t> </a:t>
            </a:r>
            <a:r>
              <a:rPr lang="it-IT" sz="4400" dirty="0" smtClean="0"/>
              <a:t>analysed during the English </a:t>
            </a:r>
            <a:r>
              <a:rPr lang="it-IT" sz="4400" dirty="0" err="1" smtClean="0"/>
              <a:t>lessons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77716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52CDBB0-9405-4B9E-80C3-89BE06033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1028"/>
          </a:xfrm>
        </p:spPr>
        <p:txBody>
          <a:bodyPr/>
          <a:lstStyle/>
          <a:p>
            <a:r>
              <a:rPr lang="it-IT" b="1" dirty="0" smtClean="0"/>
              <a:t>HUMAN RIGHTS</a:t>
            </a:r>
            <a:endParaRPr lang="it-IT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BD00F484-2E31-4166-80C9-6CD1953ACC2E}"/>
              </a:ext>
            </a:extLst>
          </p:cNvPr>
          <p:cNvSpPr txBox="1"/>
          <p:nvPr/>
        </p:nvSpPr>
        <p:spPr>
          <a:xfrm>
            <a:off x="746620" y="1493240"/>
            <a:ext cx="90349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</a:t>
            </a:r>
            <a:r>
              <a:rPr lang="en-US" sz="2400" i="1" dirty="0" smtClean="0"/>
              <a:t>the </a:t>
            </a:r>
            <a:r>
              <a:rPr lang="en-US" sz="2400" i="1" dirty="0"/>
              <a:t>basic rights and freedoms to which all humans are </a:t>
            </a:r>
            <a:r>
              <a:rPr lang="en-US" sz="2400" i="1" dirty="0" smtClean="0"/>
              <a:t>entitled</a:t>
            </a:r>
            <a:r>
              <a:rPr lang="en-US" sz="2400" dirty="0" smtClean="0"/>
              <a:t>”</a:t>
            </a:r>
            <a:endParaRPr lang="en-US" sz="2400" dirty="0"/>
          </a:p>
          <a:p>
            <a:endParaRPr lang="it-IT" sz="2400" dirty="0" smtClean="0"/>
          </a:p>
          <a:p>
            <a:r>
              <a:rPr lang="it-IT" sz="2400" dirty="0" smtClean="0"/>
              <a:t>«</a:t>
            </a:r>
            <a:r>
              <a:rPr lang="en-US" sz="2400" dirty="0" smtClean="0"/>
              <a:t>rights </a:t>
            </a:r>
            <a:r>
              <a:rPr lang="en-US" sz="2400" dirty="0"/>
              <a:t>inherent to all human beings, regardless of race, sex, nationality, ethnicity, language, religion, or any other status</a:t>
            </a:r>
            <a:r>
              <a:rPr lang="en-US" sz="2400" dirty="0" smtClean="0"/>
              <a:t>.”</a:t>
            </a:r>
          </a:p>
          <a:p>
            <a:endParaRPr lang="en-US" sz="2400" dirty="0" smtClean="0"/>
          </a:p>
          <a:p>
            <a:r>
              <a:rPr lang="en-US" sz="2400" dirty="0" smtClean="0"/>
              <a:t>“include </a:t>
            </a:r>
            <a:r>
              <a:rPr lang="en-US" sz="2400" dirty="0"/>
              <a:t>the right to life and liberty, freedom from slavery and torture, freedom of opinion and expression, the right to work and education, and many more.  </a:t>
            </a:r>
            <a:endParaRPr lang="en-US" sz="2400" dirty="0" smtClean="0"/>
          </a:p>
          <a:p>
            <a:r>
              <a:rPr lang="en-US" sz="2400" dirty="0" smtClean="0"/>
              <a:t>“Everyone </a:t>
            </a:r>
            <a:r>
              <a:rPr lang="en-US" sz="2400" dirty="0"/>
              <a:t>is entitled to these rights, without discrimination</a:t>
            </a:r>
            <a:r>
              <a:rPr lang="en-US" sz="2400" dirty="0" smtClean="0"/>
              <a:t>.”</a:t>
            </a:r>
          </a:p>
          <a:p>
            <a:endParaRPr lang="en-US" sz="2400" dirty="0" smtClean="0"/>
          </a:p>
          <a:p>
            <a:r>
              <a:rPr lang="en-US" sz="2400" b="1" dirty="0" smtClean="0">
                <a:solidFill>
                  <a:srgbClr val="92D050"/>
                </a:solidFill>
              </a:rPr>
              <a:t>(</a:t>
            </a:r>
            <a:r>
              <a:rPr lang="it-IT" sz="2400" b="1" dirty="0" smtClean="0">
                <a:solidFill>
                  <a:srgbClr val="92D050"/>
                </a:solidFill>
              </a:rPr>
              <a:t>The </a:t>
            </a:r>
            <a:r>
              <a:rPr lang="it-IT" sz="2400" b="1" dirty="0" err="1">
                <a:solidFill>
                  <a:srgbClr val="92D050"/>
                </a:solidFill>
              </a:rPr>
              <a:t>United</a:t>
            </a:r>
            <a:r>
              <a:rPr lang="it-IT" sz="2400" b="1" dirty="0">
                <a:solidFill>
                  <a:srgbClr val="92D050"/>
                </a:solidFill>
              </a:rPr>
              <a:t> </a:t>
            </a:r>
            <a:r>
              <a:rPr lang="it-IT" sz="2400" b="1" dirty="0" smtClean="0">
                <a:solidFill>
                  <a:srgbClr val="92D050"/>
                </a:solidFill>
              </a:rPr>
              <a:t>Nations)</a:t>
            </a:r>
            <a:endParaRPr lang="it-IT" sz="2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5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BF97355-B145-4AAC-A3F9-BF3CA9FEB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3916"/>
          </a:xfrm>
        </p:spPr>
        <p:txBody>
          <a:bodyPr>
            <a:normAutofit/>
          </a:bodyPr>
          <a:lstStyle/>
          <a:p>
            <a:r>
              <a:rPr lang="it-IT" b="1" dirty="0" smtClean="0"/>
              <a:t>HUMAN RIGHTS IN </a:t>
            </a:r>
            <a:r>
              <a:rPr lang="it-IT" b="1" dirty="0" smtClean="0"/>
              <a:t>TIME</a:t>
            </a:r>
            <a:endParaRPr lang="it-IT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042248A-9F60-43E4-A6E4-F3C0065F03F9}"/>
              </a:ext>
            </a:extLst>
          </p:cNvPr>
          <p:cNvSpPr txBox="1"/>
          <p:nvPr/>
        </p:nvSpPr>
        <p:spPr>
          <a:xfrm>
            <a:off x="-80625" y="1651030"/>
            <a:ext cx="1011258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/>
              <a:t>Ancient peoples </a:t>
            </a:r>
            <a:r>
              <a:rPr lang="en-US" dirty="0" smtClean="0"/>
              <a:t>different conception </a:t>
            </a:r>
            <a:r>
              <a:rPr lang="en-US" dirty="0"/>
              <a:t>of universal human rights.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/>
              <a:t>M</a:t>
            </a:r>
            <a:r>
              <a:rPr lang="en-US" dirty="0" smtClean="0"/>
              <a:t>odern </a:t>
            </a:r>
            <a:r>
              <a:rPr lang="en-US" dirty="0"/>
              <a:t>human rights arguments emerged over the latter half of the 20th century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92D050"/>
                </a:solidFill>
              </a:rPr>
              <a:t>1689</a:t>
            </a:r>
            <a:r>
              <a:rPr lang="en-US" dirty="0" smtClean="0"/>
              <a:t>: The English </a:t>
            </a:r>
            <a:r>
              <a:rPr lang="en-US" dirty="0"/>
              <a:t>Bill of Rights and the Scottish Claim of </a:t>
            </a:r>
            <a:r>
              <a:rPr lang="en-US" dirty="0" smtClean="0"/>
              <a:t>Right made a </a:t>
            </a:r>
            <a:r>
              <a:rPr lang="en-US" dirty="0"/>
              <a:t>range of oppressive </a:t>
            </a:r>
            <a:r>
              <a:rPr lang="en-US" dirty="0" smtClean="0"/>
              <a:t>government actions </a:t>
            </a:r>
            <a:r>
              <a:rPr lang="en-US" dirty="0" smtClean="0"/>
              <a:t> </a:t>
            </a:r>
            <a:r>
              <a:rPr lang="en-US" dirty="0"/>
              <a:t>illegal </a:t>
            </a:r>
            <a:endParaRPr lang="en-US" dirty="0"/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US Declaration </a:t>
            </a:r>
            <a:r>
              <a:rPr lang="en-US" dirty="0"/>
              <a:t>of Independence and the French Declaration of the Rights of Man and of the Citizen 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92D050"/>
                </a:solidFill>
              </a:rPr>
              <a:t>1919</a:t>
            </a:r>
            <a:r>
              <a:rPr lang="en-US" dirty="0" smtClean="0"/>
              <a:t>: The </a:t>
            </a:r>
            <a:r>
              <a:rPr lang="en-US" dirty="0"/>
              <a:t>League of Nations was established </a:t>
            </a:r>
            <a:r>
              <a:rPr lang="en-US" dirty="0" smtClean="0"/>
              <a:t>at </a:t>
            </a:r>
            <a:r>
              <a:rPr lang="en-US" dirty="0"/>
              <a:t>the negotiations over the Treaty of Versailles following the end of World War I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92D050"/>
                </a:solidFill>
              </a:rPr>
              <a:t>1948</a:t>
            </a:r>
            <a:r>
              <a:rPr lang="en-US" dirty="0" smtClean="0"/>
              <a:t>: The </a:t>
            </a:r>
            <a:r>
              <a:rPr lang="en-US" dirty="0"/>
              <a:t>Universal Declaration of Human Rights (</a:t>
            </a:r>
            <a:r>
              <a:rPr lang="en-US" dirty="0" smtClean="0"/>
              <a:t>UDHR)</a:t>
            </a:r>
            <a:r>
              <a:rPr lang="en-US" sz="2000" b="1" dirty="0" smtClean="0">
                <a:solidFill>
                  <a:srgbClr val="92D050"/>
                </a:solidFill>
                <a:sym typeface="Wingdings" panose="05000000000000000000" pitchFamily="2" charset="2"/>
              </a:rPr>
              <a:t>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/>
              <a:t>a </a:t>
            </a:r>
            <a:r>
              <a:rPr lang="en-US" dirty="0"/>
              <a:t>non-binding declaration adopted by the United Nations General </a:t>
            </a:r>
            <a:r>
              <a:rPr lang="en-US" dirty="0" smtClean="0"/>
              <a:t>Assembly, </a:t>
            </a:r>
            <a:r>
              <a:rPr lang="en-US" dirty="0"/>
              <a:t>partly in response to the barbarism of World War II.</a:t>
            </a:r>
          </a:p>
          <a:p>
            <a:pPr marL="285750" indent="-285750" algn="just">
              <a:buClr>
                <a:srgbClr val="92D050"/>
              </a:buClr>
              <a:buSzPct val="120000"/>
              <a:buFont typeface="Wingdings" panose="05000000000000000000" pitchFamily="2" charset="2"/>
              <a:buChar char="§"/>
            </a:pPr>
            <a:r>
              <a:rPr lang="en-US" dirty="0" smtClean="0"/>
              <a:t>1966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International Covenant on Civil and Political Rights (ICCPR) and the International Covenant on Economic, Social and Cultural Rights (ICESCR) were adopted by the United Nations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4926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617C983-A029-48EB-AA55-E54FF26B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446" y="210589"/>
            <a:ext cx="9397691" cy="67391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HUMAN RIGHTS IN THE ITALIAN CONSTITUTION</a:t>
            </a:r>
            <a:br>
              <a:rPr lang="en-US" b="1" dirty="0" smtClean="0"/>
            </a:br>
            <a:endParaRPr lang="it-IT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9B6AB2A8-E40E-470A-8951-466A4CFD762F}"/>
              </a:ext>
            </a:extLst>
          </p:cNvPr>
          <p:cNvSpPr txBox="1"/>
          <p:nvPr/>
        </p:nvSpPr>
        <p:spPr>
          <a:xfrm>
            <a:off x="488925" y="975945"/>
            <a:ext cx="983189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The Italian </a:t>
            </a:r>
            <a:r>
              <a:rPr lang="it-IT" sz="2800" dirty="0" err="1" smtClean="0"/>
              <a:t>Constitution</a:t>
            </a:r>
            <a:r>
              <a:rPr lang="it-IT" sz="2800" dirty="0" smtClean="0"/>
              <a:t>: </a:t>
            </a:r>
            <a:r>
              <a:rPr lang="it-IT" sz="2800" dirty="0" err="1" smtClean="0"/>
              <a:t>based</a:t>
            </a:r>
            <a:r>
              <a:rPr lang="it-IT" sz="2800" dirty="0" smtClean="0"/>
              <a:t> </a:t>
            </a:r>
            <a:r>
              <a:rPr lang="it-IT" sz="2800" dirty="0"/>
              <a:t>on </a:t>
            </a:r>
            <a:r>
              <a:rPr lang="it-IT" sz="2800" dirty="0" smtClean="0"/>
              <a:t>fundamental </a:t>
            </a:r>
            <a:r>
              <a:rPr lang="it-IT" sz="2800" dirty="0"/>
              <a:t>human </a:t>
            </a:r>
            <a:r>
              <a:rPr lang="it-IT" sz="2800" dirty="0" err="1"/>
              <a:t>rights</a:t>
            </a:r>
            <a:r>
              <a:rPr lang="it-IT" sz="2800" dirty="0" smtClean="0"/>
              <a:t>:</a:t>
            </a:r>
          </a:p>
          <a:p>
            <a:endParaRPr lang="it-IT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Rights and Duties of Citizens (Articles 13–54)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Civil Relations (Articles 13–28)</a:t>
            </a:r>
          </a:p>
          <a:p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Ethical and Social Relations (Articles 29–34)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Legislative Process (Articles 70–82)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The Judicial Branch (Articles 101–113)</a:t>
            </a:r>
          </a:p>
          <a:p>
            <a:pPr marL="342900" indent="-34290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0194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CEA569A-5773-4053-9860-D1585DAA0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3006"/>
            <a:ext cx="8596668" cy="104023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HUMAN RIGHTS </a:t>
            </a:r>
            <a:r>
              <a:rPr lang="en-US" b="1" dirty="0" smtClean="0"/>
              <a:t>IN T</a:t>
            </a:r>
            <a:r>
              <a:rPr lang="en-US" b="1" dirty="0" smtClean="0"/>
              <a:t>HE TEXTS ANALYSED DURING THE ENGLISH LESSONS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61BB2A31-0757-4B41-98AF-46777E68737E}"/>
              </a:ext>
            </a:extLst>
          </p:cNvPr>
          <p:cNvSpPr txBox="1"/>
          <p:nvPr/>
        </p:nvSpPr>
        <p:spPr>
          <a:xfrm>
            <a:off x="763398" y="1795244"/>
            <a:ext cx="94460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religious</a:t>
            </a:r>
            <a:r>
              <a:rPr lang="it-IT" dirty="0"/>
              <a:t> </a:t>
            </a:r>
            <a:r>
              <a:rPr lang="it-IT" dirty="0" err="1"/>
              <a:t>freedom</a:t>
            </a:r>
            <a:r>
              <a:rPr lang="it-IT" dirty="0"/>
              <a:t>     </a:t>
            </a:r>
            <a:r>
              <a:rPr lang="it-IT" dirty="0" smtClean="0"/>
              <a:t>           </a:t>
            </a:r>
            <a:r>
              <a:rPr lang="it-IT" dirty="0" err="1"/>
              <a:t>Mohsin</a:t>
            </a:r>
            <a:r>
              <a:rPr lang="it-IT" dirty="0"/>
              <a:t> Hamid – </a:t>
            </a:r>
            <a:r>
              <a:rPr lang="it-IT" dirty="0" smtClean="0"/>
              <a:t>The </a:t>
            </a:r>
            <a:r>
              <a:rPr lang="it-IT" dirty="0" err="1" smtClean="0"/>
              <a:t>Reluctant</a:t>
            </a:r>
            <a:r>
              <a:rPr lang="it-IT" dirty="0" smtClean="0"/>
              <a:t> </a:t>
            </a:r>
            <a:r>
              <a:rPr lang="it-IT" dirty="0" err="1" smtClean="0"/>
              <a:t>Fundamentalist</a:t>
            </a:r>
            <a:endParaRPr lang="it-IT" dirty="0"/>
          </a:p>
          <a:p>
            <a:r>
              <a:rPr lang="it-IT" dirty="0"/>
              <a:t> </a:t>
            </a:r>
          </a:p>
          <a:p>
            <a:r>
              <a:rPr lang="it-IT" dirty="0" err="1"/>
              <a:t>Religious</a:t>
            </a:r>
            <a:r>
              <a:rPr lang="it-IT" dirty="0"/>
              <a:t> </a:t>
            </a:r>
            <a:r>
              <a:rPr lang="it-IT" dirty="0" err="1" smtClean="0"/>
              <a:t>perspective</a:t>
            </a:r>
            <a:r>
              <a:rPr lang="it-IT" dirty="0" smtClean="0"/>
              <a:t>               Rudyard </a:t>
            </a:r>
            <a:r>
              <a:rPr lang="it-IT" dirty="0"/>
              <a:t>Kipling – </a:t>
            </a:r>
            <a:r>
              <a:rPr lang="it-IT" dirty="0" err="1" smtClean="0"/>
              <a:t>Lispeth</a:t>
            </a:r>
            <a:endParaRPr lang="it-IT" dirty="0"/>
          </a:p>
          <a:p>
            <a:endParaRPr lang="it-IT" dirty="0"/>
          </a:p>
          <a:p>
            <a:r>
              <a:rPr lang="it-IT" dirty="0"/>
              <a:t>Personal </a:t>
            </a:r>
            <a:r>
              <a:rPr lang="it-IT" dirty="0" err="1"/>
              <a:t>freedom</a:t>
            </a:r>
            <a:r>
              <a:rPr lang="it-IT" dirty="0"/>
              <a:t>               Charles Dickens – </a:t>
            </a:r>
            <a:r>
              <a:rPr lang="it-IT" dirty="0" smtClean="0"/>
              <a:t>Oliver Twist</a:t>
            </a:r>
            <a:endParaRPr lang="it-IT" dirty="0"/>
          </a:p>
          <a:p>
            <a:endParaRPr lang="it-IT" dirty="0"/>
          </a:p>
          <a:p>
            <a:r>
              <a:rPr lang="it-IT" dirty="0"/>
              <a:t>Identity of </a:t>
            </a:r>
            <a:r>
              <a:rPr lang="it-IT" dirty="0" err="1"/>
              <a:t>indipendent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               Rudyard Kipling – </a:t>
            </a:r>
            <a:r>
              <a:rPr lang="it-IT" dirty="0" smtClean="0"/>
              <a:t>The </a:t>
            </a:r>
            <a:r>
              <a:rPr lang="it-IT" dirty="0"/>
              <a:t>White Man </a:t>
            </a:r>
            <a:r>
              <a:rPr lang="it-IT" dirty="0" err="1" smtClean="0"/>
              <a:t>Burden</a:t>
            </a:r>
            <a:endParaRPr lang="it-IT" dirty="0"/>
          </a:p>
          <a:p>
            <a:endParaRPr lang="it-IT" dirty="0"/>
          </a:p>
          <a:p>
            <a:r>
              <a:rPr lang="it-IT" dirty="0"/>
              <a:t>Woman </a:t>
            </a:r>
            <a:r>
              <a:rPr lang="it-IT" dirty="0" err="1"/>
              <a:t>freedom</a:t>
            </a:r>
            <a:r>
              <a:rPr lang="it-IT" dirty="0"/>
              <a:t> and </a:t>
            </a:r>
            <a:r>
              <a:rPr lang="it-IT" dirty="0" err="1"/>
              <a:t>identity</a:t>
            </a:r>
            <a:r>
              <a:rPr lang="it-IT" dirty="0"/>
              <a:t>               Robert Browning – </a:t>
            </a:r>
            <a:r>
              <a:rPr lang="it-IT" dirty="0" smtClean="0"/>
              <a:t>My </a:t>
            </a:r>
            <a:r>
              <a:rPr lang="it-IT" dirty="0"/>
              <a:t>Last </a:t>
            </a:r>
            <a:r>
              <a:rPr lang="it-IT" smtClean="0"/>
              <a:t>Duchess</a:t>
            </a:r>
            <a:endParaRPr lang="it-IT" dirty="0"/>
          </a:p>
          <a:p>
            <a:endParaRPr lang="it-IT" dirty="0"/>
          </a:p>
          <a:p>
            <a:r>
              <a:rPr lang="it-IT" dirty="0"/>
              <a:t>Personal </a:t>
            </a:r>
            <a:r>
              <a:rPr lang="it-IT" dirty="0" err="1"/>
              <a:t>identity</a:t>
            </a:r>
            <a:r>
              <a:rPr lang="it-IT" dirty="0"/>
              <a:t>                Lord Alfred Tennyson – «Ulysses»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xmlns="" id="{A2C9F8C4-7CF4-4385-A3ED-ED719A0100F2}"/>
              </a:ext>
            </a:extLst>
          </p:cNvPr>
          <p:cNvSpPr/>
          <p:nvPr/>
        </p:nvSpPr>
        <p:spPr>
          <a:xfrm>
            <a:off x="3816991" y="1929468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xmlns="" id="{95F87DD1-321F-4751-9608-14376A5E7968}"/>
              </a:ext>
            </a:extLst>
          </p:cNvPr>
          <p:cNvSpPr/>
          <p:nvPr/>
        </p:nvSpPr>
        <p:spPr>
          <a:xfrm>
            <a:off x="3061982" y="2491530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xmlns="" id="{4F36FF3E-2D46-4D5F-BA13-E5963E8F75ED}"/>
              </a:ext>
            </a:extLst>
          </p:cNvPr>
          <p:cNvSpPr/>
          <p:nvPr/>
        </p:nvSpPr>
        <p:spPr>
          <a:xfrm>
            <a:off x="2709644" y="3045204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xmlns="" id="{9B8237A9-5751-4800-862F-D057FB40702B}"/>
              </a:ext>
            </a:extLst>
          </p:cNvPr>
          <p:cNvSpPr/>
          <p:nvPr/>
        </p:nvSpPr>
        <p:spPr>
          <a:xfrm>
            <a:off x="3993160" y="3590488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     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xmlns="" id="{7A9A7872-3EB6-4DD0-94F0-B1621BCDDC3C}"/>
              </a:ext>
            </a:extLst>
          </p:cNvPr>
          <p:cNvSpPr/>
          <p:nvPr/>
        </p:nvSpPr>
        <p:spPr>
          <a:xfrm>
            <a:off x="3892492" y="4152550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xmlns="" id="{CAB8E021-F2FE-4D7E-907F-90455552B81E}"/>
              </a:ext>
            </a:extLst>
          </p:cNvPr>
          <p:cNvSpPr/>
          <p:nvPr/>
        </p:nvSpPr>
        <p:spPr>
          <a:xfrm>
            <a:off x="2676088" y="4677782"/>
            <a:ext cx="931178" cy="1426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291138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</TotalTime>
  <Words>422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Wingdings 3</vt:lpstr>
      <vt:lpstr>Sfaccettatura</vt:lpstr>
      <vt:lpstr>Human Rights Background Knowledge and the Italian Constitution </vt:lpstr>
      <vt:lpstr>TABLE OF CONTENTS</vt:lpstr>
      <vt:lpstr>DECLARATION OF INTENTION</vt:lpstr>
      <vt:lpstr>HUMAN RIGHTS</vt:lpstr>
      <vt:lpstr>HUMAN RIGHTS IN TIME</vt:lpstr>
      <vt:lpstr>HUMAN RIGHTS IN THE ITALIAN CONSTITUTION </vt:lpstr>
      <vt:lpstr>HUMAN RIGHTS IN THE TEXTS ANALYSED DURING THE ENGLISH LESSONS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 Background Knowledge and the Italian Constitution</dc:title>
  <dc:creator>Marilena</dc:creator>
  <cp:lastModifiedBy>Utente Windows</cp:lastModifiedBy>
  <cp:revision>10</cp:revision>
  <dcterms:created xsi:type="dcterms:W3CDTF">2019-04-15T17:03:31Z</dcterms:created>
  <dcterms:modified xsi:type="dcterms:W3CDTF">2019-04-15T21:05:26Z</dcterms:modified>
</cp:coreProperties>
</file>