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2"/>
  </p:notesMasterIdLst>
  <p:sldIdLst>
    <p:sldId id="256"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C8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72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0E78AC-3E4A-4AC7-8731-523CEB7DB861}" type="datetimeFigureOut">
              <a:rPr lang="it-IT" smtClean="0"/>
              <a:pPr/>
              <a:t>11/04/2019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29F738-2A09-4E78-84B5-96C4DE6636DB}" type="slidenum">
              <a:rPr lang="it-IT" smtClean="0"/>
              <a:pPr/>
              <a:t>‹N›</a:t>
            </a:fld>
            <a:endParaRPr lang="it-IT"/>
          </a:p>
        </p:txBody>
      </p:sp>
    </p:spTree>
    <p:extLst>
      <p:ext uri="{BB962C8B-B14F-4D97-AF65-F5344CB8AC3E}">
        <p14:creationId xmlns:p14="http://schemas.microsoft.com/office/powerpoint/2010/main" val="959176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A229F738-2A09-4E78-84B5-96C4DE6636DB}" type="slidenum">
              <a:rPr lang="it-IT" smtClean="0"/>
              <a:pPr/>
              <a:t>5</a:t>
            </a:fld>
            <a:endParaRPr lang="it-IT"/>
          </a:p>
        </p:txBody>
      </p:sp>
    </p:spTree>
    <p:extLst>
      <p:ext uri="{BB962C8B-B14F-4D97-AF65-F5344CB8AC3E}">
        <p14:creationId xmlns:p14="http://schemas.microsoft.com/office/powerpoint/2010/main" val="59875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58151C0B-C69C-4932-AC42-82E31BD78077}" type="datetimeFigureOut">
              <a:rPr lang="it-IT" smtClean="0"/>
              <a:pPr/>
              <a:t>11/04/2019</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A7DA64CD-608C-4B71-86FA-6062EA50A4DD}"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8151C0B-C69C-4932-AC42-82E31BD78077}" type="datetimeFigureOut">
              <a:rPr lang="it-IT" smtClean="0"/>
              <a:pPr/>
              <a:t>11/04/2019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7DA64CD-608C-4B71-86FA-6062EA50A4DD}"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8151C0B-C69C-4932-AC42-82E31BD78077}" type="datetimeFigureOut">
              <a:rPr lang="it-IT" smtClean="0"/>
              <a:pPr/>
              <a:t>11/04/2019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7DA64CD-608C-4B71-86FA-6062EA50A4DD}"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8151C0B-C69C-4932-AC42-82E31BD78077}" type="datetimeFigureOut">
              <a:rPr lang="it-IT" smtClean="0"/>
              <a:pPr/>
              <a:t>11/04/2019</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A7DA64CD-608C-4B71-86FA-6062EA50A4DD}"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58151C0B-C69C-4932-AC42-82E31BD78077}" type="datetimeFigureOut">
              <a:rPr lang="it-IT" smtClean="0"/>
              <a:pPr/>
              <a:t>11/04/2019</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A7DA64CD-608C-4B71-86FA-6062EA50A4DD}"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58151C0B-C69C-4932-AC42-82E31BD78077}" type="datetimeFigureOut">
              <a:rPr lang="it-IT" smtClean="0"/>
              <a:pPr/>
              <a:t>11/04/2019</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7DA64CD-608C-4B71-86FA-6062EA50A4DD}"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58151C0B-C69C-4932-AC42-82E31BD78077}" type="datetimeFigureOut">
              <a:rPr lang="it-IT" smtClean="0"/>
              <a:pPr/>
              <a:t>11/04/2019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A7DA64CD-608C-4B71-86FA-6062EA50A4DD}"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58151C0B-C69C-4932-AC42-82E31BD78077}" type="datetimeFigureOut">
              <a:rPr lang="it-IT" smtClean="0"/>
              <a:pPr/>
              <a:t>11/04/2019</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7DA64CD-608C-4B71-86FA-6062EA50A4DD}"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58151C0B-C69C-4932-AC42-82E31BD78077}" type="datetimeFigureOut">
              <a:rPr lang="it-IT" smtClean="0"/>
              <a:pPr/>
              <a:t>11/04/2019</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7DA64CD-608C-4B71-86FA-6062EA50A4DD}"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8151C0B-C69C-4932-AC42-82E31BD78077}" type="datetimeFigureOut">
              <a:rPr lang="it-IT" smtClean="0"/>
              <a:pPr/>
              <a:t>11/04/2019</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7DA64CD-608C-4B71-86FA-6062EA50A4DD}"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58151C0B-C69C-4932-AC42-82E31BD78077}" type="datetimeFigureOut">
              <a:rPr lang="it-IT" smtClean="0"/>
              <a:pPr/>
              <a:t>11/04/2019</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7DA64CD-608C-4B71-86FA-6062EA50A4DD}"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90000"/>
              </a:schemeClr>
            </a:gs>
            <a:gs pos="50000">
              <a:schemeClr val="accent1">
                <a:tint val="44500"/>
                <a:satMod val="160000"/>
              </a:schemeClr>
            </a:gs>
            <a:gs pos="100000">
              <a:schemeClr val="accent1">
                <a:tint val="23500"/>
                <a:satMod val="160000"/>
              </a:schemeClr>
            </a:gs>
          </a:gsLst>
          <a:path path="circle">
            <a:fillToRect t="100000" r="100000"/>
          </a:path>
          <a:tileRect/>
        </a:gradFill>
        <a:effectLst/>
      </p:bgPr>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8151C0B-C69C-4932-AC42-82E31BD78077}" type="datetimeFigureOut">
              <a:rPr lang="it-IT" smtClean="0"/>
              <a:pPr/>
              <a:t>11/04/2019</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7DA64CD-608C-4B71-86FA-6062EA50A4DD}"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ilgiornale.it/news/cronache/matrimoni-forzati-sono-decine-italia-ragazze-straniere-1577574.html" TargetMode="External"/><Relationship Id="rId2" Type="http://schemas.openxmlformats.org/officeDocument/2006/relationships/hyperlink" Target="https://www.childline.org.uk/get-involved/real-life-stories/forced-marriage-dinas-story/" TargetMode="External"/><Relationship Id="rId1" Type="http://schemas.openxmlformats.org/officeDocument/2006/relationships/slideLayout" Target="../slideLayouts/slideLayout2.xml"/><Relationship Id="rId5" Type="http://schemas.openxmlformats.org/officeDocument/2006/relationships/hyperlink" Target="http://www.gliscritti.it/blog/entry/2619" TargetMode="External"/><Relationship Id="rId4" Type="http://schemas.openxmlformats.org/officeDocument/2006/relationships/hyperlink" Target="https://www.humanrights.com/course/lesson/background-of-human-rights/the-background-of-human-right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9.jpeg"/><Relationship Id="rId3" Type="http://schemas.openxmlformats.org/officeDocument/2006/relationships/hyperlink" Target="https://www.unitiperidirittiumani.it/sites/default/files/cyrus_cylinder_0_it.jpg" TargetMode="External"/><Relationship Id="rId7" Type="http://schemas.openxmlformats.org/officeDocument/2006/relationships/hyperlink" Target="https://www.unitiperidirittiumani.it/sites/default/files/petoright_it.jpg" TargetMode="External"/><Relationship Id="rId12" Type="http://schemas.openxmlformats.org/officeDocument/2006/relationships/hyperlink" Target="https://www.unitiperidirittiumani.it/sites/default/files/geneva-convention_0_it.jpg" TargetMode="External"/><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hyperlink" Target="https://www.unitiperidirittiumani.it/sites/default/files/UDHR_it.png" TargetMode="Externa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8.jpeg"/><Relationship Id="rId5" Type="http://schemas.openxmlformats.org/officeDocument/2006/relationships/hyperlink" Target="https://www.unitiperidirittiumani.it/sites/default/files/magna-carta_it.jpg" TargetMode="External"/><Relationship Id="rId15" Type="http://schemas.openxmlformats.org/officeDocument/2006/relationships/image" Target="../media/image10.jpeg"/><Relationship Id="rId10" Type="http://schemas.openxmlformats.org/officeDocument/2006/relationships/hyperlink" Target="https://www.unitiperidirittiumani.it/sites/default/files/american-billofrights_it.gif" TargetMode="External"/><Relationship Id="rId4" Type="http://schemas.openxmlformats.org/officeDocument/2006/relationships/image" Target="../media/image4.jpeg"/><Relationship Id="rId9" Type="http://schemas.openxmlformats.org/officeDocument/2006/relationships/image" Target="../media/image7.jpeg"/><Relationship Id="rId14" Type="http://schemas.openxmlformats.org/officeDocument/2006/relationships/hyperlink" Target="https://www.unitiperidirittiumani.it/sites/default/files/UN-logo_0_it.jpg"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fra.europa.eu/en/law-reference/constitution-italian-republic-5"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9000"/>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4211960" y="116632"/>
            <a:ext cx="4932040" cy="864096"/>
          </a:xfrm>
        </p:spPr>
        <p:txBody>
          <a:bodyPr>
            <a:normAutofit/>
          </a:bodyPr>
          <a:lstStyle/>
          <a:p>
            <a:r>
              <a:rPr lang="it-IT" b="1" i="1" dirty="0" smtClean="0">
                <a:solidFill>
                  <a:srgbClr val="FF0000"/>
                </a:solidFill>
                <a:latin typeface="Arial" pitchFamily="34" charset="0"/>
                <a:cs typeface="Arial" pitchFamily="34" charset="0"/>
              </a:rPr>
              <a:t>“Family </a:t>
            </a:r>
            <a:r>
              <a:rPr lang="it-IT" b="1" i="1" dirty="0" err="1" smtClean="0">
                <a:solidFill>
                  <a:srgbClr val="FF0000"/>
                </a:solidFill>
                <a:latin typeface="Arial" pitchFamily="34" charset="0"/>
                <a:cs typeface="Arial" pitchFamily="34" charset="0"/>
              </a:rPr>
              <a:t>is</a:t>
            </a:r>
            <a:r>
              <a:rPr lang="it-IT" b="1" i="1" dirty="0" smtClean="0">
                <a:solidFill>
                  <a:srgbClr val="FF0000"/>
                </a:solidFill>
                <a:latin typeface="Arial" pitchFamily="34" charset="0"/>
                <a:cs typeface="Arial" pitchFamily="34" charset="0"/>
              </a:rPr>
              <a:t> a right”</a:t>
            </a:r>
            <a:endParaRPr lang="it-IT" b="1" i="1" dirty="0">
              <a:solidFill>
                <a:srgbClr val="FF0000"/>
              </a:solidFill>
              <a:latin typeface="Arial" pitchFamily="34" charset="0"/>
              <a:cs typeface="Arial" pitchFamily="34" charset="0"/>
            </a:endParaRPr>
          </a:p>
        </p:txBody>
      </p:sp>
      <p:sp>
        <p:nvSpPr>
          <p:cNvPr id="4" name="CasellaDiTesto 3"/>
          <p:cNvSpPr txBox="1"/>
          <p:nvPr/>
        </p:nvSpPr>
        <p:spPr>
          <a:xfrm>
            <a:off x="467544" y="6021288"/>
            <a:ext cx="3599384" cy="861774"/>
          </a:xfrm>
          <a:prstGeom prst="rect">
            <a:avLst/>
          </a:prstGeom>
          <a:noFill/>
        </p:spPr>
        <p:txBody>
          <a:bodyPr wrap="square" rtlCol="0">
            <a:spAutoFit/>
          </a:bodyPr>
          <a:lstStyle/>
          <a:p>
            <a:r>
              <a:rPr lang="it-IT" sz="1600" dirty="0" smtClean="0">
                <a:solidFill>
                  <a:srgbClr val="FF0000"/>
                </a:solidFill>
              </a:rPr>
              <a:t>C. VERSOLATTO </a:t>
            </a:r>
            <a:r>
              <a:rPr lang="it-IT" sz="1600" dirty="0">
                <a:solidFill>
                  <a:srgbClr val="FF0000"/>
                </a:solidFill>
              </a:rPr>
              <a:t>5N </a:t>
            </a:r>
            <a:r>
              <a:rPr lang="it-IT" sz="1600" dirty="0" smtClean="0">
                <a:solidFill>
                  <a:srgbClr val="FF0000"/>
                </a:solidFill>
              </a:rPr>
              <a:t>LSU</a:t>
            </a:r>
          </a:p>
          <a:p>
            <a:r>
              <a:rPr lang="it-IT" sz="1600" dirty="0" smtClean="0">
                <a:solidFill>
                  <a:srgbClr val="FF0000"/>
                </a:solidFill>
              </a:rPr>
              <a:t>Polo Liceale A. Einstein A.S. 18-19</a:t>
            </a:r>
            <a:r>
              <a:rPr lang="it-IT" dirty="0" smtClean="0">
                <a:solidFill>
                  <a:srgbClr val="FF0000"/>
                </a:solidFill>
              </a:rPr>
              <a:t>	</a:t>
            </a:r>
            <a:endParaRPr lang="it-IT" dirty="0">
              <a:solidFill>
                <a:srgbClr val="FF0000"/>
              </a:solidFill>
            </a:endParaRPr>
          </a:p>
        </p:txBody>
      </p:sp>
      <p:sp>
        <p:nvSpPr>
          <p:cNvPr id="5" name="CasellaDiTesto 4"/>
          <p:cNvSpPr txBox="1"/>
          <p:nvPr/>
        </p:nvSpPr>
        <p:spPr>
          <a:xfrm>
            <a:off x="6012160" y="6004193"/>
            <a:ext cx="2952328" cy="584775"/>
          </a:xfrm>
          <a:prstGeom prst="rect">
            <a:avLst/>
          </a:prstGeom>
          <a:noFill/>
        </p:spPr>
        <p:txBody>
          <a:bodyPr wrap="square" rtlCol="0">
            <a:spAutoFit/>
          </a:bodyPr>
          <a:lstStyle/>
          <a:p>
            <a:pPr algn="r"/>
            <a:r>
              <a:rPr lang="it-IT" sz="1600" dirty="0" smtClean="0">
                <a:solidFill>
                  <a:srgbClr val="FF0000"/>
                </a:solidFill>
              </a:rPr>
              <a:t>Citizenship and </a:t>
            </a:r>
            <a:r>
              <a:rPr lang="it-IT" sz="1600" dirty="0" err="1" smtClean="0">
                <a:solidFill>
                  <a:srgbClr val="FF0000"/>
                </a:solidFill>
              </a:rPr>
              <a:t>Constitution</a:t>
            </a:r>
            <a:endParaRPr lang="it-IT" sz="1600" dirty="0" smtClean="0">
              <a:solidFill>
                <a:srgbClr val="FF0000"/>
              </a:solidFill>
            </a:endParaRPr>
          </a:p>
          <a:p>
            <a:pPr algn="r"/>
            <a:r>
              <a:rPr lang="it-IT" sz="1600" dirty="0" smtClean="0">
                <a:solidFill>
                  <a:srgbClr val="FF0000"/>
                </a:solidFill>
              </a:rPr>
              <a:t>Lingua e Cultura </a:t>
            </a:r>
            <a:r>
              <a:rPr lang="it-IT" sz="1600" dirty="0">
                <a:solidFill>
                  <a:srgbClr val="FF0000"/>
                </a:solidFill>
              </a:rPr>
              <a:t>I</a:t>
            </a:r>
            <a:r>
              <a:rPr lang="it-IT" sz="1600" dirty="0" smtClean="0">
                <a:solidFill>
                  <a:srgbClr val="FF0000"/>
                </a:solidFill>
              </a:rPr>
              <a:t>nglese</a:t>
            </a:r>
            <a:endParaRPr lang="it-IT" sz="16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1800" dirty="0" smtClean="0">
                <a:solidFill>
                  <a:schemeClr val="tx1"/>
                </a:solidFill>
              </a:rPr>
              <a:t>RESOURCES</a:t>
            </a:r>
            <a:endParaRPr lang="it-IT" sz="1800" dirty="0">
              <a:solidFill>
                <a:schemeClr val="tx1"/>
              </a:solidFill>
            </a:endParaRPr>
          </a:p>
        </p:txBody>
      </p:sp>
      <p:sp>
        <p:nvSpPr>
          <p:cNvPr id="3" name="Segnaposto contenuto 2"/>
          <p:cNvSpPr>
            <a:spLocks noGrp="1"/>
          </p:cNvSpPr>
          <p:nvPr>
            <p:ph idx="1"/>
          </p:nvPr>
        </p:nvSpPr>
        <p:spPr/>
        <p:txBody>
          <a:bodyPr/>
          <a:lstStyle/>
          <a:p>
            <a:r>
              <a:rPr lang="it-IT" sz="2000" dirty="0" smtClean="0">
                <a:solidFill>
                  <a:schemeClr val="tx1"/>
                </a:solidFill>
                <a:hlinkClick r:id="rId2"/>
              </a:rPr>
              <a:t>www.marilenabeltramini.it</a:t>
            </a:r>
          </a:p>
          <a:p>
            <a:r>
              <a:rPr lang="it-IT" sz="2000" dirty="0">
                <a:solidFill>
                  <a:schemeClr val="accent1">
                    <a:lumMod val="75000"/>
                  </a:schemeClr>
                </a:solidFill>
              </a:rPr>
              <a:t>Marina Spiazzi, Marina Tavella, Margaret </a:t>
            </a:r>
            <a:r>
              <a:rPr lang="it-IT" sz="2000" dirty="0" err="1">
                <a:solidFill>
                  <a:schemeClr val="accent1">
                    <a:lumMod val="75000"/>
                  </a:schemeClr>
                </a:solidFill>
              </a:rPr>
              <a:t>LaytonPerformer</a:t>
            </a:r>
            <a:r>
              <a:rPr lang="it-IT" sz="2000" dirty="0">
                <a:solidFill>
                  <a:schemeClr val="accent1">
                    <a:lumMod val="75000"/>
                  </a:schemeClr>
                </a:solidFill>
              </a:rPr>
              <a:t>. Culture &amp; </a:t>
            </a:r>
            <a:r>
              <a:rPr lang="it-IT" sz="2000" dirty="0" err="1">
                <a:solidFill>
                  <a:schemeClr val="accent1">
                    <a:lumMod val="75000"/>
                  </a:schemeClr>
                </a:solidFill>
              </a:rPr>
              <a:t>literature</a:t>
            </a:r>
            <a:r>
              <a:rPr lang="it-IT" sz="2000" dirty="0">
                <a:solidFill>
                  <a:schemeClr val="accent1">
                    <a:lumMod val="75000"/>
                  </a:schemeClr>
                </a:solidFill>
              </a:rPr>
              <a:t> </a:t>
            </a:r>
            <a:r>
              <a:rPr lang="it-IT" sz="2000" dirty="0" err="1">
                <a:solidFill>
                  <a:schemeClr val="accent1">
                    <a:lumMod val="75000"/>
                  </a:schemeClr>
                </a:solidFill>
              </a:rPr>
              <a:t>Vol</a:t>
            </a:r>
            <a:r>
              <a:rPr lang="it-IT" sz="2000" dirty="0">
                <a:solidFill>
                  <a:schemeClr val="accent1">
                    <a:lumMod val="75000"/>
                  </a:schemeClr>
                </a:solidFill>
              </a:rPr>
              <a:t> 1/2 </a:t>
            </a:r>
            <a:endParaRPr lang="it-IT" sz="2000" dirty="0">
              <a:solidFill>
                <a:schemeClr val="accent1">
                  <a:lumMod val="75000"/>
                </a:schemeClr>
              </a:solidFill>
              <a:hlinkClick r:id="rId2"/>
            </a:endParaRPr>
          </a:p>
          <a:p>
            <a:r>
              <a:rPr lang="it-IT" sz="2000" dirty="0" smtClean="0">
                <a:solidFill>
                  <a:schemeClr val="tx1"/>
                </a:solidFill>
                <a:hlinkClick r:id="rId2"/>
              </a:rPr>
              <a:t>https://www.childline.org.uk/get-involved/real-life-stories/forced-marriage-dinas-story/</a:t>
            </a:r>
            <a:endParaRPr lang="it-IT" sz="2000" dirty="0" smtClean="0">
              <a:solidFill>
                <a:schemeClr val="tx1"/>
              </a:solidFill>
            </a:endParaRPr>
          </a:p>
          <a:p>
            <a:r>
              <a:rPr lang="it-IT" sz="2000" dirty="0" smtClean="0">
                <a:solidFill>
                  <a:schemeClr val="tx1"/>
                </a:solidFill>
                <a:hlinkClick r:id="rId3"/>
              </a:rPr>
              <a:t>http://www.ilgiornale.it/news/cronache/matrimoni-forzati-sono-decine-italia-ragazze-straniere-1577574.html</a:t>
            </a:r>
            <a:endParaRPr lang="it-IT" sz="2000" dirty="0" smtClean="0">
              <a:solidFill>
                <a:schemeClr val="tx1"/>
              </a:solidFill>
            </a:endParaRPr>
          </a:p>
          <a:p>
            <a:r>
              <a:rPr lang="it-IT" sz="2000" dirty="0" smtClean="0">
                <a:solidFill>
                  <a:schemeClr val="tx1"/>
                </a:solidFill>
                <a:hlinkClick r:id="rId4"/>
              </a:rPr>
              <a:t>https://www.humanrights.com/course/lesson/background-of-human-rights/the-background-of-human-rights.html</a:t>
            </a:r>
            <a:r>
              <a:rPr lang="it-IT" sz="2000" dirty="0" smtClean="0">
                <a:solidFill>
                  <a:schemeClr val="tx1"/>
                </a:solidFill>
              </a:rPr>
              <a:t> </a:t>
            </a:r>
          </a:p>
          <a:p>
            <a:r>
              <a:rPr lang="it-IT" sz="2000" dirty="0" smtClean="0">
                <a:solidFill>
                  <a:schemeClr val="tx1"/>
                </a:solidFill>
                <a:hlinkClick r:id="rId5"/>
              </a:rPr>
              <a:t>http://www.gliscritti.it/blog/entry/2619</a:t>
            </a:r>
            <a:r>
              <a:rPr lang="it-IT" sz="2000" dirty="0" smtClean="0">
                <a:solidFill>
                  <a:schemeClr val="tx1"/>
                </a:solidFill>
              </a:rPr>
              <a:t> </a:t>
            </a:r>
          </a:p>
          <a:p>
            <a:endParaRPr lang="it-IT" sz="2000" dirty="0" smtClean="0">
              <a:solidFill>
                <a:schemeClr val="tx1"/>
              </a:solidFill>
            </a:endParaRPr>
          </a:p>
          <a:p>
            <a:endParaRPr lang="it-IT"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fontScale="85000" lnSpcReduction="20000"/>
          </a:bodyPr>
          <a:lstStyle/>
          <a:p>
            <a:pPr>
              <a:buClr>
                <a:schemeClr val="accent1">
                  <a:lumMod val="90000"/>
                </a:schemeClr>
              </a:buClr>
            </a:pPr>
            <a:r>
              <a:rPr lang="en-US" sz="3100" dirty="0" smtClean="0">
                <a:solidFill>
                  <a:schemeClr val="tx1"/>
                </a:solidFill>
                <a:latin typeface="Verdana" pitchFamily="34" charset="0"/>
                <a:ea typeface="Verdana" pitchFamily="34" charset="0"/>
              </a:rPr>
              <a:t>The aim of my Power Point Presentation</a:t>
            </a:r>
          </a:p>
          <a:p>
            <a:pPr>
              <a:buClr>
                <a:schemeClr val="accent1">
                  <a:lumMod val="90000"/>
                </a:schemeClr>
              </a:buClr>
            </a:pPr>
            <a:endParaRPr lang="en-US" sz="3100" dirty="0" smtClean="0">
              <a:solidFill>
                <a:schemeClr val="tx1"/>
              </a:solidFill>
              <a:latin typeface="Verdana" pitchFamily="34" charset="0"/>
              <a:ea typeface="Verdana" pitchFamily="34" charset="0"/>
            </a:endParaRPr>
          </a:p>
          <a:p>
            <a:pPr>
              <a:buClr>
                <a:schemeClr val="accent1">
                  <a:lumMod val="90000"/>
                </a:schemeClr>
              </a:buClr>
            </a:pPr>
            <a:r>
              <a:rPr lang="en-US" sz="3100" dirty="0" smtClean="0">
                <a:solidFill>
                  <a:schemeClr val="tx1"/>
                </a:solidFill>
                <a:latin typeface="Verdana" pitchFamily="34" charset="0"/>
                <a:ea typeface="Verdana" pitchFamily="34" charset="0"/>
              </a:rPr>
              <a:t> Introduction to Human Rights </a:t>
            </a:r>
          </a:p>
          <a:p>
            <a:pPr>
              <a:buClr>
                <a:schemeClr val="accent1">
                  <a:lumMod val="90000"/>
                </a:schemeClr>
              </a:buClr>
            </a:pPr>
            <a:endParaRPr lang="en-US" sz="3100" dirty="0" smtClean="0">
              <a:solidFill>
                <a:schemeClr val="tx1"/>
              </a:solidFill>
              <a:latin typeface="Verdana" pitchFamily="34" charset="0"/>
              <a:ea typeface="Verdana" pitchFamily="34" charset="0"/>
            </a:endParaRPr>
          </a:p>
          <a:p>
            <a:pPr>
              <a:buClr>
                <a:schemeClr val="accent1">
                  <a:lumMod val="90000"/>
                </a:schemeClr>
              </a:buClr>
            </a:pPr>
            <a:r>
              <a:rPr lang="en-US" sz="3100" dirty="0" smtClean="0">
                <a:solidFill>
                  <a:schemeClr val="tx1"/>
                </a:solidFill>
                <a:latin typeface="Verdana" pitchFamily="34" charset="0"/>
                <a:ea typeface="Verdana" pitchFamily="34" charset="0"/>
              </a:rPr>
              <a:t> Historical background</a:t>
            </a:r>
          </a:p>
          <a:p>
            <a:pPr>
              <a:buClr>
                <a:schemeClr val="accent1">
                  <a:lumMod val="90000"/>
                </a:schemeClr>
              </a:buClr>
            </a:pPr>
            <a:endParaRPr lang="en-US" sz="3100" dirty="0" smtClean="0">
              <a:solidFill>
                <a:schemeClr val="tx1"/>
              </a:solidFill>
              <a:latin typeface="Verdana" pitchFamily="34" charset="0"/>
              <a:ea typeface="Verdana" pitchFamily="34" charset="0"/>
            </a:endParaRPr>
          </a:p>
          <a:p>
            <a:pPr>
              <a:buClr>
                <a:schemeClr val="accent1">
                  <a:lumMod val="90000"/>
                </a:schemeClr>
              </a:buClr>
            </a:pPr>
            <a:r>
              <a:rPr lang="en-US" sz="3100" dirty="0" smtClean="0">
                <a:solidFill>
                  <a:schemeClr val="tx1"/>
                </a:solidFill>
                <a:latin typeface="Verdana" pitchFamily="34" charset="0"/>
                <a:ea typeface="Verdana" pitchFamily="34" charset="0"/>
              </a:rPr>
              <a:t> Article of Italian Constitution</a:t>
            </a:r>
          </a:p>
          <a:p>
            <a:pPr>
              <a:buClr>
                <a:schemeClr val="accent1">
                  <a:lumMod val="90000"/>
                </a:schemeClr>
              </a:buClr>
            </a:pPr>
            <a:endParaRPr lang="en-US" sz="3100" dirty="0" smtClean="0">
              <a:solidFill>
                <a:schemeClr val="tx1"/>
              </a:solidFill>
              <a:latin typeface="Verdana" pitchFamily="34" charset="0"/>
              <a:ea typeface="Verdana" pitchFamily="34" charset="0"/>
            </a:endParaRPr>
          </a:p>
          <a:p>
            <a:pPr>
              <a:buClr>
                <a:schemeClr val="accent1">
                  <a:lumMod val="90000"/>
                </a:schemeClr>
              </a:buClr>
            </a:pPr>
            <a:r>
              <a:rPr lang="en-US" sz="3100" dirty="0" smtClean="0">
                <a:solidFill>
                  <a:schemeClr val="tx1"/>
                </a:solidFill>
                <a:latin typeface="Verdana" pitchFamily="34" charset="0"/>
                <a:ea typeface="Verdana" pitchFamily="34" charset="0"/>
              </a:rPr>
              <a:t> From literary texts and documents</a:t>
            </a:r>
          </a:p>
          <a:p>
            <a:pPr>
              <a:buClr>
                <a:schemeClr val="accent1">
                  <a:lumMod val="90000"/>
                </a:schemeClr>
              </a:buClr>
            </a:pPr>
            <a:endParaRPr lang="en-US" sz="3100" dirty="0" smtClean="0">
              <a:solidFill>
                <a:schemeClr val="tx1"/>
              </a:solidFill>
              <a:latin typeface="Verdana" pitchFamily="34" charset="0"/>
              <a:ea typeface="Verdana" pitchFamily="34" charset="0"/>
            </a:endParaRPr>
          </a:p>
          <a:p>
            <a:pPr>
              <a:buClr>
                <a:schemeClr val="accent1">
                  <a:lumMod val="90000"/>
                </a:schemeClr>
              </a:buClr>
            </a:pPr>
            <a:r>
              <a:rPr lang="en-US" sz="3100" dirty="0" smtClean="0">
                <a:solidFill>
                  <a:schemeClr val="tx1"/>
                </a:solidFill>
                <a:latin typeface="Verdana" pitchFamily="34" charset="0"/>
                <a:ea typeface="Verdana" pitchFamily="34" charset="0"/>
              </a:rPr>
              <a:t> Expressing a personal  opinion </a:t>
            </a:r>
          </a:p>
          <a:p>
            <a:pPr>
              <a:buNone/>
            </a:pPr>
            <a:endParaRPr lang="it-IT" dirty="0"/>
          </a:p>
        </p:txBody>
      </p:sp>
      <p:sp>
        <p:nvSpPr>
          <p:cNvPr id="5" name="Rettangolo 4"/>
          <p:cNvSpPr/>
          <p:nvPr/>
        </p:nvSpPr>
        <p:spPr>
          <a:xfrm>
            <a:off x="611560" y="548680"/>
            <a:ext cx="6840760" cy="523220"/>
          </a:xfrm>
          <a:prstGeom prst="rect">
            <a:avLst/>
          </a:prstGeom>
        </p:spPr>
        <p:txBody>
          <a:bodyPr wrap="square">
            <a:spAutoFit/>
          </a:bodyPr>
          <a:lstStyle/>
          <a:p>
            <a:r>
              <a:rPr lang="it-IT" sz="2800" b="1" dirty="0" smtClean="0">
                <a:latin typeface="Verdana" pitchFamily="34" charset="0"/>
                <a:ea typeface="Verdana" pitchFamily="34" charset="0"/>
                <a:cs typeface="Arial" pitchFamily="34" charset="0"/>
              </a:rPr>
              <a:t>TABLE OF CONTENTS</a:t>
            </a:r>
            <a:endParaRPr lang="it-IT" sz="2800" b="1" dirty="0">
              <a:latin typeface="Verdana" pitchFamily="34" charset="0"/>
              <a:ea typeface="Verdana"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chemeClr val="tx1"/>
                </a:solidFill>
                <a:latin typeface="Verdana" pitchFamily="34" charset="0"/>
                <a:ea typeface="Verdana" pitchFamily="34" charset="0"/>
                <a:cs typeface="Arial" pitchFamily="34" charset="0"/>
              </a:rPr>
              <a:t>AIMS</a:t>
            </a:r>
            <a:endParaRPr lang="it-IT" dirty="0">
              <a:solidFill>
                <a:schemeClr val="tx1"/>
              </a:solidFill>
              <a:latin typeface="Verdana" pitchFamily="34" charset="0"/>
              <a:ea typeface="Verdana" pitchFamily="34" charset="0"/>
              <a:cs typeface="Arial" pitchFamily="34" charset="0"/>
            </a:endParaRPr>
          </a:p>
        </p:txBody>
      </p:sp>
      <p:sp>
        <p:nvSpPr>
          <p:cNvPr id="3" name="Segnaposto contenuto 2"/>
          <p:cNvSpPr>
            <a:spLocks noGrp="1"/>
          </p:cNvSpPr>
          <p:nvPr>
            <p:ph idx="1"/>
          </p:nvPr>
        </p:nvSpPr>
        <p:spPr>
          <a:xfrm>
            <a:off x="251520" y="2132856"/>
            <a:ext cx="8686800" cy="4525963"/>
          </a:xfrm>
        </p:spPr>
        <p:txBody>
          <a:bodyPr/>
          <a:lstStyle/>
          <a:p>
            <a:r>
              <a:rPr lang="it-IT" sz="2000" dirty="0" smtClean="0">
                <a:solidFill>
                  <a:schemeClr val="tx1"/>
                </a:solidFill>
                <a:latin typeface="Verdana" pitchFamily="34" charset="0"/>
                <a:ea typeface="Verdana" pitchFamily="34" charset="0"/>
              </a:rPr>
              <a:t>Discuss Human </a:t>
            </a:r>
            <a:r>
              <a:rPr lang="it-IT" sz="2000" dirty="0" err="1">
                <a:solidFill>
                  <a:schemeClr val="tx1"/>
                </a:solidFill>
                <a:latin typeface="Verdana" pitchFamily="34" charset="0"/>
                <a:ea typeface="Verdana" pitchFamily="34" charset="0"/>
              </a:rPr>
              <a:t>R</a:t>
            </a:r>
            <a:r>
              <a:rPr lang="it-IT" sz="2000" dirty="0" err="1" smtClean="0">
                <a:solidFill>
                  <a:schemeClr val="tx1"/>
                </a:solidFill>
                <a:latin typeface="Verdana" pitchFamily="34" charset="0"/>
                <a:ea typeface="Verdana" pitchFamily="34" charset="0"/>
              </a:rPr>
              <a:t>ights</a:t>
            </a:r>
            <a:endParaRPr lang="it-IT" sz="2000" dirty="0" smtClean="0">
              <a:solidFill>
                <a:schemeClr val="tx1"/>
              </a:solidFill>
              <a:latin typeface="Verdana" pitchFamily="34" charset="0"/>
              <a:ea typeface="Verdana" pitchFamily="34" charset="0"/>
            </a:endParaRPr>
          </a:p>
          <a:p>
            <a:r>
              <a:rPr lang="it-IT" sz="2000" dirty="0" smtClean="0">
                <a:solidFill>
                  <a:schemeClr val="tx1"/>
                </a:solidFill>
                <a:latin typeface="Verdana" pitchFamily="34" charset="0"/>
                <a:ea typeface="Verdana" pitchFamily="34" charset="0"/>
              </a:rPr>
              <a:t>Focus on </a:t>
            </a:r>
            <a:r>
              <a:rPr lang="en-GB" sz="2000" dirty="0" smtClean="0">
                <a:solidFill>
                  <a:schemeClr val="tx1"/>
                </a:solidFill>
                <a:latin typeface="Verdana" pitchFamily="34" charset="0"/>
                <a:ea typeface="Verdana" pitchFamily="34" charset="0"/>
              </a:rPr>
              <a:t>the</a:t>
            </a:r>
            <a:r>
              <a:rPr lang="en-GB" sz="2000" i="1" dirty="0" smtClean="0">
                <a:solidFill>
                  <a:schemeClr val="tx1"/>
                </a:solidFill>
                <a:latin typeface="Verdana" pitchFamily="34" charset="0"/>
                <a:ea typeface="Verdana" pitchFamily="34" charset="0"/>
              </a:rPr>
              <a:t> “</a:t>
            </a:r>
            <a:r>
              <a:rPr lang="en-GB" sz="2000" b="1" i="1" dirty="0" smtClean="0">
                <a:solidFill>
                  <a:schemeClr val="tx1"/>
                </a:solidFill>
              </a:rPr>
              <a:t>right to marry and form a family” </a:t>
            </a:r>
          </a:p>
          <a:p>
            <a:r>
              <a:rPr lang="en-GB" sz="2000" dirty="0" smtClean="0">
                <a:solidFill>
                  <a:schemeClr val="tx1"/>
                </a:solidFill>
                <a:latin typeface="Verdana" pitchFamily="34" charset="0"/>
                <a:ea typeface="Verdana" pitchFamily="34" charset="0"/>
              </a:rPr>
              <a:t>Give some historical information</a:t>
            </a:r>
          </a:p>
          <a:p>
            <a:r>
              <a:rPr lang="en-GB" sz="2000" dirty="0" smtClean="0">
                <a:solidFill>
                  <a:schemeClr val="tx1"/>
                </a:solidFill>
                <a:latin typeface="Verdana" pitchFamily="34" charset="0"/>
                <a:ea typeface="Verdana" pitchFamily="34" charset="0"/>
              </a:rPr>
              <a:t>Identify a logical-path between Human Rights and the text analysed during the English lessons</a:t>
            </a:r>
          </a:p>
          <a:p>
            <a:r>
              <a:rPr lang="en-GB" sz="2000" dirty="0" smtClean="0">
                <a:solidFill>
                  <a:schemeClr val="tx1"/>
                </a:solidFill>
                <a:latin typeface="Verdana" pitchFamily="34" charset="0"/>
                <a:ea typeface="Verdana" pitchFamily="34" charset="0"/>
              </a:rPr>
              <a:t>Express</a:t>
            </a:r>
            <a:r>
              <a:rPr lang="en-GB" sz="2000" dirty="0">
                <a:solidFill>
                  <a:schemeClr val="tx1"/>
                </a:solidFill>
                <a:latin typeface="Verdana" pitchFamily="34" charset="0"/>
                <a:ea typeface="Verdana" pitchFamily="34" charset="0"/>
              </a:rPr>
              <a:t> </a:t>
            </a:r>
            <a:r>
              <a:rPr lang="en-GB" sz="2000" dirty="0" smtClean="0">
                <a:solidFill>
                  <a:schemeClr val="tx1"/>
                </a:solidFill>
                <a:latin typeface="Verdana" pitchFamily="34" charset="0"/>
                <a:ea typeface="Verdana" pitchFamily="34" charset="0"/>
              </a:rPr>
              <a:t>a personal opinion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400" dirty="0" err="1" smtClean="0">
                <a:solidFill>
                  <a:schemeClr val="tx1"/>
                </a:solidFill>
                <a:latin typeface="Verdana" pitchFamily="34" charset="0"/>
                <a:ea typeface="Verdana" pitchFamily="34" charset="0"/>
              </a:rPr>
              <a:t>Brief</a:t>
            </a:r>
            <a:r>
              <a:rPr lang="it-IT" sz="2400" dirty="0" smtClean="0">
                <a:solidFill>
                  <a:schemeClr val="tx1"/>
                </a:solidFill>
                <a:latin typeface="Verdana" pitchFamily="34" charset="0"/>
                <a:ea typeface="Verdana" pitchFamily="34" charset="0"/>
              </a:rPr>
              <a:t> </a:t>
            </a:r>
            <a:r>
              <a:rPr lang="it-IT" sz="2400" dirty="0" err="1" smtClean="0">
                <a:solidFill>
                  <a:schemeClr val="tx1"/>
                </a:solidFill>
                <a:latin typeface="Verdana" pitchFamily="34" charset="0"/>
                <a:ea typeface="Verdana" pitchFamily="34" charset="0"/>
              </a:rPr>
              <a:t>introduction</a:t>
            </a:r>
            <a:r>
              <a:rPr lang="it-IT" sz="2400" dirty="0" smtClean="0">
                <a:solidFill>
                  <a:schemeClr val="tx1"/>
                </a:solidFill>
                <a:latin typeface="Verdana" pitchFamily="34" charset="0"/>
                <a:ea typeface="Verdana" pitchFamily="34" charset="0"/>
              </a:rPr>
              <a:t> on </a:t>
            </a:r>
            <a:r>
              <a:rPr lang="it-IT" sz="2400" dirty="0" err="1" smtClean="0">
                <a:solidFill>
                  <a:schemeClr val="tx1"/>
                </a:solidFill>
                <a:latin typeface="Verdana" pitchFamily="34" charset="0"/>
                <a:ea typeface="Verdana" pitchFamily="34" charset="0"/>
              </a:rPr>
              <a:t>human</a:t>
            </a:r>
            <a:r>
              <a:rPr lang="it-IT" sz="2400" dirty="0" smtClean="0">
                <a:solidFill>
                  <a:schemeClr val="tx1"/>
                </a:solidFill>
                <a:latin typeface="Verdana" pitchFamily="34" charset="0"/>
                <a:ea typeface="Verdana" pitchFamily="34" charset="0"/>
              </a:rPr>
              <a:t> </a:t>
            </a:r>
            <a:r>
              <a:rPr lang="it-IT" sz="2400" dirty="0" err="1" smtClean="0">
                <a:solidFill>
                  <a:schemeClr val="tx1"/>
                </a:solidFill>
                <a:latin typeface="Verdana" pitchFamily="34" charset="0"/>
                <a:ea typeface="Verdana" pitchFamily="34" charset="0"/>
              </a:rPr>
              <a:t>rights</a:t>
            </a:r>
            <a:endParaRPr lang="it-IT" sz="2400" dirty="0">
              <a:solidFill>
                <a:schemeClr val="tx1"/>
              </a:solidFill>
              <a:latin typeface="Verdana" pitchFamily="34" charset="0"/>
              <a:ea typeface="Verdana" pitchFamily="34" charset="0"/>
            </a:endParaRPr>
          </a:p>
        </p:txBody>
      </p:sp>
      <p:sp>
        <p:nvSpPr>
          <p:cNvPr id="4" name="CasellaDiTesto 3"/>
          <p:cNvSpPr txBox="1"/>
          <p:nvPr/>
        </p:nvSpPr>
        <p:spPr>
          <a:xfrm>
            <a:off x="395536" y="1556792"/>
            <a:ext cx="7920880" cy="5047536"/>
          </a:xfrm>
          <a:prstGeom prst="rect">
            <a:avLst/>
          </a:prstGeom>
          <a:noFill/>
          <a:ln w="6350">
            <a:solidFill>
              <a:schemeClr val="accent1">
                <a:lumMod val="50000"/>
                <a:alpha val="39000"/>
              </a:schemeClr>
            </a:solidFill>
          </a:ln>
        </p:spPr>
        <p:txBody>
          <a:bodyPr wrap="square" rtlCol="0">
            <a:spAutoFit/>
          </a:bodyPr>
          <a:lstStyle/>
          <a:p>
            <a:pPr>
              <a:buFont typeface="Calibri" pitchFamily="34" charset="0"/>
              <a:buChar char="→"/>
            </a:pPr>
            <a:endParaRPr lang="en-GB" sz="1600" b="1" dirty="0" smtClean="0">
              <a:solidFill>
                <a:schemeClr val="accent1">
                  <a:lumMod val="50000"/>
                </a:schemeClr>
              </a:solidFill>
              <a:latin typeface="Verdana" pitchFamily="34" charset="0"/>
              <a:ea typeface="Verdana" pitchFamily="34" charset="0"/>
            </a:endParaRPr>
          </a:p>
          <a:p>
            <a:pPr>
              <a:buFont typeface="Calibri" pitchFamily="34" charset="0"/>
              <a:buChar char="→"/>
            </a:pPr>
            <a:r>
              <a:rPr lang="en-GB" sz="1600" b="1" dirty="0" smtClean="0">
                <a:solidFill>
                  <a:schemeClr val="accent1">
                    <a:lumMod val="50000"/>
                  </a:schemeClr>
                </a:solidFill>
                <a:latin typeface="Verdana" pitchFamily="34" charset="0"/>
                <a:ea typeface="Verdana" pitchFamily="34" charset="0"/>
              </a:rPr>
              <a:t> IDENTIFY MEANING</a:t>
            </a:r>
          </a:p>
          <a:p>
            <a:endParaRPr lang="en-GB" sz="1600" b="1" dirty="0" smtClean="0">
              <a:solidFill>
                <a:schemeClr val="accent1">
                  <a:lumMod val="50000"/>
                </a:schemeClr>
              </a:solidFill>
              <a:latin typeface="Verdana" pitchFamily="34" charset="0"/>
              <a:ea typeface="Verdana" pitchFamily="34" charset="0"/>
            </a:endParaRPr>
          </a:p>
          <a:p>
            <a:endParaRPr lang="en-GB" sz="1600" b="1" dirty="0" smtClean="0">
              <a:latin typeface="Verdana" pitchFamily="34" charset="0"/>
              <a:ea typeface="Verdana" pitchFamily="34" charset="0"/>
            </a:endParaRPr>
          </a:p>
          <a:p>
            <a:r>
              <a:rPr lang="en-GB" sz="1600" b="1" dirty="0" smtClean="0">
                <a:latin typeface="Verdana" pitchFamily="34" charset="0"/>
                <a:ea typeface="Verdana" pitchFamily="34" charset="0"/>
              </a:rPr>
              <a:t>Human:</a:t>
            </a:r>
            <a:r>
              <a:rPr lang="en-GB" sz="1600" dirty="0" smtClean="0">
                <a:latin typeface="Verdana" pitchFamily="34" charset="0"/>
                <a:ea typeface="Verdana" pitchFamily="34" charset="0"/>
              </a:rPr>
              <a:t> </a:t>
            </a:r>
            <a:r>
              <a:rPr lang="en-GB" sz="1600" i="1" dirty="0" smtClean="0">
                <a:latin typeface="Verdana" pitchFamily="34" charset="0"/>
                <a:ea typeface="Verdana" pitchFamily="34" charset="0"/>
              </a:rPr>
              <a:t>adjective</a:t>
            </a:r>
            <a:r>
              <a:rPr lang="en-GB" sz="1600" dirty="0" smtClean="0">
                <a:latin typeface="Verdana" pitchFamily="34" charset="0"/>
                <a:ea typeface="Verdana" pitchFamily="34" charset="0"/>
              </a:rPr>
              <a:t/>
            </a:r>
            <a:br>
              <a:rPr lang="en-GB" sz="1600" dirty="0" smtClean="0">
                <a:latin typeface="Verdana" pitchFamily="34" charset="0"/>
                <a:ea typeface="Verdana" pitchFamily="34" charset="0"/>
              </a:rPr>
            </a:br>
            <a:r>
              <a:rPr lang="en-GB" sz="1600" dirty="0" smtClean="0">
                <a:latin typeface="Verdana" pitchFamily="34" charset="0"/>
                <a:ea typeface="Verdana" pitchFamily="34" charset="0"/>
              </a:rPr>
              <a:t>it identifies a member of the Homo sapiens species; a man, woman or child; a person.</a:t>
            </a:r>
            <a:endParaRPr lang="it-IT" sz="1600" dirty="0" smtClean="0">
              <a:latin typeface="Verdana" pitchFamily="34" charset="0"/>
              <a:ea typeface="Verdana" pitchFamily="34" charset="0"/>
            </a:endParaRPr>
          </a:p>
          <a:p>
            <a:endParaRPr lang="en-GB" sz="1600" b="1" dirty="0" smtClean="0">
              <a:latin typeface="Verdana" pitchFamily="34" charset="0"/>
              <a:ea typeface="Verdana" pitchFamily="34" charset="0"/>
            </a:endParaRPr>
          </a:p>
          <a:p>
            <a:r>
              <a:rPr lang="en-GB" sz="1600" b="1" dirty="0" smtClean="0">
                <a:latin typeface="Verdana" pitchFamily="34" charset="0"/>
                <a:ea typeface="Verdana" pitchFamily="34" charset="0"/>
              </a:rPr>
              <a:t>Rights:</a:t>
            </a:r>
            <a:r>
              <a:rPr lang="en-GB" sz="1600" dirty="0" smtClean="0">
                <a:latin typeface="Verdana" pitchFamily="34" charset="0"/>
                <a:ea typeface="Verdana" pitchFamily="34" charset="0"/>
              </a:rPr>
              <a:t> </a:t>
            </a:r>
            <a:r>
              <a:rPr lang="en-GB" sz="1600" i="1" dirty="0" smtClean="0">
                <a:latin typeface="Verdana" pitchFamily="34" charset="0"/>
                <a:ea typeface="Verdana" pitchFamily="34" charset="0"/>
              </a:rPr>
              <a:t>noun</a:t>
            </a:r>
            <a:r>
              <a:rPr lang="en-GB" sz="1600" dirty="0" smtClean="0">
                <a:latin typeface="Verdana" pitchFamily="34" charset="0"/>
                <a:ea typeface="Verdana" pitchFamily="34" charset="0"/>
              </a:rPr>
              <a:t/>
            </a:r>
            <a:br>
              <a:rPr lang="en-GB" sz="1600" dirty="0" smtClean="0">
                <a:latin typeface="Verdana" pitchFamily="34" charset="0"/>
                <a:ea typeface="Verdana" pitchFamily="34" charset="0"/>
              </a:rPr>
            </a:br>
            <a:r>
              <a:rPr lang="en-GB" sz="1600" dirty="0" smtClean="0">
                <a:latin typeface="Verdana" pitchFamily="34" charset="0"/>
                <a:ea typeface="Verdana" pitchFamily="34" charset="0"/>
              </a:rPr>
              <a:t>Things to which you are entitled or allowed; freedoms that are guaranteed.</a:t>
            </a:r>
            <a:endParaRPr lang="it-IT" sz="1600" dirty="0" smtClean="0">
              <a:latin typeface="Verdana" pitchFamily="34" charset="0"/>
              <a:ea typeface="Verdana" pitchFamily="34" charset="0"/>
            </a:endParaRPr>
          </a:p>
          <a:p>
            <a:endParaRPr lang="en-GB" sz="1600" b="1" dirty="0" smtClean="0">
              <a:latin typeface="Verdana" pitchFamily="34" charset="0"/>
              <a:ea typeface="Verdana" pitchFamily="34" charset="0"/>
            </a:endParaRPr>
          </a:p>
          <a:p>
            <a:r>
              <a:rPr lang="en-GB" sz="1600" b="1" dirty="0" smtClean="0">
                <a:latin typeface="Verdana" pitchFamily="34" charset="0"/>
                <a:ea typeface="Verdana" pitchFamily="34" charset="0"/>
              </a:rPr>
              <a:t>Human Rights:</a:t>
            </a:r>
            <a:r>
              <a:rPr lang="en-GB" sz="1600" dirty="0" smtClean="0">
                <a:latin typeface="Verdana" pitchFamily="34" charset="0"/>
                <a:ea typeface="Verdana" pitchFamily="34" charset="0"/>
              </a:rPr>
              <a:t> </a:t>
            </a:r>
            <a:r>
              <a:rPr lang="en-GB" sz="1600" i="1" dirty="0" smtClean="0">
                <a:latin typeface="Verdana" pitchFamily="34" charset="0"/>
                <a:ea typeface="Verdana" pitchFamily="34" charset="0"/>
              </a:rPr>
              <a:t>noun</a:t>
            </a:r>
            <a:r>
              <a:rPr lang="en-GB" sz="1600" dirty="0" smtClean="0">
                <a:latin typeface="Verdana" pitchFamily="34" charset="0"/>
                <a:ea typeface="Verdana" pitchFamily="34" charset="0"/>
              </a:rPr>
              <a:t/>
            </a:r>
            <a:br>
              <a:rPr lang="en-GB" sz="1600" dirty="0" smtClean="0">
                <a:latin typeface="Verdana" pitchFamily="34" charset="0"/>
                <a:ea typeface="Verdana" pitchFamily="34" charset="0"/>
              </a:rPr>
            </a:br>
            <a:r>
              <a:rPr lang="en-GB" sz="1600" dirty="0" smtClean="0">
                <a:latin typeface="Verdana" pitchFamily="34" charset="0"/>
                <a:ea typeface="Verdana" pitchFamily="34" charset="0"/>
              </a:rPr>
              <a:t>The rights you have simply because you are human.</a:t>
            </a:r>
          </a:p>
          <a:p>
            <a:endParaRPr lang="en-GB" sz="1600" dirty="0" smtClean="0">
              <a:latin typeface="Verdana" pitchFamily="34" charset="0"/>
              <a:ea typeface="Verdana" pitchFamily="34" charset="0"/>
            </a:endParaRPr>
          </a:p>
          <a:p>
            <a:pPr>
              <a:buClr>
                <a:schemeClr val="accent1">
                  <a:lumMod val="50000"/>
                </a:schemeClr>
              </a:buClr>
              <a:buFont typeface="Calibri" pitchFamily="34" charset="0"/>
              <a:buChar char="→"/>
            </a:pPr>
            <a:r>
              <a:rPr lang="en-GB" sz="1600" dirty="0" smtClean="0">
                <a:latin typeface="Verdana" pitchFamily="34" charset="0"/>
                <a:ea typeface="Verdana" pitchFamily="34" charset="0"/>
              </a:rPr>
              <a:t> </a:t>
            </a:r>
            <a:r>
              <a:rPr lang="en-GB" sz="1600" b="1" dirty="0" smtClean="0">
                <a:solidFill>
                  <a:schemeClr val="accent1">
                    <a:lumMod val="50000"/>
                  </a:schemeClr>
                </a:solidFill>
                <a:latin typeface="Verdana" pitchFamily="34" charset="0"/>
                <a:ea typeface="Verdana" pitchFamily="34" charset="0"/>
              </a:rPr>
              <a:t>FEATURES</a:t>
            </a:r>
          </a:p>
          <a:p>
            <a:pPr>
              <a:buClr>
                <a:schemeClr val="accent1">
                  <a:lumMod val="50000"/>
                </a:schemeClr>
              </a:buClr>
              <a:buFont typeface="Calibri" pitchFamily="34" charset="0"/>
              <a:buChar char="→"/>
            </a:pPr>
            <a:endParaRPr lang="en-GB" sz="1600" b="1" dirty="0" smtClean="0">
              <a:solidFill>
                <a:schemeClr val="accent1">
                  <a:lumMod val="50000"/>
                </a:schemeClr>
              </a:solidFill>
              <a:latin typeface="Verdana" pitchFamily="34" charset="0"/>
              <a:ea typeface="Verdana" pitchFamily="34" charset="0"/>
            </a:endParaRPr>
          </a:p>
          <a:p>
            <a:pPr>
              <a:buClr>
                <a:schemeClr val="accent1">
                  <a:lumMod val="50000"/>
                </a:schemeClr>
              </a:buClr>
              <a:buFont typeface="Arial" pitchFamily="34" charset="0"/>
              <a:buChar char="•"/>
            </a:pPr>
            <a:r>
              <a:rPr lang="en-GB" sz="1600" b="1" dirty="0" smtClean="0">
                <a:latin typeface="Verdana" pitchFamily="34" charset="0"/>
                <a:ea typeface="Verdana" pitchFamily="34" charset="0"/>
              </a:rPr>
              <a:t> </a:t>
            </a:r>
            <a:r>
              <a:rPr lang="en-GB" sz="1600" dirty="0" smtClean="0">
                <a:latin typeface="Verdana" pitchFamily="34" charset="0"/>
                <a:ea typeface="Verdana" pitchFamily="34" charset="0"/>
              </a:rPr>
              <a:t>universal</a:t>
            </a:r>
          </a:p>
          <a:p>
            <a:pPr>
              <a:buClr>
                <a:schemeClr val="accent1">
                  <a:lumMod val="50000"/>
                </a:schemeClr>
              </a:buClr>
              <a:buFont typeface="Arial" pitchFamily="34" charset="0"/>
              <a:buChar char="•"/>
            </a:pPr>
            <a:r>
              <a:rPr lang="en-GB" sz="1600" dirty="0" smtClean="0">
                <a:latin typeface="Verdana" pitchFamily="34" charset="0"/>
                <a:ea typeface="Verdana" pitchFamily="34" charset="0"/>
              </a:rPr>
              <a:t> a choice and an opportunity</a:t>
            </a:r>
          </a:p>
          <a:p>
            <a:pPr>
              <a:buClr>
                <a:schemeClr val="accent1">
                  <a:lumMod val="50000"/>
                </a:schemeClr>
              </a:buClr>
              <a:buFont typeface="Arial" pitchFamily="34" charset="0"/>
              <a:buChar char="•"/>
            </a:pPr>
            <a:r>
              <a:rPr lang="en-GB" sz="1600" dirty="0" smtClean="0">
                <a:latin typeface="Verdana" pitchFamily="34" charset="0"/>
                <a:ea typeface="Verdana" pitchFamily="34" charset="0"/>
              </a:rPr>
              <a:t> finally resulted </a:t>
            </a:r>
            <a:r>
              <a:rPr lang="en-GB" sz="1600" dirty="0">
                <a:latin typeface="Verdana" pitchFamily="34" charset="0"/>
                <a:ea typeface="Verdana" pitchFamily="34" charset="0"/>
              </a:rPr>
              <a:t>in </a:t>
            </a:r>
            <a:r>
              <a:rPr lang="en-GB" sz="1600" dirty="0" smtClean="0">
                <a:latin typeface="Verdana" pitchFamily="34" charset="0"/>
                <a:ea typeface="Verdana" pitchFamily="34" charset="0"/>
              </a:rPr>
              <a:t>the </a:t>
            </a:r>
            <a:r>
              <a:rPr lang="en-GB" sz="1600" b="1" i="1" dirty="0" smtClean="0">
                <a:latin typeface="Verdana" pitchFamily="34" charset="0"/>
                <a:ea typeface="Verdana" pitchFamily="34" charset="0"/>
                <a:hlinkClick r:id="rId2" action="ppaction://hlinksldjump"/>
              </a:rPr>
              <a:t>Universal Declaration of Human Rights </a:t>
            </a:r>
            <a:endParaRPr lang="en-GB" sz="1600" b="1" i="1" dirty="0" smtClean="0">
              <a:latin typeface="Verdana" pitchFamily="34" charset="0"/>
              <a:ea typeface="Verdana" pitchFamily="34" charset="0"/>
            </a:endParaRPr>
          </a:p>
          <a:p>
            <a:pPr>
              <a:buClr>
                <a:schemeClr val="accent1">
                  <a:lumMod val="50000"/>
                </a:schemeClr>
              </a:buClr>
              <a:buFont typeface="Arial" pitchFamily="34" charset="0"/>
              <a:buChar char="•"/>
            </a:pPr>
            <a:endParaRPr lang="it-IT" b="1" dirty="0" smtClean="0">
              <a:latin typeface="Verdana" pitchFamily="34" charset="0"/>
              <a:ea typeface="Verdan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ccia a destra con strisce 3"/>
          <p:cNvSpPr/>
          <p:nvPr/>
        </p:nvSpPr>
        <p:spPr>
          <a:xfrm>
            <a:off x="539552" y="3284984"/>
            <a:ext cx="8208912" cy="864096"/>
          </a:xfrm>
          <a:prstGeom prst="stripedRightArrow">
            <a:avLst>
              <a:gd name="adj1" fmla="val 50000"/>
              <a:gd name="adj2" fmla="val 50000"/>
            </a:avLst>
          </a:prstGeom>
          <a:solidFill>
            <a:schemeClr val="accent1">
              <a:lumMod val="50000"/>
              <a:alpha val="85000"/>
            </a:schemeClr>
          </a:solidFill>
          <a:ln w="19050">
            <a:solidFill>
              <a:schemeClr val="accent6">
                <a:lumMod val="1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descr="I decreti di Ciro in materia di diritti umani furono incisi in lingua accadica su un cilindro di creta.">
            <a:hlinkClick r:id="rId3" tooltip="&quot;I decreti di Ciro in materia di diritti umani furono incisi in lingua accadica su un cilindro di creta.&quot;"/>
          </p:cNvPr>
          <p:cNvPicPr/>
          <p:nvPr/>
        </p:nvPicPr>
        <p:blipFill>
          <a:blip r:embed="rId4" cstate="print"/>
          <a:srcRect/>
          <a:stretch>
            <a:fillRect/>
          </a:stretch>
        </p:blipFill>
        <p:spPr bwMode="auto">
          <a:xfrm>
            <a:off x="179512" y="2276872"/>
            <a:ext cx="1512168" cy="864096"/>
          </a:xfrm>
          <a:prstGeom prst="rect">
            <a:avLst/>
          </a:prstGeom>
          <a:noFill/>
          <a:ln w="9525">
            <a:noFill/>
            <a:miter lim="800000"/>
            <a:headEnd/>
            <a:tailEnd/>
          </a:ln>
        </p:spPr>
      </p:pic>
      <p:pic>
        <p:nvPicPr>
          <p:cNvPr id="7" name="Immagine 6" descr="La Magna Carta, firmata dal Re d’Inghilterra nel 1215, fu una svolta decisiva nei diritti umani.">
            <a:hlinkClick r:id="rId5" tooltip="&quot;La Magna Carta, firmata dal Re d’Inghilterra nel 1215, fu una svolta decisiva nei diritti umani.&quot;"/>
          </p:cNvPr>
          <p:cNvPicPr/>
          <p:nvPr/>
        </p:nvPicPr>
        <p:blipFill>
          <a:blip r:embed="rId6" cstate="print"/>
          <a:srcRect/>
          <a:stretch>
            <a:fillRect/>
          </a:stretch>
        </p:blipFill>
        <p:spPr bwMode="auto">
          <a:xfrm>
            <a:off x="755576" y="4437112"/>
            <a:ext cx="1296144" cy="1224136"/>
          </a:xfrm>
          <a:prstGeom prst="rect">
            <a:avLst/>
          </a:prstGeom>
          <a:noFill/>
          <a:ln w="9525">
            <a:noFill/>
            <a:miter lim="800000"/>
            <a:headEnd/>
            <a:tailEnd/>
          </a:ln>
        </p:spPr>
      </p:pic>
      <p:pic>
        <p:nvPicPr>
          <p:cNvPr id="8" name="Immagine 7" descr="Nel 1628 il Parlamento Inglese mandò questa enunciazione di libertà civili al Re Carlo I.">
            <a:hlinkClick r:id="rId7" tooltip="&quot;Nel 1628 il Parlamento Inglese mandò questa enunciazione di libertà civili al Re Carlo I.&quot;"/>
          </p:cNvPr>
          <p:cNvPicPr/>
          <p:nvPr/>
        </p:nvPicPr>
        <p:blipFill>
          <a:blip r:embed="rId8" cstate="print"/>
          <a:srcRect/>
          <a:stretch>
            <a:fillRect/>
          </a:stretch>
        </p:blipFill>
        <p:spPr bwMode="auto">
          <a:xfrm>
            <a:off x="1979712" y="1484784"/>
            <a:ext cx="1440160" cy="1152128"/>
          </a:xfrm>
          <a:prstGeom prst="rect">
            <a:avLst/>
          </a:prstGeom>
          <a:noFill/>
          <a:ln w="9525">
            <a:noFill/>
            <a:miter lim="800000"/>
            <a:headEnd/>
            <a:tailEnd/>
          </a:ln>
        </p:spPr>
      </p:pic>
      <p:pic>
        <p:nvPicPr>
          <p:cNvPr id="1026" name="Picture 2" descr="Risultati immagini per dichiarazione dei diritti d'indipendenza americana"/>
          <p:cNvPicPr>
            <a:picLocks noChangeAspect="1" noChangeArrowheads="1"/>
          </p:cNvPicPr>
          <p:nvPr/>
        </p:nvPicPr>
        <p:blipFill>
          <a:blip r:embed="rId9" cstate="print"/>
          <a:srcRect/>
          <a:stretch>
            <a:fillRect/>
          </a:stretch>
        </p:blipFill>
        <p:spPr bwMode="auto">
          <a:xfrm>
            <a:off x="2411760" y="4869160"/>
            <a:ext cx="1440160" cy="1741927"/>
          </a:xfrm>
          <a:prstGeom prst="rect">
            <a:avLst/>
          </a:prstGeom>
          <a:noFill/>
        </p:spPr>
      </p:pic>
      <p:pic>
        <p:nvPicPr>
          <p:cNvPr id="10" name="Immagine 9" descr="La Dichiarazione dei Diritti della Costituzione degli Stati Uniti protegge le libertà basilari dei cittadini statunitensi.">
            <a:hlinkClick r:id="rId10" tooltip="&quot;La Dichiarazione dei Diritti della Costituzione degli Stati Uniti protegge le libertà basilari dei cittadini statunitensi.&quot;"/>
          </p:cNvPr>
          <p:cNvPicPr/>
          <p:nvPr/>
        </p:nvPicPr>
        <p:blipFill>
          <a:blip r:embed="rId11" cstate="print"/>
          <a:srcRect/>
          <a:stretch>
            <a:fillRect/>
          </a:stretch>
        </p:blipFill>
        <p:spPr bwMode="auto">
          <a:xfrm>
            <a:off x="3779912" y="1628800"/>
            <a:ext cx="1152128" cy="1512168"/>
          </a:xfrm>
          <a:prstGeom prst="rect">
            <a:avLst/>
          </a:prstGeom>
          <a:noFill/>
          <a:ln w="9525">
            <a:noFill/>
            <a:miter lim="800000"/>
            <a:headEnd/>
            <a:tailEnd/>
          </a:ln>
        </p:spPr>
      </p:pic>
      <p:pic>
        <p:nvPicPr>
          <p:cNvPr id="11" name="Immagine 10" descr="Il documento originale dalla prima Convenzione di Ginevra nel 1864, fornito per prendersi cura di soldati feriti.">
            <a:hlinkClick r:id="rId12" tooltip="&quot;Il documento originale dalla prima Convenzione di Ginevra nel 1864, fornito per prendersi cura di soldati feriti.&quot;"/>
          </p:cNvPr>
          <p:cNvPicPr/>
          <p:nvPr/>
        </p:nvPicPr>
        <p:blipFill>
          <a:blip r:embed="rId13" cstate="print"/>
          <a:srcRect/>
          <a:stretch>
            <a:fillRect/>
          </a:stretch>
        </p:blipFill>
        <p:spPr bwMode="auto">
          <a:xfrm>
            <a:off x="4462180" y="4761475"/>
            <a:ext cx="1296144" cy="1224136"/>
          </a:xfrm>
          <a:prstGeom prst="rect">
            <a:avLst/>
          </a:prstGeom>
          <a:noFill/>
          <a:ln w="9525">
            <a:noFill/>
            <a:miter lim="800000"/>
            <a:headEnd/>
            <a:tailEnd/>
          </a:ln>
        </p:spPr>
      </p:pic>
      <p:pic>
        <p:nvPicPr>
          <p:cNvPr id="12" name="Immagine 11" descr="Cinquanta nazioni si sono riunite a San Francisco nel 1945 e hanno formato le Nazioni Unite per proteggere e promuovere la pace.">
            <a:hlinkClick r:id="rId14" tooltip="&quot;Cinquanta nazioni si sono riunite a San Francisco nel 1945 e hanno formato le Nazioni Unite per proteggere e promuovere la pace.&quot;"/>
          </p:cNvPr>
          <p:cNvPicPr/>
          <p:nvPr/>
        </p:nvPicPr>
        <p:blipFill>
          <a:blip r:embed="rId15" cstate="print"/>
          <a:srcRect/>
          <a:stretch>
            <a:fillRect/>
          </a:stretch>
        </p:blipFill>
        <p:spPr bwMode="auto">
          <a:xfrm>
            <a:off x="5292080" y="1412776"/>
            <a:ext cx="1512168" cy="936104"/>
          </a:xfrm>
          <a:prstGeom prst="rect">
            <a:avLst/>
          </a:prstGeom>
          <a:noFill/>
          <a:ln w="9525">
            <a:noFill/>
            <a:miter lim="800000"/>
            <a:headEnd/>
            <a:tailEnd/>
          </a:ln>
        </p:spPr>
      </p:pic>
      <p:pic>
        <p:nvPicPr>
          <p:cNvPr id="13" name="Immagine 12" descr="La Dichiarazione Universale dei Diritti Umani ha fatto nascere diverse leggi e trattati sui diritti umani in tutto il mondo.">
            <a:hlinkClick r:id="rId16" tooltip="&quot;La Dichiarazione Universale dei Diritti Umani ha fatto nascere diverse leggi e trattati sui diritti umani in tutto il mondo.&quot;"/>
          </p:cNvPr>
          <p:cNvPicPr/>
          <p:nvPr/>
        </p:nvPicPr>
        <p:blipFill>
          <a:blip r:embed="rId17" cstate="print"/>
          <a:srcRect/>
          <a:stretch>
            <a:fillRect/>
          </a:stretch>
        </p:blipFill>
        <p:spPr bwMode="auto">
          <a:xfrm>
            <a:off x="6876256" y="4581128"/>
            <a:ext cx="1584176" cy="2088232"/>
          </a:xfrm>
          <a:prstGeom prst="rect">
            <a:avLst/>
          </a:prstGeom>
          <a:noFill/>
          <a:ln w="25400">
            <a:solidFill>
              <a:schemeClr val="accent1">
                <a:lumMod val="50000"/>
              </a:schemeClr>
            </a:solidFill>
            <a:miter lim="800000"/>
            <a:headEnd/>
            <a:tailEnd/>
          </a:ln>
        </p:spPr>
      </p:pic>
      <p:sp>
        <p:nvSpPr>
          <p:cNvPr id="14" name="CasellaDiTesto 13"/>
          <p:cNvSpPr txBox="1"/>
          <p:nvPr/>
        </p:nvSpPr>
        <p:spPr>
          <a:xfrm>
            <a:off x="179512" y="2060848"/>
            <a:ext cx="1296144" cy="261610"/>
          </a:xfrm>
          <a:prstGeom prst="rect">
            <a:avLst/>
          </a:prstGeom>
          <a:noFill/>
        </p:spPr>
        <p:txBody>
          <a:bodyPr wrap="square" rtlCol="0">
            <a:spAutoFit/>
          </a:bodyPr>
          <a:lstStyle/>
          <a:p>
            <a:r>
              <a:rPr lang="en-US" sz="1100" dirty="0" smtClean="0"/>
              <a:t>The Cyrus Cylinder</a:t>
            </a:r>
            <a:endParaRPr lang="it-IT" sz="1100" dirty="0"/>
          </a:p>
        </p:txBody>
      </p:sp>
      <p:sp>
        <p:nvSpPr>
          <p:cNvPr id="15" name="CasellaDiTesto 14"/>
          <p:cNvSpPr txBox="1"/>
          <p:nvPr/>
        </p:nvSpPr>
        <p:spPr>
          <a:xfrm>
            <a:off x="179512" y="2780928"/>
            <a:ext cx="288032" cy="338554"/>
          </a:xfrm>
          <a:prstGeom prst="rect">
            <a:avLst/>
          </a:prstGeom>
          <a:noFill/>
        </p:spPr>
        <p:txBody>
          <a:bodyPr wrap="square" rtlCol="0">
            <a:spAutoFit/>
          </a:bodyPr>
          <a:lstStyle/>
          <a:p>
            <a:r>
              <a:rPr lang="it-IT" sz="1600" b="1" dirty="0" smtClean="0">
                <a:solidFill>
                  <a:srgbClr val="C00000"/>
                </a:solidFill>
              </a:rPr>
              <a:t>1</a:t>
            </a:r>
            <a:endParaRPr lang="it-IT" sz="1600" b="1" dirty="0">
              <a:solidFill>
                <a:srgbClr val="C00000"/>
              </a:solidFill>
            </a:endParaRPr>
          </a:p>
        </p:txBody>
      </p:sp>
      <p:cxnSp>
        <p:nvCxnSpPr>
          <p:cNvPr id="17" name="Connettore 2 16"/>
          <p:cNvCxnSpPr/>
          <p:nvPr/>
        </p:nvCxnSpPr>
        <p:spPr>
          <a:xfrm>
            <a:off x="899592" y="3212976"/>
            <a:ext cx="0" cy="21602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Rettangolo 18"/>
          <p:cNvSpPr/>
          <p:nvPr/>
        </p:nvSpPr>
        <p:spPr>
          <a:xfrm>
            <a:off x="899592" y="3212976"/>
            <a:ext cx="790601" cy="261610"/>
          </a:xfrm>
          <a:prstGeom prst="rect">
            <a:avLst/>
          </a:prstGeom>
        </p:spPr>
        <p:txBody>
          <a:bodyPr wrap="none">
            <a:spAutoFit/>
          </a:bodyPr>
          <a:lstStyle/>
          <a:p>
            <a:r>
              <a:rPr lang="en-US" sz="1050" dirty="0" smtClean="0"/>
              <a:t>(539 B.C.)</a:t>
            </a:r>
            <a:endParaRPr lang="it-IT" sz="1050" dirty="0"/>
          </a:p>
        </p:txBody>
      </p:sp>
      <p:cxnSp>
        <p:nvCxnSpPr>
          <p:cNvPr id="21" name="Connettore 2 20"/>
          <p:cNvCxnSpPr/>
          <p:nvPr/>
        </p:nvCxnSpPr>
        <p:spPr>
          <a:xfrm flipV="1">
            <a:off x="1475656" y="4005064"/>
            <a:ext cx="0" cy="28803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5" name="Rettangolo 24"/>
          <p:cNvSpPr/>
          <p:nvPr/>
        </p:nvSpPr>
        <p:spPr>
          <a:xfrm>
            <a:off x="179512" y="692696"/>
            <a:ext cx="4468403" cy="461665"/>
          </a:xfrm>
          <a:prstGeom prst="rect">
            <a:avLst/>
          </a:prstGeom>
        </p:spPr>
        <p:txBody>
          <a:bodyPr wrap="none">
            <a:spAutoFit/>
          </a:bodyPr>
          <a:lstStyle/>
          <a:p>
            <a:r>
              <a:rPr lang="it-IT" sz="2400" cap="all" dirty="0" err="1" smtClean="0">
                <a:solidFill>
                  <a:srgbClr val="000000"/>
                </a:solidFill>
                <a:effectLst>
                  <a:reflection blurRad="12700" stA="48000" endA="300" endPos="55000" dir="5400000" sy="-90000" algn="bl" rotWithShape="0"/>
                </a:effectLst>
                <a:latin typeface="Verdana" pitchFamily="34" charset="0"/>
                <a:ea typeface="Verdana" pitchFamily="34" charset="0"/>
                <a:cs typeface="+mj-cs"/>
              </a:rPr>
              <a:t>historical</a:t>
            </a:r>
            <a:r>
              <a:rPr lang="it-IT" sz="2400" cap="all" dirty="0" smtClean="0">
                <a:solidFill>
                  <a:srgbClr val="000000"/>
                </a:solidFill>
                <a:effectLst>
                  <a:reflection blurRad="12700" stA="48000" endA="300" endPos="55000" dir="5400000" sy="-90000" algn="bl" rotWithShape="0"/>
                </a:effectLst>
                <a:latin typeface="Verdana" pitchFamily="34" charset="0"/>
                <a:ea typeface="Verdana" pitchFamily="34" charset="0"/>
                <a:cs typeface="+mj-cs"/>
              </a:rPr>
              <a:t> background</a:t>
            </a:r>
            <a:endParaRPr lang="it-IT" dirty="0"/>
          </a:p>
        </p:txBody>
      </p:sp>
      <p:cxnSp>
        <p:nvCxnSpPr>
          <p:cNvPr id="20" name="Connettore 2 19"/>
          <p:cNvCxnSpPr/>
          <p:nvPr/>
        </p:nvCxnSpPr>
        <p:spPr>
          <a:xfrm>
            <a:off x="2627784" y="2780928"/>
            <a:ext cx="0" cy="57606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flipV="1">
            <a:off x="3059832" y="4077072"/>
            <a:ext cx="0" cy="72008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ttore 2 25"/>
          <p:cNvCxnSpPr/>
          <p:nvPr/>
        </p:nvCxnSpPr>
        <p:spPr>
          <a:xfrm>
            <a:off x="4283968" y="3212976"/>
            <a:ext cx="0" cy="21602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ttore 2 28"/>
          <p:cNvCxnSpPr/>
          <p:nvPr/>
        </p:nvCxnSpPr>
        <p:spPr>
          <a:xfrm flipV="1">
            <a:off x="5004048" y="4077072"/>
            <a:ext cx="0" cy="50405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ttore 2 30"/>
          <p:cNvCxnSpPr/>
          <p:nvPr/>
        </p:nvCxnSpPr>
        <p:spPr>
          <a:xfrm>
            <a:off x="6012160" y="2420888"/>
            <a:ext cx="0" cy="93610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Rettangolo 22"/>
          <p:cNvSpPr/>
          <p:nvPr/>
        </p:nvSpPr>
        <p:spPr>
          <a:xfrm>
            <a:off x="827584" y="5661248"/>
            <a:ext cx="1207382" cy="261610"/>
          </a:xfrm>
          <a:prstGeom prst="rect">
            <a:avLst/>
          </a:prstGeom>
        </p:spPr>
        <p:txBody>
          <a:bodyPr wrap="none">
            <a:spAutoFit/>
          </a:bodyPr>
          <a:lstStyle/>
          <a:p>
            <a:r>
              <a:rPr lang="it-IT" sz="1100" dirty="0" smtClean="0"/>
              <a:t>The Magna Carta</a:t>
            </a:r>
            <a:endParaRPr lang="it-IT" sz="1100" dirty="0"/>
          </a:p>
        </p:txBody>
      </p:sp>
      <p:sp>
        <p:nvSpPr>
          <p:cNvPr id="24" name="Rettangolo 23"/>
          <p:cNvSpPr/>
          <p:nvPr/>
        </p:nvSpPr>
        <p:spPr>
          <a:xfrm>
            <a:off x="1475656" y="4005064"/>
            <a:ext cx="648072" cy="253916"/>
          </a:xfrm>
          <a:prstGeom prst="rect">
            <a:avLst/>
          </a:prstGeom>
        </p:spPr>
        <p:txBody>
          <a:bodyPr wrap="square">
            <a:spAutoFit/>
          </a:bodyPr>
          <a:lstStyle/>
          <a:p>
            <a:r>
              <a:rPr lang="it-IT" sz="1050" dirty="0" smtClean="0"/>
              <a:t>(1215)</a:t>
            </a:r>
            <a:endParaRPr lang="it-IT" sz="1050" dirty="0"/>
          </a:p>
        </p:txBody>
      </p:sp>
      <p:sp>
        <p:nvSpPr>
          <p:cNvPr id="27" name="Rettangolo 26"/>
          <p:cNvSpPr/>
          <p:nvPr/>
        </p:nvSpPr>
        <p:spPr>
          <a:xfrm>
            <a:off x="2123728" y="1196752"/>
            <a:ext cx="1132041" cy="261610"/>
          </a:xfrm>
          <a:prstGeom prst="rect">
            <a:avLst/>
          </a:prstGeom>
        </p:spPr>
        <p:txBody>
          <a:bodyPr wrap="none">
            <a:spAutoFit/>
          </a:bodyPr>
          <a:lstStyle/>
          <a:p>
            <a:r>
              <a:rPr lang="it-IT" sz="1100" dirty="0" err="1" smtClean="0"/>
              <a:t>Petition</a:t>
            </a:r>
            <a:r>
              <a:rPr lang="it-IT" sz="1100" dirty="0" smtClean="0"/>
              <a:t> </a:t>
            </a:r>
            <a:r>
              <a:rPr lang="it-IT" sz="1100" dirty="0" err="1" smtClean="0"/>
              <a:t>of</a:t>
            </a:r>
            <a:r>
              <a:rPr lang="it-IT" sz="1100" dirty="0" smtClean="0"/>
              <a:t> Right</a:t>
            </a:r>
            <a:endParaRPr lang="it-IT" sz="1100" dirty="0"/>
          </a:p>
        </p:txBody>
      </p:sp>
      <p:sp>
        <p:nvSpPr>
          <p:cNvPr id="28" name="Rettangolo 27"/>
          <p:cNvSpPr/>
          <p:nvPr/>
        </p:nvSpPr>
        <p:spPr>
          <a:xfrm>
            <a:off x="2627784" y="3140968"/>
            <a:ext cx="579005" cy="253916"/>
          </a:xfrm>
          <a:prstGeom prst="rect">
            <a:avLst/>
          </a:prstGeom>
        </p:spPr>
        <p:txBody>
          <a:bodyPr wrap="none">
            <a:spAutoFit/>
          </a:bodyPr>
          <a:lstStyle/>
          <a:p>
            <a:r>
              <a:rPr lang="it-IT" sz="1050" dirty="0" smtClean="0"/>
              <a:t>(1628)</a:t>
            </a:r>
            <a:endParaRPr lang="it-IT" sz="1050" dirty="0"/>
          </a:p>
        </p:txBody>
      </p:sp>
      <p:sp>
        <p:nvSpPr>
          <p:cNvPr id="30" name="Rettangolo 29"/>
          <p:cNvSpPr/>
          <p:nvPr/>
        </p:nvSpPr>
        <p:spPr>
          <a:xfrm>
            <a:off x="1907704" y="6596390"/>
            <a:ext cx="2736304" cy="261610"/>
          </a:xfrm>
          <a:prstGeom prst="rect">
            <a:avLst/>
          </a:prstGeom>
        </p:spPr>
        <p:txBody>
          <a:bodyPr wrap="square">
            <a:spAutoFit/>
          </a:bodyPr>
          <a:lstStyle/>
          <a:p>
            <a:r>
              <a:rPr lang="en-US" sz="1100" dirty="0" smtClean="0"/>
              <a:t>United States Declaration of Independence</a:t>
            </a:r>
            <a:endParaRPr lang="it-IT" sz="1100" dirty="0"/>
          </a:p>
        </p:txBody>
      </p:sp>
      <p:sp>
        <p:nvSpPr>
          <p:cNvPr id="32" name="Rettangolo 31"/>
          <p:cNvSpPr/>
          <p:nvPr/>
        </p:nvSpPr>
        <p:spPr>
          <a:xfrm>
            <a:off x="3059832" y="4005064"/>
            <a:ext cx="601447" cy="261610"/>
          </a:xfrm>
          <a:prstGeom prst="rect">
            <a:avLst/>
          </a:prstGeom>
        </p:spPr>
        <p:txBody>
          <a:bodyPr wrap="none">
            <a:spAutoFit/>
          </a:bodyPr>
          <a:lstStyle/>
          <a:p>
            <a:r>
              <a:rPr lang="en-US" sz="1050" dirty="0" smtClean="0"/>
              <a:t>(1776)</a:t>
            </a:r>
            <a:endParaRPr lang="it-IT" sz="1050" dirty="0"/>
          </a:p>
        </p:txBody>
      </p:sp>
      <p:sp>
        <p:nvSpPr>
          <p:cNvPr id="33" name="Rettangolo 32"/>
          <p:cNvSpPr/>
          <p:nvPr/>
        </p:nvSpPr>
        <p:spPr>
          <a:xfrm>
            <a:off x="3851920" y="1340768"/>
            <a:ext cx="925253" cy="261610"/>
          </a:xfrm>
          <a:prstGeom prst="rect">
            <a:avLst/>
          </a:prstGeom>
        </p:spPr>
        <p:txBody>
          <a:bodyPr wrap="none">
            <a:spAutoFit/>
          </a:bodyPr>
          <a:lstStyle/>
          <a:p>
            <a:r>
              <a:rPr lang="it-IT" sz="1100" dirty="0" smtClean="0"/>
              <a:t>Bill </a:t>
            </a:r>
            <a:r>
              <a:rPr lang="it-IT" sz="1100" dirty="0" err="1" smtClean="0"/>
              <a:t>of</a:t>
            </a:r>
            <a:r>
              <a:rPr lang="it-IT" sz="1100" dirty="0" smtClean="0"/>
              <a:t> </a:t>
            </a:r>
            <a:r>
              <a:rPr lang="it-IT" sz="1100" dirty="0" err="1" smtClean="0"/>
              <a:t>Rights</a:t>
            </a:r>
            <a:endParaRPr lang="it-IT" sz="1100" dirty="0"/>
          </a:p>
        </p:txBody>
      </p:sp>
      <p:sp>
        <p:nvSpPr>
          <p:cNvPr id="34" name="Rettangolo 33"/>
          <p:cNvSpPr/>
          <p:nvPr/>
        </p:nvSpPr>
        <p:spPr>
          <a:xfrm>
            <a:off x="4355976" y="3212976"/>
            <a:ext cx="579005" cy="253916"/>
          </a:xfrm>
          <a:prstGeom prst="rect">
            <a:avLst/>
          </a:prstGeom>
        </p:spPr>
        <p:txBody>
          <a:bodyPr wrap="none">
            <a:spAutoFit/>
          </a:bodyPr>
          <a:lstStyle/>
          <a:p>
            <a:r>
              <a:rPr lang="it-IT" sz="1050" dirty="0" smtClean="0"/>
              <a:t>(1791)</a:t>
            </a:r>
            <a:endParaRPr lang="it-IT" sz="1050" dirty="0"/>
          </a:p>
        </p:txBody>
      </p:sp>
      <p:sp>
        <p:nvSpPr>
          <p:cNvPr id="35" name="Rettangolo 34"/>
          <p:cNvSpPr/>
          <p:nvPr/>
        </p:nvSpPr>
        <p:spPr>
          <a:xfrm>
            <a:off x="4211960" y="6021288"/>
            <a:ext cx="1898277" cy="261610"/>
          </a:xfrm>
          <a:prstGeom prst="rect">
            <a:avLst/>
          </a:prstGeom>
        </p:spPr>
        <p:txBody>
          <a:bodyPr wrap="none">
            <a:spAutoFit/>
          </a:bodyPr>
          <a:lstStyle/>
          <a:p>
            <a:r>
              <a:rPr lang="en-US" sz="1100" dirty="0" smtClean="0"/>
              <a:t>The First Geneva Convention</a:t>
            </a:r>
            <a:endParaRPr lang="it-IT" dirty="0"/>
          </a:p>
        </p:txBody>
      </p:sp>
      <p:sp>
        <p:nvSpPr>
          <p:cNvPr id="36" name="Rettangolo 35"/>
          <p:cNvSpPr/>
          <p:nvPr/>
        </p:nvSpPr>
        <p:spPr>
          <a:xfrm>
            <a:off x="5004048" y="4005064"/>
            <a:ext cx="601447" cy="261610"/>
          </a:xfrm>
          <a:prstGeom prst="rect">
            <a:avLst/>
          </a:prstGeom>
        </p:spPr>
        <p:txBody>
          <a:bodyPr wrap="none">
            <a:spAutoFit/>
          </a:bodyPr>
          <a:lstStyle/>
          <a:p>
            <a:r>
              <a:rPr lang="en-US" sz="1050" dirty="0" smtClean="0"/>
              <a:t>(1864)</a:t>
            </a:r>
            <a:endParaRPr lang="it-IT" sz="1050" dirty="0"/>
          </a:p>
        </p:txBody>
      </p:sp>
      <p:sp>
        <p:nvSpPr>
          <p:cNvPr id="37" name="Rettangolo 36"/>
          <p:cNvSpPr/>
          <p:nvPr/>
        </p:nvSpPr>
        <p:spPr>
          <a:xfrm>
            <a:off x="5364088" y="1124744"/>
            <a:ext cx="1321196" cy="261610"/>
          </a:xfrm>
          <a:prstGeom prst="rect">
            <a:avLst/>
          </a:prstGeom>
        </p:spPr>
        <p:txBody>
          <a:bodyPr wrap="none">
            <a:spAutoFit/>
          </a:bodyPr>
          <a:lstStyle/>
          <a:p>
            <a:r>
              <a:rPr lang="it-IT" sz="1100" dirty="0" smtClean="0"/>
              <a:t>The </a:t>
            </a:r>
            <a:r>
              <a:rPr lang="it-IT" sz="1100" dirty="0" err="1" smtClean="0"/>
              <a:t>United</a:t>
            </a:r>
            <a:r>
              <a:rPr lang="it-IT" sz="1100" dirty="0" smtClean="0"/>
              <a:t> </a:t>
            </a:r>
            <a:r>
              <a:rPr lang="it-IT" sz="1100" dirty="0" err="1" smtClean="0"/>
              <a:t>Nations</a:t>
            </a:r>
            <a:endParaRPr lang="it-IT" sz="1100" dirty="0"/>
          </a:p>
        </p:txBody>
      </p:sp>
      <p:sp>
        <p:nvSpPr>
          <p:cNvPr id="38" name="Rettangolo 37"/>
          <p:cNvSpPr/>
          <p:nvPr/>
        </p:nvSpPr>
        <p:spPr>
          <a:xfrm>
            <a:off x="6012160" y="3140968"/>
            <a:ext cx="579005" cy="253916"/>
          </a:xfrm>
          <a:prstGeom prst="rect">
            <a:avLst/>
          </a:prstGeom>
        </p:spPr>
        <p:txBody>
          <a:bodyPr wrap="none">
            <a:spAutoFit/>
          </a:bodyPr>
          <a:lstStyle/>
          <a:p>
            <a:r>
              <a:rPr lang="it-IT" sz="1050" dirty="0" smtClean="0"/>
              <a:t>(1945)</a:t>
            </a:r>
            <a:endParaRPr lang="it-IT" sz="1050" dirty="0"/>
          </a:p>
        </p:txBody>
      </p:sp>
      <p:sp>
        <p:nvSpPr>
          <p:cNvPr id="39" name="Rettangolo 38"/>
          <p:cNvSpPr/>
          <p:nvPr/>
        </p:nvSpPr>
        <p:spPr>
          <a:xfrm>
            <a:off x="6444208" y="4077072"/>
            <a:ext cx="2376264" cy="461665"/>
          </a:xfrm>
          <a:prstGeom prst="rect">
            <a:avLst/>
          </a:prstGeom>
        </p:spPr>
        <p:txBody>
          <a:bodyPr wrap="square">
            <a:spAutoFit/>
          </a:bodyPr>
          <a:lstStyle/>
          <a:p>
            <a:pPr algn="ctr"/>
            <a:r>
              <a:rPr lang="en-US" sz="1200" b="1" i="1" dirty="0" smtClean="0">
                <a:solidFill>
                  <a:srgbClr val="C00000"/>
                </a:solidFill>
              </a:rPr>
              <a:t>The Universal Declaration of Human Rights (1948)</a:t>
            </a:r>
            <a:endParaRPr lang="it-IT" sz="1200" b="1" i="1" dirty="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836712"/>
            <a:ext cx="8784976" cy="451520"/>
          </a:xfrm>
        </p:spPr>
        <p:txBody>
          <a:bodyPr>
            <a:normAutofit fontScale="90000"/>
          </a:bodyPr>
          <a:lstStyle/>
          <a:p>
            <a:r>
              <a:rPr lang="en-US" sz="2700" dirty="0" smtClean="0">
                <a:solidFill>
                  <a:schemeClr val="tx1"/>
                </a:solidFill>
                <a:latin typeface="Verdana" pitchFamily="34" charset="0"/>
                <a:ea typeface="Verdana" pitchFamily="34" charset="0"/>
              </a:rPr>
              <a:t> </a:t>
            </a:r>
            <a:r>
              <a:rPr lang="en-US" sz="2200" dirty="0" smtClean="0">
                <a:solidFill>
                  <a:schemeClr val="tx1"/>
                </a:solidFill>
                <a:latin typeface="Verdana" pitchFamily="34" charset="0"/>
                <a:ea typeface="Verdana" pitchFamily="34" charset="0"/>
              </a:rPr>
              <a:t>Article 9 –Right to marry and right to found a family</a:t>
            </a:r>
            <a:r>
              <a:rPr lang="en-US" sz="2200" b="1" dirty="0" smtClean="0"/>
              <a:t/>
            </a:r>
            <a:br>
              <a:rPr lang="en-US" sz="2200" b="1" dirty="0" smtClean="0"/>
            </a:br>
            <a:endParaRPr lang="it-IT" sz="2200" dirty="0"/>
          </a:p>
        </p:txBody>
      </p:sp>
      <p:sp>
        <p:nvSpPr>
          <p:cNvPr id="3" name="Segnaposto contenuto 2"/>
          <p:cNvSpPr>
            <a:spLocks noGrp="1"/>
          </p:cNvSpPr>
          <p:nvPr>
            <p:ph idx="1"/>
          </p:nvPr>
        </p:nvSpPr>
        <p:spPr>
          <a:ln>
            <a:noFill/>
          </a:ln>
        </p:spPr>
        <p:txBody>
          <a:bodyPr>
            <a:normAutofit/>
          </a:bodyPr>
          <a:lstStyle/>
          <a:p>
            <a:r>
              <a:rPr lang="en-US" sz="1600" dirty="0" smtClean="0">
                <a:solidFill>
                  <a:schemeClr val="tx1"/>
                </a:solidFill>
                <a:latin typeface="Arial" pitchFamily="34" charset="0"/>
                <a:cs typeface="Arial" pitchFamily="34" charset="0"/>
              </a:rPr>
              <a:t>The right to marry and the right to found a family shall be guaranteed in accordance with the national laws governing the exercise of these rights.</a:t>
            </a:r>
          </a:p>
        </p:txBody>
      </p:sp>
      <p:sp>
        <p:nvSpPr>
          <p:cNvPr id="18433" name="Rectangle 1"/>
          <p:cNvSpPr>
            <a:spLocks noChangeArrowheads="1"/>
          </p:cNvSpPr>
          <p:nvPr/>
        </p:nvSpPr>
        <p:spPr bwMode="auto">
          <a:xfrm>
            <a:off x="1187624" y="3284984"/>
            <a:ext cx="6408712" cy="1815882"/>
          </a:xfrm>
          <a:prstGeom prst="rect">
            <a:avLst/>
          </a:prstGeom>
          <a:noFill/>
          <a:ln w="9525">
            <a:solidFill>
              <a:schemeClr val="accent1">
                <a:lumMod val="50000"/>
              </a:schemeClr>
            </a:solidFill>
            <a:prstDash val="lgDash"/>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rgbClr val="0000FF"/>
              </a:solidFill>
              <a:effectLst/>
              <a:latin typeface="Verdana" pitchFamily="34" charset="0"/>
              <a:ea typeface="Verdana" pitchFamily="34" charset="0"/>
              <a:cs typeface="Times New Roman" pitchFamily="18" charset="0"/>
              <a:hlinkClick r:id="rId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FF"/>
                </a:solidFill>
                <a:effectLst/>
                <a:latin typeface="Verdana" pitchFamily="34" charset="0"/>
                <a:ea typeface="Verdana" pitchFamily="34" charset="0"/>
                <a:cs typeface="Times New Roman" pitchFamily="18" charset="0"/>
                <a:hlinkClick r:id="rId2"/>
              </a:rPr>
              <a:t>Constitution of the Italian Republic</a:t>
            </a:r>
            <a:endParaRPr kumimoji="0" lang="it-IT" sz="1600" b="0" i="0" u="none" strike="noStrike" cap="none" normalizeH="0" baseline="0" dirty="0" smtClean="0">
              <a:ln>
                <a:noFill/>
              </a:ln>
              <a:solidFill>
                <a:schemeClr val="tx1"/>
              </a:solidFill>
              <a:effectLst/>
              <a:latin typeface="Verdana" pitchFamily="34" charset="0"/>
              <a:ea typeface="Verdana"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1"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t>Art. 29. The Republic recognises the rights of the family as a natural society founded on marriage. Marriage is based on the moral and legal equality of the spouses within the</a:t>
            </a:r>
            <a:br>
              <a:rPr kumimoji="0" lang="en-GB" sz="1600" b="0" i="1"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br>
            <a:r>
              <a:rPr kumimoji="0" lang="en-GB" sz="1600" b="0" i="1"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t>limits laid down by law to guarantee the unity of the family.</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Verdana" pitchFamily="34" charset="0"/>
              <a:ea typeface="Verdana" pitchFamily="34" charset="0"/>
              <a:cs typeface="Arial" pitchFamily="34" charset="0"/>
            </a:endParaRPr>
          </a:p>
        </p:txBody>
      </p:sp>
      <p:cxnSp>
        <p:nvCxnSpPr>
          <p:cNvPr id="6" name="Connettore 2 5"/>
          <p:cNvCxnSpPr/>
          <p:nvPr/>
        </p:nvCxnSpPr>
        <p:spPr>
          <a:xfrm>
            <a:off x="3995936" y="2420888"/>
            <a:ext cx="0" cy="576064"/>
          </a:xfrm>
          <a:prstGeom prst="straightConnector1">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400" dirty="0" smtClean="0">
                <a:solidFill>
                  <a:schemeClr val="tx1"/>
                </a:solidFill>
              </a:rPr>
              <a:t>from </a:t>
            </a:r>
            <a:r>
              <a:rPr lang="it-IT" sz="2400" dirty="0">
                <a:solidFill>
                  <a:schemeClr val="tx1"/>
                </a:solidFill>
              </a:rPr>
              <a:t>Edith </a:t>
            </a:r>
            <a:r>
              <a:rPr lang="it-IT" sz="2400" dirty="0" err="1">
                <a:solidFill>
                  <a:schemeClr val="tx1"/>
                </a:solidFill>
              </a:rPr>
              <a:t>Wharton’s</a:t>
            </a:r>
            <a:r>
              <a:rPr lang="it-IT" sz="2400" dirty="0">
                <a:solidFill>
                  <a:schemeClr val="tx1"/>
                </a:solidFill>
              </a:rPr>
              <a:t> </a:t>
            </a:r>
            <a:r>
              <a:rPr lang="it-IT" sz="2400" dirty="0" smtClean="0">
                <a:solidFill>
                  <a:srgbClr val="FF0000"/>
                </a:solidFill>
              </a:rPr>
              <a:t>Ethan </a:t>
            </a:r>
            <a:r>
              <a:rPr lang="it-IT" sz="2400" dirty="0" err="1" smtClean="0">
                <a:solidFill>
                  <a:srgbClr val="FF0000"/>
                </a:solidFill>
              </a:rPr>
              <a:t>Frome</a:t>
            </a:r>
            <a:endParaRPr lang="it-IT" sz="2400" dirty="0">
              <a:solidFill>
                <a:schemeClr val="tx1"/>
              </a:solidFill>
            </a:endParaRPr>
          </a:p>
        </p:txBody>
      </p:sp>
      <p:sp>
        <p:nvSpPr>
          <p:cNvPr id="3" name="Segnaposto contenuto 2"/>
          <p:cNvSpPr>
            <a:spLocks noGrp="1"/>
          </p:cNvSpPr>
          <p:nvPr>
            <p:ph idx="1"/>
          </p:nvPr>
        </p:nvSpPr>
        <p:spPr>
          <a:xfrm>
            <a:off x="723764" y="1484784"/>
            <a:ext cx="7848872" cy="4525963"/>
          </a:xfrm>
          <a:ln w="22225">
            <a:solidFill>
              <a:schemeClr val="accent1"/>
            </a:solidFill>
          </a:ln>
        </p:spPr>
        <p:txBody>
          <a:bodyPr>
            <a:normAutofit/>
          </a:bodyPr>
          <a:lstStyle/>
          <a:p>
            <a:pPr marL="0" indent="0">
              <a:buNone/>
            </a:pPr>
            <a:r>
              <a:rPr lang="en-GB" sz="1700" i="1" dirty="0" smtClean="0">
                <a:solidFill>
                  <a:schemeClr val="tx1"/>
                </a:solidFill>
                <a:latin typeface="Arial" pitchFamily="34" charset="0"/>
                <a:cs typeface="Arial" pitchFamily="34" charset="0"/>
              </a:rPr>
              <a:t>All constraint had vanished between the two, and they began to talk easily and simply. They spoke of every-day things, of the prospect of snow, of the next church sociable, of the loves and quarrels of Starkfield. The commonplace nature of what they said produced in Ethan an illusion of long-established intimacy which no outburst of emotion could have given, and he set his imagination </a:t>
            </a:r>
            <a:r>
              <a:rPr lang="en-GB" sz="1700" b="1" i="1" dirty="0" smtClean="0">
                <a:solidFill>
                  <a:schemeClr val="tx1"/>
                </a:solidFill>
                <a:latin typeface="Arial" pitchFamily="34" charset="0"/>
                <a:cs typeface="Arial" pitchFamily="34" charset="0"/>
              </a:rPr>
              <a:t>adrift on the fiction that they had always spent their evenings thus and would always go on doing so... </a:t>
            </a:r>
            <a:endParaRPr lang="it-IT" sz="1700" b="1" i="1" dirty="0" smtClean="0">
              <a:solidFill>
                <a:schemeClr val="tx1"/>
              </a:solidFill>
              <a:latin typeface="Arial" pitchFamily="34" charset="0"/>
              <a:cs typeface="Arial" pitchFamily="34" charset="0"/>
            </a:endParaRPr>
          </a:p>
          <a:p>
            <a:pPr marL="0" indent="0">
              <a:buNone/>
            </a:pPr>
            <a:r>
              <a:rPr lang="en-GB" sz="1700" i="1" dirty="0" smtClean="0">
                <a:solidFill>
                  <a:schemeClr val="tx1"/>
                </a:solidFill>
                <a:latin typeface="Arial" pitchFamily="34" charset="0"/>
                <a:cs typeface="Arial" pitchFamily="34" charset="0"/>
              </a:rPr>
              <a:t>“This is the night we were to have gone coasting, Matt,” he said at length, with the rich sense, as he spoke, that they could go on any other night they chose, since they had all time before them. </a:t>
            </a:r>
            <a:endParaRPr lang="it-IT" sz="1700" i="1" dirty="0" smtClean="0">
              <a:solidFill>
                <a:schemeClr val="tx1"/>
              </a:solidFill>
              <a:latin typeface="Arial" pitchFamily="34" charset="0"/>
              <a:cs typeface="Arial" pitchFamily="34" charset="0"/>
            </a:endParaRPr>
          </a:p>
          <a:p>
            <a:pPr marL="0" indent="0">
              <a:buNone/>
            </a:pPr>
            <a:r>
              <a:rPr lang="en-GB" sz="1700" i="1" dirty="0" smtClean="0">
                <a:solidFill>
                  <a:schemeClr val="tx1"/>
                </a:solidFill>
                <a:latin typeface="Arial" pitchFamily="34" charset="0"/>
                <a:cs typeface="Arial" pitchFamily="34" charset="0"/>
              </a:rPr>
              <a:t>She smiled back at him. “I guess you forgot!” </a:t>
            </a:r>
            <a:endParaRPr lang="it-IT" sz="1700" i="1" dirty="0" smtClean="0">
              <a:solidFill>
                <a:schemeClr val="tx1"/>
              </a:solidFill>
              <a:latin typeface="Arial" pitchFamily="34" charset="0"/>
              <a:cs typeface="Arial" pitchFamily="34" charset="0"/>
            </a:endParaRPr>
          </a:p>
          <a:p>
            <a:pPr>
              <a:buNone/>
            </a:pPr>
            <a:r>
              <a:rPr lang="en-GB" sz="1700" i="1" dirty="0" smtClean="0">
                <a:solidFill>
                  <a:schemeClr val="tx1"/>
                </a:solidFill>
                <a:latin typeface="Arial" pitchFamily="34" charset="0"/>
                <a:cs typeface="Arial" pitchFamily="34" charset="0"/>
              </a:rPr>
              <a:t>“No, I didn't forget; </a:t>
            </a:r>
            <a:r>
              <a:rPr lang="en-GB" sz="1700" b="1" i="1" dirty="0" smtClean="0">
                <a:solidFill>
                  <a:schemeClr val="tx1"/>
                </a:solidFill>
                <a:latin typeface="Arial" pitchFamily="34" charset="0"/>
                <a:cs typeface="Arial" pitchFamily="34" charset="0"/>
              </a:rPr>
              <a:t>but it's as dark as Egypt outdoors</a:t>
            </a:r>
            <a:r>
              <a:rPr lang="en-GB" sz="1700" i="1" dirty="0" smtClean="0">
                <a:solidFill>
                  <a:schemeClr val="tx1"/>
                </a:solidFill>
                <a:latin typeface="Arial" pitchFamily="34" charset="0"/>
                <a:cs typeface="Arial" pitchFamily="34" charset="0"/>
              </a:rPr>
              <a:t>. We might go to-morrow if there's a moon.” </a:t>
            </a:r>
            <a:endParaRPr lang="it-IT" sz="1700" i="1" dirty="0" smtClean="0">
              <a:solidFill>
                <a:schemeClr val="tx1"/>
              </a:solidFill>
              <a:latin typeface="Arial" pitchFamily="34" charset="0"/>
              <a:cs typeface="Arial" pitchFamily="34" charset="0"/>
            </a:endParaRPr>
          </a:p>
          <a:p>
            <a:pPr>
              <a:buNone/>
            </a:pPr>
            <a:r>
              <a:rPr lang="en-GB" sz="1700" i="1" dirty="0" smtClean="0">
                <a:solidFill>
                  <a:schemeClr val="tx1"/>
                </a:solidFill>
                <a:latin typeface="Arial" pitchFamily="34" charset="0"/>
                <a:cs typeface="Arial" pitchFamily="34" charset="0"/>
              </a:rPr>
              <a:t>She laughed with pleasure, her head tilted back, the lamplight sparkling on her lips and teeth. “That would be lovely, Ethan!” </a:t>
            </a:r>
            <a:endParaRPr lang="it-IT" sz="1700" i="1" dirty="0" smtClean="0">
              <a:solidFill>
                <a:schemeClr val="tx1"/>
              </a:solidFill>
              <a:latin typeface="Arial" pitchFamily="34" charset="0"/>
              <a:cs typeface="Arial" pitchFamily="34" charset="0"/>
            </a:endParaRPr>
          </a:p>
          <a:p>
            <a:pPr>
              <a:buNone/>
            </a:pPr>
            <a:endParaRPr lang="it-IT" i="1"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image_123923953.JPG"/>
          <p:cNvPicPr>
            <a:picLocks noGrp="1" noChangeAspect="1"/>
          </p:cNvPicPr>
          <p:nvPr>
            <p:ph idx="1"/>
          </p:nvPr>
        </p:nvPicPr>
        <p:blipFill>
          <a:blip r:embed="rId2" cstate="print"/>
          <a:stretch>
            <a:fillRect/>
          </a:stretch>
        </p:blipFill>
        <p:spPr>
          <a:xfrm>
            <a:off x="467544" y="1412776"/>
            <a:ext cx="8394112" cy="4577466"/>
          </a:xfrm>
        </p:spPr>
      </p:pic>
      <p:sp>
        <p:nvSpPr>
          <p:cNvPr id="3" name="Titolo 1"/>
          <p:cNvSpPr>
            <a:spLocks noGrp="1"/>
          </p:cNvSpPr>
          <p:nvPr>
            <p:ph type="title"/>
          </p:nvPr>
        </p:nvSpPr>
        <p:spPr>
          <a:xfrm>
            <a:off x="321200" y="32820"/>
            <a:ext cx="8686800" cy="602704"/>
          </a:xfrm>
        </p:spPr>
        <p:txBody>
          <a:bodyPr>
            <a:normAutofit/>
          </a:bodyPr>
          <a:lstStyle/>
          <a:p>
            <a:pPr algn="ctr"/>
            <a:r>
              <a:rPr lang="it-IT" sz="2400" dirty="0" smtClean="0">
                <a:solidFill>
                  <a:schemeClr val="tx1"/>
                </a:solidFill>
              </a:rPr>
              <a:t>from MONICA ALI’s </a:t>
            </a:r>
            <a:r>
              <a:rPr lang="it-IT" sz="2400" dirty="0" smtClean="0">
                <a:solidFill>
                  <a:srgbClr val="FF0000"/>
                </a:solidFill>
              </a:rPr>
              <a:t>BRICK LANE</a:t>
            </a:r>
            <a:endParaRPr lang="it-IT" sz="2400"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9000"/>
            <a:lum/>
          </a:blip>
          <a:srcRect/>
          <a:stretch>
            <a:fillRect l="-11000" r="-11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b="1" dirty="0" err="1" smtClean="0">
                <a:solidFill>
                  <a:schemeClr val="tx1"/>
                </a:solidFill>
                <a:latin typeface="+mn-lt"/>
                <a:cs typeface="Arial" pitchFamily="34" charset="0"/>
              </a:rPr>
              <a:t>NOWADAYS</a:t>
            </a:r>
            <a:r>
              <a:rPr lang="it-IT" sz="2800" dirty="0" err="1" smtClean="0">
                <a:solidFill>
                  <a:schemeClr val="tx1"/>
                </a:solidFill>
                <a:latin typeface="+mn-lt"/>
                <a:cs typeface="Arial" pitchFamily="34" charset="0"/>
              </a:rPr>
              <a:t>…</a:t>
            </a:r>
            <a:endParaRPr lang="it-IT" sz="2800" dirty="0">
              <a:solidFill>
                <a:schemeClr val="tx1"/>
              </a:solidFill>
              <a:latin typeface="+mn-lt"/>
              <a:cs typeface="Arial" pitchFamily="34" charset="0"/>
            </a:endParaRPr>
          </a:p>
        </p:txBody>
      </p:sp>
      <p:pic>
        <p:nvPicPr>
          <p:cNvPr id="5" name="Immagine 4" descr="Screenshot_2019-03-28 Matrimoni forzati, sono decine in Italia le ragazze straniere vittime di violenza.png"/>
          <p:cNvPicPr>
            <a:picLocks noChangeAspect="1"/>
          </p:cNvPicPr>
          <p:nvPr/>
        </p:nvPicPr>
        <p:blipFill>
          <a:blip r:embed="rId3" cstate="print"/>
          <a:stretch>
            <a:fillRect/>
          </a:stretch>
        </p:blipFill>
        <p:spPr>
          <a:xfrm>
            <a:off x="4139952" y="1484784"/>
            <a:ext cx="4536504" cy="1800201"/>
          </a:xfrm>
          <a:prstGeom prst="rect">
            <a:avLst/>
          </a:prstGeom>
        </p:spPr>
      </p:pic>
      <p:pic>
        <p:nvPicPr>
          <p:cNvPr id="6" name="Immagine 5" descr="Screenshot_2019-03-28 Forced marriage Dina's story Childline.png"/>
          <p:cNvPicPr>
            <a:picLocks noChangeAspect="1"/>
          </p:cNvPicPr>
          <p:nvPr/>
        </p:nvPicPr>
        <p:blipFill>
          <a:blip r:embed="rId4" cstate="print"/>
          <a:stretch>
            <a:fillRect/>
          </a:stretch>
        </p:blipFill>
        <p:spPr>
          <a:xfrm>
            <a:off x="683568" y="4790944"/>
            <a:ext cx="5976664" cy="1623006"/>
          </a:xfrm>
          <a:prstGeom prst="rect">
            <a:avLst/>
          </a:prstGeom>
        </p:spPr>
      </p:pic>
      <p:pic>
        <p:nvPicPr>
          <p:cNvPr id="7" name="Immagine 6" descr="matrimoni-forzati.jpg"/>
          <p:cNvPicPr>
            <a:picLocks noChangeAspect="1"/>
          </p:cNvPicPr>
          <p:nvPr/>
        </p:nvPicPr>
        <p:blipFill>
          <a:blip r:embed="rId5" cstate="print"/>
          <a:stretch>
            <a:fillRect/>
          </a:stretch>
        </p:blipFill>
        <p:spPr>
          <a:xfrm>
            <a:off x="467544" y="1772816"/>
            <a:ext cx="1800200" cy="2160240"/>
          </a:xfrm>
          <a:prstGeom prst="rect">
            <a:avLst/>
          </a:prstGeom>
          <a:ln w="15875">
            <a:solidFill>
              <a:srgbClr val="7030A0"/>
            </a:solid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Personalizzato 4">
      <a:dk1>
        <a:srgbClr val="000000"/>
      </a:dk1>
      <a:lt1>
        <a:srgbClr val="595959"/>
      </a:lt1>
      <a:dk2>
        <a:srgbClr val="F7DCDC"/>
      </a:dk2>
      <a:lt2>
        <a:srgbClr val="7F7F7F"/>
      </a:lt2>
      <a:accent1>
        <a:srgbClr val="F0BABA"/>
      </a:accent1>
      <a:accent2>
        <a:srgbClr val="BFBFBF"/>
      </a:accent2>
      <a:accent3>
        <a:srgbClr val="A5A5A5"/>
      </a:accent3>
      <a:accent4>
        <a:srgbClr val="7F7F7F"/>
      </a:accent4>
      <a:accent5>
        <a:srgbClr val="595959"/>
      </a:accent5>
      <a:accent6>
        <a:srgbClr val="D8D8D8"/>
      </a:accent6>
      <a:hlink>
        <a:srgbClr val="DB5353"/>
      </a:hlink>
      <a:folHlink>
        <a:srgbClr val="903638"/>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350</TotalTime>
  <Words>490</Words>
  <Application>Microsoft Office PowerPoint</Application>
  <PresentationFormat>Presentazione su schermo (4:3)</PresentationFormat>
  <Paragraphs>77</Paragraphs>
  <Slides>10</Slides>
  <Notes>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10</vt:i4>
      </vt:variant>
    </vt:vector>
  </HeadingPairs>
  <TitlesOfParts>
    <vt:vector size="18" baseType="lpstr">
      <vt:lpstr>Arial</vt:lpstr>
      <vt:lpstr>Calibri</vt:lpstr>
      <vt:lpstr>Franklin Gothic Book</vt:lpstr>
      <vt:lpstr>Franklin Gothic Medium</vt:lpstr>
      <vt:lpstr>Times New Roman</vt:lpstr>
      <vt:lpstr>Verdana</vt:lpstr>
      <vt:lpstr>Wingdings 2</vt:lpstr>
      <vt:lpstr>Terra</vt:lpstr>
      <vt:lpstr>“Family is a right”</vt:lpstr>
      <vt:lpstr>Presentazione standard di PowerPoint</vt:lpstr>
      <vt:lpstr>AIMS</vt:lpstr>
      <vt:lpstr>Brief introduction on human rights</vt:lpstr>
      <vt:lpstr>Presentazione standard di PowerPoint</vt:lpstr>
      <vt:lpstr> Article 9 –Right to marry and right to found a family </vt:lpstr>
      <vt:lpstr>from Edith Wharton’s Ethan Frome</vt:lpstr>
      <vt:lpstr>from MONICA ALI’s BRICK LANE</vt:lpstr>
      <vt:lpstr>NOWADAYS…</vt:lpstr>
      <vt:lpstr>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Oriano</dc:creator>
  <cp:lastModifiedBy>Utente Windows</cp:lastModifiedBy>
  <cp:revision>51</cp:revision>
  <dcterms:created xsi:type="dcterms:W3CDTF">2019-03-25T14:51:32Z</dcterms:created>
  <dcterms:modified xsi:type="dcterms:W3CDTF">2019-04-11T19:49:26Z</dcterms:modified>
</cp:coreProperties>
</file>