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96" r:id="rId1"/>
  </p:sldMasterIdLst>
  <p:notesMasterIdLst>
    <p:notesMasterId r:id="rId21"/>
  </p:notesMasterIdLst>
  <p:sldIdLst>
    <p:sldId id="316" r:id="rId2"/>
    <p:sldId id="279" r:id="rId3"/>
    <p:sldId id="307" r:id="rId4"/>
    <p:sldId id="296" r:id="rId5"/>
    <p:sldId id="308" r:id="rId6"/>
    <p:sldId id="314" r:id="rId7"/>
    <p:sldId id="315" r:id="rId8"/>
    <p:sldId id="309" r:id="rId9"/>
    <p:sldId id="310" r:id="rId10"/>
    <p:sldId id="280" r:id="rId11"/>
    <p:sldId id="311" r:id="rId12"/>
    <p:sldId id="281" r:id="rId13"/>
    <p:sldId id="312" r:id="rId14"/>
    <p:sldId id="283" r:id="rId15"/>
    <p:sldId id="313" r:id="rId16"/>
    <p:sldId id="284" r:id="rId17"/>
    <p:sldId id="302" r:id="rId18"/>
    <p:sldId id="285" r:id="rId19"/>
    <p:sldId id="303" r:id="rId2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66"/>
    <a:srgbClr val="FF2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7057"/>
    <p:restoredTop sz="94689"/>
  </p:normalViewPr>
  <p:slideViewPr>
    <p:cSldViewPr snapToGrid="0" snapToObjects="1">
      <p:cViewPr varScale="1">
        <p:scale>
          <a:sx n="81" d="100"/>
          <a:sy n="81" d="100"/>
        </p:scale>
        <p:origin x="197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62CC3C5-61E4-4D1C-923F-0A2CF4BFC2B9}" type="datetimeFigureOut">
              <a:rPr lang="it-IT" smtClean="0"/>
              <a:t>28/03/2021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545B1CF-89DA-4F17-B05C-CAC309C79263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03342549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545B1CF-89DA-4F17-B05C-CAC309C79263}" type="slidenum">
              <a:rPr lang="it-IT" smtClean="0"/>
              <a:t>3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24828674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/>
              <a:t>Fare clic per modificare lo stile del sottotitolo dello schema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5DD210-2FDB-D940-BE17-A76709CBF417}" type="datetimeFigureOut">
              <a:rPr lang="it-IT" smtClean="0"/>
              <a:t>28/03/2021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E9B198-39B2-0741-BDCB-A4141A86B0F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6081121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5DD210-2FDB-D940-BE17-A76709CBF417}" type="datetimeFigureOut">
              <a:rPr lang="it-IT" smtClean="0"/>
              <a:t>28/03/2021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E9B198-39B2-0741-BDCB-A4141A86B0F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9009588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5DD210-2FDB-D940-BE17-A76709CBF417}" type="datetimeFigureOut">
              <a:rPr lang="it-IT" smtClean="0"/>
              <a:t>28/03/2021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E9B198-39B2-0741-BDCB-A4141A86B0F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0422762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5DD210-2FDB-D940-BE17-A76709CBF417}" type="datetimeFigureOut">
              <a:rPr lang="it-IT" smtClean="0"/>
              <a:t>28/03/2021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E9B198-39B2-0741-BDCB-A4141A86B0F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490685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5DD210-2FDB-D940-BE17-A76709CBF417}" type="datetimeFigureOut">
              <a:rPr lang="it-IT" smtClean="0"/>
              <a:t>28/03/2021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E9B198-39B2-0741-BDCB-A4141A86B0F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2404416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5DD210-2FDB-D940-BE17-A76709CBF417}" type="datetimeFigureOut">
              <a:rPr lang="it-IT" smtClean="0"/>
              <a:t>28/03/2021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E9B198-39B2-0741-BDCB-A4141A86B0F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2945834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5DD210-2FDB-D940-BE17-A76709CBF417}" type="datetimeFigureOut">
              <a:rPr lang="it-IT" smtClean="0"/>
              <a:t>28/03/2021</a:t>
            </a:fld>
            <a:endParaRPr lang="it-IT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E9B198-39B2-0741-BDCB-A4141A86B0F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7829253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5DD210-2FDB-D940-BE17-A76709CBF417}" type="datetimeFigureOut">
              <a:rPr lang="it-IT" smtClean="0"/>
              <a:t>28/03/2021</a:t>
            </a:fld>
            <a:endParaRPr lang="it-I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E9B198-39B2-0741-BDCB-A4141A86B0F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8234996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5DD210-2FDB-D940-BE17-A76709CBF417}" type="datetimeFigureOut">
              <a:rPr lang="it-IT" smtClean="0"/>
              <a:t>28/03/2021</a:t>
            </a:fld>
            <a:endParaRPr lang="it-IT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E9B198-39B2-0741-BDCB-A4141A86B0F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294366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5DD210-2FDB-D940-BE17-A76709CBF417}" type="datetimeFigureOut">
              <a:rPr lang="it-IT" smtClean="0"/>
              <a:t>28/03/2021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E9B198-39B2-0741-BDCB-A4141A86B0F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9802309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it-IT"/>
              <a:t>Fare clic sull'icona per inserire un'immagine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5DD210-2FDB-D940-BE17-A76709CBF417}" type="datetimeFigureOut">
              <a:rPr lang="it-IT" smtClean="0"/>
              <a:t>28/03/2021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E9B198-39B2-0741-BDCB-A4141A86B0F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098242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45DD210-2FDB-D940-BE17-A76709CBF417}" type="datetimeFigureOut">
              <a:rPr lang="it-IT" smtClean="0"/>
              <a:t>28/03/2021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DE9B198-39B2-0741-BDCB-A4141A86B0F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9787367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hyperlink" Target="https://www.thebalancecareers.com/managing-a-public-relations-campaign-39186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9">
            <a:extLst>
              <a:ext uri="{FF2B5EF4-FFF2-40B4-BE49-F238E27FC236}">
                <a16:creationId xmlns:a16="http://schemas.microsoft.com/office/drawing/2014/main" id="{9BFE1AD3-B2BC-4567-8B4A-DCB8F908097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1">
            <a:extLst>
              <a:ext uri="{FF2B5EF4-FFF2-40B4-BE49-F238E27FC236}">
                <a16:creationId xmlns:a16="http://schemas.microsoft.com/office/drawing/2014/main" id="{CD70A28E-4FD8-4474-A206-E15B5EBB303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85801"/>
            <a:ext cx="12188952" cy="5217670"/>
          </a:xfrm>
          <a:prstGeom prst="rect">
            <a:avLst/>
          </a:prstGeom>
          <a:gradFill>
            <a:gsLst>
              <a:gs pos="0">
                <a:schemeClr val="accent1">
                  <a:lumMod val="90000"/>
                </a:schemeClr>
              </a:gs>
              <a:gs pos="25000">
                <a:schemeClr val="accent1">
                  <a:lumMod val="90000"/>
                </a:schemeClr>
              </a:gs>
              <a:gs pos="94000">
                <a:schemeClr val="bg2">
                  <a:lumMod val="25000"/>
                </a:schemeClr>
              </a:gs>
              <a:gs pos="100000">
                <a:schemeClr val="bg2">
                  <a:lumMod val="2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FDE75AAD-F4A4-4ED2-9A2F-B2412F936C4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35" t="20008" r="8214" b="52759"/>
          <a:stretch/>
        </p:blipFill>
        <p:spPr>
          <a:xfrm flipV="1">
            <a:off x="2" y="0"/>
            <a:ext cx="12191999" cy="2235323"/>
          </a:xfrm>
          <a:custGeom>
            <a:avLst/>
            <a:gdLst>
              <a:gd name="connsiteX0" fmla="*/ 0 w 12191999"/>
              <a:gd name="connsiteY0" fmla="*/ 2235323 h 2235323"/>
              <a:gd name="connsiteX1" fmla="*/ 12191999 w 12191999"/>
              <a:gd name="connsiteY1" fmla="*/ 2235323 h 2235323"/>
              <a:gd name="connsiteX2" fmla="*/ 12191999 w 12191999"/>
              <a:gd name="connsiteY2" fmla="*/ 0 h 2235323"/>
              <a:gd name="connsiteX3" fmla="*/ 0 w 12191999"/>
              <a:gd name="connsiteY3" fmla="*/ 0 h 22353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1999" h="2235323">
                <a:moveTo>
                  <a:pt x="0" y="2235323"/>
                </a:moveTo>
                <a:lnTo>
                  <a:pt x="12191999" y="2235323"/>
                </a:lnTo>
                <a:lnTo>
                  <a:pt x="12191999" y="0"/>
                </a:lnTo>
                <a:lnTo>
                  <a:pt x="0" y="0"/>
                </a:lnTo>
                <a:close/>
              </a:path>
            </a:pathLst>
          </a:custGeom>
        </p:spPr>
      </p:pic>
      <p:sp>
        <p:nvSpPr>
          <p:cNvPr id="4" name="Titolo 3">
            <a:extLst>
              <a:ext uri="{FF2B5EF4-FFF2-40B4-BE49-F238E27FC236}">
                <a16:creationId xmlns:a16="http://schemas.microsoft.com/office/drawing/2014/main" id="{BAD988FA-56C4-410E-8C98-F46E50E07E8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53925" y="1601735"/>
            <a:ext cx="10684151" cy="1991979"/>
          </a:xfrm>
        </p:spPr>
        <p:txBody>
          <a:bodyPr anchor="b">
            <a:normAutofit/>
          </a:bodyPr>
          <a:lstStyle/>
          <a:p>
            <a:r>
              <a:rPr lang="it-IT" sz="6600" b="1">
                <a:solidFill>
                  <a:srgbClr val="FFFFFF"/>
                </a:solidFill>
              </a:rPr>
              <a:t>Publishing Houses in </a:t>
            </a:r>
            <a:br>
              <a:rPr lang="it-IT" sz="6600" b="1">
                <a:solidFill>
                  <a:srgbClr val="FFFFFF"/>
                </a:solidFill>
              </a:rPr>
            </a:br>
            <a:r>
              <a:rPr lang="it-IT" sz="6600" b="1">
                <a:solidFill>
                  <a:srgbClr val="FFFFFF"/>
                </a:solidFill>
              </a:rPr>
              <a:t>Emilia-Romagna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DA20CE0B-92EC-45FD-8F68-38003D6D8CA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35" t="-1" r="8214" b="80325"/>
          <a:stretch/>
        </p:blipFill>
        <p:spPr>
          <a:xfrm flipV="1">
            <a:off x="0" y="4586080"/>
            <a:ext cx="12191999" cy="1614974"/>
          </a:xfrm>
          <a:custGeom>
            <a:avLst/>
            <a:gdLst>
              <a:gd name="connsiteX0" fmla="*/ 0 w 12191999"/>
              <a:gd name="connsiteY0" fmla="*/ 1614974 h 1614974"/>
              <a:gd name="connsiteX1" fmla="*/ 12191999 w 12191999"/>
              <a:gd name="connsiteY1" fmla="*/ 1614974 h 1614974"/>
              <a:gd name="connsiteX2" fmla="*/ 12191999 w 12191999"/>
              <a:gd name="connsiteY2" fmla="*/ 0 h 1614974"/>
              <a:gd name="connsiteX3" fmla="*/ 0 w 12191999"/>
              <a:gd name="connsiteY3" fmla="*/ 0 h 16149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1999" h="1614974">
                <a:moveTo>
                  <a:pt x="0" y="1614974"/>
                </a:moveTo>
                <a:lnTo>
                  <a:pt x="12191999" y="1614974"/>
                </a:lnTo>
                <a:lnTo>
                  <a:pt x="12191999" y="0"/>
                </a:lnTo>
                <a:lnTo>
                  <a:pt x="0" y="0"/>
                </a:lnTo>
                <a:close/>
              </a:path>
            </a:pathLst>
          </a:custGeom>
        </p:spPr>
      </p:pic>
      <p:sp>
        <p:nvSpPr>
          <p:cNvPr id="5" name="Sottotitolo 4">
            <a:extLst>
              <a:ext uri="{FF2B5EF4-FFF2-40B4-BE49-F238E27FC236}">
                <a16:creationId xmlns:a16="http://schemas.microsoft.com/office/drawing/2014/main" id="{4F1D5B88-1D45-47B4-B477-740675B1FE8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71575" y="3806169"/>
            <a:ext cx="9469211" cy="865639"/>
          </a:xfrm>
        </p:spPr>
        <p:txBody>
          <a:bodyPr anchor="t">
            <a:normAutofit/>
          </a:bodyPr>
          <a:lstStyle/>
          <a:p>
            <a:r>
              <a:rPr lang="it-IT" sz="3200">
                <a:solidFill>
                  <a:srgbClr val="FFFFFF"/>
                </a:solidFill>
              </a:rPr>
              <a:t>4^lsca – Burba, Piu, Pozzar, Roncarà</a:t>
            </a:r>
          </a:p>
        </p:txBody>
      </p:sp>
    </p:spTree>
    <p:extLst>
      <p:ext uri="{BB962C8B-B14F-4D97-AF65-F5344CB8AC3E}">
        <p14:creationId xmlns:p14="http://schemas.microsoft.com/office/powerpoint/2010/main" val="33011080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4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Glasses on top of a book">
            <a:extLst>
              <a:ext uri="{FF2B5EF4-FFF2-40B4-BE49-F238E27FC236}">
                <a16:creationId xmlns:a16="http://schemas.microsoft.com/office/drawing/2014/main" id="{CFD3A67D-CE25-4308-905E-C4AA0E1FBC1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3324" b="1770"/>
          <a:stretch/>
        </p:blipFill>
        <p:spPr>
          <a:xfrm>
            <a:off x="20" y="10"/>
            <a:ext cx="12191981" cy="6857990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2B566528-1B12-4246-9431-5C2D7D0811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8129873" cy="6858000"/>
          </a:xfrm>
          <a:prstGeom prst="rect">
            <a:avLst/>
          </a:prstGeom>
          <a:solidFill>
            <a:schemeClr val="bg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7A12B40F-4ABA-5F4D-BD3D-5B2D6242E2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3467" y="321734"/>
            <a:ext cx="6891186" cy="1135737"/>
          </a:xfrm>
        </p:spPr>
        <p:txBody>
          <a:bodyPr>
            <a:normAutofit/>
          </a:bodyPr>
          <a:lstStyle/>
          <a:p>
            <a:r>
              <a:rPr lang="it-IT" sz="3600" b="1" dirty="0"/>
              <a:t>BOOK AND COPY EDITORS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49A6E312-8488-664C-9F7F-0EA48A65819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3467" y="1782981"/>
            <a:ext cx="6891187" cy="4393982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it-IT" sz="1700" b="1" dirty="0"/>
              <a:t>B</a:t>
            </a:r>
            <a:r>
              <a:rPr lang="en-GB" sz="1700" b="1" dirty="0" err="1"/>
              <a:t>ook</a:t>
            </a:r>
            <a:r>
              <a:rPr lang="en-GB" sz="1700" b="1" dirty="0"/>
              <a:t> Editors: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GB" sz="1700" dirty="0"/>
              <a:t>find literary talent 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GB" sz="1700" dirty="0"/>
              <a:t>working with the writers to publish their books. 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GB" sz="1700" dirty="0"/>
              <a:t>edit a writer's work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GB" sz="1700" dirty="0"/>
              <a:t>helping to </a:t>
            </a:r>
            <a:r>
              <a:rPr lang="en-GB" sz="1700" dirty="0" err="1"/>
              <a:t>mold</a:t>
            </a:r>
            <a:r>
              <a:rPr lang="en-GB" sz="1700" dirty="0"/>
              <a:t> books into the final saleable product when they hit the bookstores or online. </a:t>
            </a:r>
          </a:p>
          <a:p>
            <a:pPr marL="0" indent="0">
              <a:buNone/>
            </a:pPr>
            <a:endParaRPr lang="en-GB" sz="1700" dirty="0"/>
          </a:p>
          <a:p>
            <a:pPr marL="0" indent="0">
              <a:buNone/>
            </a:pPr>
            <a:r>
              <a:rPr lang="en-GB" sz="1700" b="1" dirty="0"/>
              <a:t>Copy Editors: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GB" sz="1700" dirty="0"/>
              <a:t>work in various fields of media including newspapers, magazines, and websites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GB" sz="1700" dirty="0"/>
              <a:t> work with editors and make sure authors' manuscripts are clear of grammatical errors. 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GB" sz="1700" dirty="0"/>
              <a:t> work full-time or part-time (</a:t>
            </a:r>
            <a:r>
              <a:rPr lang="en-GB" sz="1700" dirty="0">
                <a:sym typeface="Wingdings" panose="05000000000000000000" pitchFamily="2" charset="2"/>
              </a:rPr>
              <a:t> </a:t>
            </a:r>
            <a:r>
              <a:rPr lang="en-GB" sz="1700" dirty="0"/>
              <a:t>many companies hire copy editors on an "as needed" basis).</a:t>
            </a:r>
          </a:p>
          <a:p>
            <a:pPr marL="0" indent="0">
              <a:buNone/>
            </a:pPr>
            <a:endParaRPr lang="it-IT" sz="1700" dirty="0"/>
          </a:p>
        </p:txBody>
      </p:sp>
      <p:grpSp>
        <p:nvGrpSpPr>
          <p:cNvPr id="19" name="Group 15">
            <a:extLst>
              <a:ext uri="{FF2B5EF4-FFF2-40B4-BE49-F238E27FC236}">
                <a16:creationId xmlns:a16="http://schemas.microsoft.com/office/drawing/2014/main" id="{07EAA094-9CF6-4695-958A-33D9BCAA947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1123132" y="713128"/>
            <a:ext cx="1068867" cy="2126625"/>
            <a:chOff x="10918968" y="713127"/>
            <a:chExt cx="1273032" cy="2532832"/>
          </a:xfrm>
        </p:grpSpPr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2E80C965-DB6D-4F81-9E9E-B027384D0BD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2700000">
              <a:off x="11052629" y="2120024"/>
              <a:ext cx="645368" cy="645368"/>
            </a:xfrm>
            <a:prstGeom prst="rect">
              <a:avLst/>
            </a:prstGeom>
            <a:solidFill>
              <a:schemeClr val="accent4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Isosceles Triangle 17">
              <a:extLst>
                <a:ext uri="{FF2B5EF4-FFF2-40B4-BE49-F238E27FC236}">
                  <a16:creationId xmlns:a16="http://schemas.microsoft.com/office/drawing/2014/main" id="{A580F890-B085-4E95-96AA-55AEBEC5CE6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6200000">
              <a:off x="10289068" y="1343027"/>
              <a:ext cx="2532832" cy="1273032"/>
            </a:xfrm>
            <a:prstGeom prst="triangle">
              <a:avLst>
                <a:gd name="adj" fmla="val 50000"/>
              </a:avLst>
            </a:prstGeom>
            <a:solidFill>
              <a:schemeClr val="accent4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20" name="Isosceles Triangle 19">
            <a:extLst>
              <a:ext uri="{FF2B5EF4-FFF2-40B4-BE49-F238E27FC236}">
                <a16:creationId xmlns:a16="http://schemas.microsoft.com/office/drawing/2014/main" id="{D3F51FEB-38FB-4F6C-9F7B-2F2AFAB654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-501760" y="5103257"/>
            <a:ext cx="2017580" cy="1014060"/>
          </a:xfrm>
          <a:prstGeom prst="triangle">
            <a:avLst>
              <a:gd name="adj" fmla="val 50000"/>
            </a:avLst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1E547BA6-BAE0-43BB-A7CA-60F69CE252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427916" y="5728708"/>
            <a:ext cx="485578" cy="485578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041384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Glasses on top of a book">
            <a:extLst>
              <a:ext uri="{FF2B5EF4-FFF2-40B4-BE49-F238E27FC236}">
                <a16:creationId xmlns:a16="http://schemas.microsoft.com/office/drawing/2014/main" id="{CFD3A67D-CE25-4308-905E-C4AA0E1FBC1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3324" b="1770"/>
          <a:stretch/>
        </p:blipFill>
        <p:spPr>
          <a:xfrm>
            <a:off x="20" y="10"/>
            <a:ext cx="12191981" cy="6857990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2B566528-1B12-4246-9431-5C2D7D0811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8129873" cy="6858000"/>
          </a:xfrm>
          <a:prstGeom prst="rect">
            <a:avLst/>
          </a:prstGeom>
          <a:solidFill>
            <a:schemeClr val="bg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7A12B40F-4ABA-5F4D-BD3D-5B2D6242E2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3467" y="321734"/>
            <a:ext cx="6891186" cy="1135737"/>
          </a:xfrm>
        </p:spPr>
        <p:txBody>
          <a:bodyPr>
            <a:normAutofit/>
          </a:bodyPr>
          <a:lstStyle/>
          <a:p>
            <a:r>
              <a:rPr lang="it-IT" sz="3600" b="1" dirty="0"/>
              <a:t>EDITORI DI LIBRI E COPIE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49A6E312-8488-664C-9F7F-0EA48A65819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3467" y="1782981"/>
            <a:ext cx="6891187" cy="439398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it-IT" sz="1700" b="1" dirty="0"/>
              <a:t>Editori di libri: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it-IT" sz="1700" dirty="0"/>
              <a:t>Trovare talento letterario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it-IT" sz="1700" dirty="0"/>
              <a:t>Lavorare con gli scrittori per pubblicare i loro libri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it-IT" sz="1700" dirty="0"/>
              <a:t>Modificare il lavoro di uno scrittore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it-IT" sz="1700" dirty="0"/>
              <a:t>Aiutano a modellare i libri nel prodotto finale, in modo che siano vendibili quando arrivano in libreria i online</a:t>
            </a:r>
          </a:p>
          <a:p>
            <a:pPr marL="0" indent="0">
              <a:buNone/>
            </a:pPr>
            <a:endParaRPr lang="it-IT" sz="1700" dirty="0"/>
          </a:p>
          <a:p>
            <a:pPr marL="0" indent="0">
              <a:buNone/>
            </a:pPr>
            <a:r>
              <a:rPr lang="it-IT" sz="1700" b="1" dirty="0"/>
              <a:t>Redattori di copia:</a:t>
            </a:r>
            <a:endParaRPr lang="it-IT" sz="1700" dirty="0"/>
          </a:p>
          <a:p>
            <a:pPr>
              <a:buFont typeface="Wingdings" panose="05000000000000000000" pitchFamily="2" charset="2"/>
              <a:buChar char="§"/>
            </a:pPr>
            <a:r>
              <a:rPr lang="it-IT" sz="1700" dirty="0"/>
              <a:t>Lavora in vari campi dei media tra cui giornali, riviste e siti web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it-IT" sz="1700" dirty="0"/>
              <a:t>Lavora con gli editori e si assicura che i manoscritti degli autori siano privi di errori grammaticali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it-IT" sz="1700" dirty="0"/>
              <a:t>Lavora a tempo pieno o part-time (       molte aziende assumono redattori di testi </a:t>
            </a:r>
            <a:r>
              <a:rPr lang="en-GB" sz="1700" dirty="0"/>
              <a:t>"</a:t>
            </a:r>
            <a:r>
              <a:rPr lang="it-IT" sz="1700" dirty="0"/>
              <a:t>secondo necessità</a:t>
            </a:r>
            <a:r>
              <a:rPr lang="en-GB" sz="1700" dirty="0"/>
              <a:t>"</a:t>
            </a:r>
            <a:r>
              <a:rPr lang="it-IT" sz="1700" dirty="0"/>
              <a:t>)</a:t>
            </a:r>
          </a:p>
        </p:txBody>
      </p:sp>
      <p:grpSp>
        <p:nvGrpSpPr>
          <p:cNvPr id="19" name="Group 15">
            <a:extLst>
              <a:ext uri="{FF2B5EF4-FFF2-40B4-BE49-F238E27FC236}">
                <a16:creationId xmlns:a16="http://schemas.microsoft.com/office/drawing/2014/main" id="{07EAA094-9CF6-4695-958A-33D9BCAA947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1123132" y="713128"/>
            <a:ext cx="1068867" cy="2126625"/>
            <a:chOff x="10918968" y="713127"/>
            <a:chExt cx="1273032" cy="2532832"/>
          </a:xfrm>
        </p:grpSpPr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2E80C965-DB6D-4F81-9E9E-B027384D0BD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2700000">
              <a:off x="11052629" y="2120024"/>
              <a:ext cx="645368" cy="645368"/>
            </a:xfrm>
            <a:prstGeom prst="rect">
              <a:avLst/>
            </a:prstGeom>
            <a:solidFill>
              <a:schemeClr val="accent4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8" name="Isosceles Triangle 17">
              <a:extLst>
                <a:ext uri="{FF2B5EF4-FFF2-40B4-BE49-F238E27FC236}">
                  <a16:creationId xmlns:a16="http://schemas.microsoft.com/office/drawing/2014/main" id="{A580F890-B085-4E95-96AA-55AEBEC5CE6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6200000">
              <a:off x="10289068" y="1343027"/>
              <a:ext cx="2532832" cy="1273032"/>
            </a:xfrm>
            <a:prstGeom prst="triangle">
              <a:avLst>
                <a:gd name="adj" fmla="val 50000"/>
              </a:avLst>
            </a:prstGeom>
            <a:solidFill>
              <a:schemeClr val="accent4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20" name="Isosceles Triangle 19">
            <a:extLst>
              <a:ext uri="{FF2B5EF4-FFF2-40B4-BE49-F238E27FC236}">
                <a16:creationId xmlns:a16="http://schemas.microsoft.com/office/drawing/2014/main" id="{D3F51FEB-38FB-4F6C-9F7B-2F2AFAB654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-501760" y="5103257"/>
            <a:ext cx="2017580" cy="1014060"/>
          </a:xfrm>
          <a:prstGeom prst="triangle">
            <a:avLst>
              <a:gd name="adj" fmla="val 50000"/>
            </a:avLst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1E547BA6-BAE0-43BB-A7CA-60F69CE252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427916" y="5728708"/>
            <a:ext cx="485578" cy="485578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Freccia a destra 3">
            <a:extLst>
              <a:ext uri="{FF2B5EF4-FFF2-40B4-BE49-F238E27FC236}">
                <a16:creationId xmlns:a16="http://schemas.microsoft.com/office/drawing/2014/main" id="{236B191E-8973-458A-8BFC-3295ED45FA8C}"/>
              </a:ext>
            </a:extLst>
          </p:cNvPr>
          <p:cNvSpPr/>
          <p:nvPr/>
        </p:nvSpPr>
        <p:spPr>
          <a:xfrm>
            <a:off x="4044099" y="5557609"/>
            <a:ext cx="245097" cy="141063"/>
          </a:xfrm>
          <a:prstGeom prst="rightArrow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08531699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09588DA8-065E-4F6F-8EFD-43104AB2E0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C4285719-470E-454C-AF62-8323075F1F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CD9FE4EF-C4D8-49A0-B2FF-81D8DB7D8A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4" y="1410082"/>
            <a:ext cx="6858000" cy="4037836"/>
          </a:xfrm>
          <a:prstGeom prst="rect">
            <a:avLst/>
          </a:prstGeom>
          <a:gradFill>
            <a:gsLst>
              <a:gs pos="800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4300840D-0A0B-4512-BACA-B439D5B9C5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5" y="1420219"/>
            <a:ext cx="6857999" cy="4037839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alpha val="46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D2B78728-A580-49A7-84F9-6EF6F583AD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767923" y="3588085"/>
            <a:ext cx="2501979" cy="4037841"/>
          </a:xfrm>
          <a:prstGeom prst="rect">
            <a:avLst/>
          </a:prstGeom>
          <a:gradFill>
            <a:gsLst>
              <a:gs pos="2000">
                <a:schemeClr val="accent1">
                  <a:alpha val="29000"/>
                </a:schemeClr>
              </a:gs>
              <a:gs pos="100000">
                <a:srgbClr val="000000">
                  <a:alpha val="30000"/>
                </a:srgb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38FAA1A1-D861-433F-88FA-1E9D6FD31D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635413">
            <a:off x="-501737" y="969718"/>
            <a:ext cx="3900357" cy="4178958"/>
          </a:xfrm>
          <a:custGeom>
            <a:avLst/>
            <a:gdLst>
              <a:gd name="connsiteX0" fmla="*/ 2432225 w 3900357"/>
              <a:gd name="connsiteY0" fmla="*/ 93939 h 4178958"/>
              <a:gd name="connsiteX1" fmla="*/ 3900357 w 3900357"/>
              <a:gd name="connsiteY1" fmla="*/ 2089479 h 4178958"/>
              <a:gd name="connsiteX2" fmla="*/ 1810878 w 3900357"/>
              <a:gd name="connsiteY2" fmla="*/ 4178958 h 4178958"/>
              <a:gd name="connsiteX3" fmla="*/ 78249 w 3900357"/>
              <a:gd name="connsiteY3" fmla="*/ 3257727 h 4178958"/>
              <a:gd name="connsiteX4" fmla="*/ 0 w 3900357"/>
              <a:gd name="connsiteY4" fmla="*/ 3128923 h 4178958"/>
              <a:gd name="connsiteX5" fmla="*/ 831324 w 3900357"/>
              <a:gd name="connsiteY5" fmla="*/ 244281 h 4178958"/>
              <a:gd name="connsiteX6" fmla="*/ 997559 w 3900357"/>
              <a:gd name="connsiteY6" fmla="*/ 164202 h 4178958"/>
              <a:gd name="connsiteX7" fmla="*/ 1810878 w 3900357"/>
              <a:gd name="connsiteY7" fmla="*/ 0 h 4178958"/>
              <a:gd name="connsiteX8" fmla="*/ 2432225 w 3900357"/>
              <a:gd name="connsiteY8" fmla="*/ 93939 h 4178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900357" h="4178958">
                <a:moveTo>
                  <a:pt x="2432225" y="93939"/>
                </a:moveTo>
                <a:cubicBezTo>
                  <a:pt x="3282786" y="358491"/>
                  <a:pt x="3900357" y="1151865"/>
                  <a:pt x="3900357" y="2089479"/>
                </a:cubicBezTo>
                <a:cubicBezTo>
                  <a:pt x="3900357" y="3243466"/>
                  <a:pt x="2964865" y="4178958"/>
                  <a:pt x="1810878" y="4178958"/>
                </a:cubicBezTo>
                <a:cubicBezTo>
                  <a:pt x="1089636" y="4178958"/>
                  <a:pt x="453744" y="3813531"/>
                  <a:pt x="78249" y="3257727"/>
                </a:cubicBezTo>
                <a:lnTo>
                  <a:pt x="0" y="3128923"/>
                </a:lnTo>
                <a:lnTo>
                  <a:pt x="831324" y="244281"/>
                </a:lnTo>
                <a:lnTo>
                  <a:pt x="997559" y="164202"/>
                </a:lnTo>
                <a:cubicBezTo>
                  <a:pt x="1247540" y="58468"/>
                  <a:pt x="1522381" y="0"/>
                  <a:pt x="1810878" y="0"/>
                </a:cubicBezTo>
                <a:cubicBezTo>
                  <a:pt x="2027251" y="0"/>
                  <a:pt x="2235942" y="32888"/>
                  <a:pt x="2432225" y="93939"/>
                </a:cubicBezTo>
                <a:close/>
              </a:path>
            </a:pathLst>
          </a:custGeom>
          <a:gradFill>
            <a:gsLst>
              <a:gs pos="29000">
                <a:srgbClr val="000000">
                  <a:alpha val="0"/>
                </a:srgbClr>
              </a:gs>
              <a:gs pos="100000">
                <a:schemeClr val="accent1">
                  <a:alpha val="43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8D71EDA1-87BF-4D5D-AB79-F346FD1927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93" y="1399943"/>
            <a:ext cx="6858003" cy="4037835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lumMod val="60000"/>
                  <a:lumOff val="40000"/>
                  <a:alpha val="11000"/>
                </a:schemeClr>
              </a:gs>
            </a:gsLst>
            <a:lin ang="7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6AADFD81-A46A-7240-9CA6-BB761F8995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6722" y="586855"/>
            <a:ext cx="3201366" cy="3387497"/>
          </a:xfrm>
        </p:spPr>
        <p:txBody>
          <a:bodyPr anchor="b">
            <a:normAutofit/>
          </a:bodyPr>
          <a:lstStyle/>
          <a:p>
            <a:pPr algn="r"/>
            <a:r>
              <a:rPr lang="it-IT" sz="4000" b="1" dirty="0">
                <a:solidFill>
                  <a:srgbClr val="FFFFFF"/>
                </a:solidFill>
              </a:rPr>
              <a:t>LITERARY AGENTS AND SCOUTS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49782764-43C6-5241-A0A2-9BA5BC49C02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10259" y="649480"/>
            <a:ext cx="6555347" cy="5546047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en-GB" sz="2000" b="1" dirty="0"/>
              <a:t>Literary Agents:</a:t>
            </a:r>
          </a:p>
          <a:p>
            <a:r>
              <a:rPr lang="en-GB" sz="2000" dirty="0"/>
              <a:t>find promising authors</a:t>
            </a:r>
          </a:p>
          <a:p>
            <a:r>
              <a:rPr lang="en-GB" sz="2000" dirty="0"/>
              <a:t>sell their books to book editors</a:t>
            </a:r>
          </a:p>
          <a:p>
            <a:r>
              <a:rPr lang="en-GB" sz="2000" dirty="0"/>
              <a:t>take a cut of the proceeds. (</a:t>
            </a:r>
            <a:r>
              <a:rPr lang="en-GB" sz="2000" dirty="0">
                <a:sym typeface="Wingdings" panose="05000000000000000000" pitchFamily="2" charset="2"/>
              </a:rPr>
              <a:t> </a:t>
            </a:r>
            <a:r>
              <a:rPr lang="en-GB" sz="1600" dirty="0">
                <a:sym typeface="Wingdings" panose="05000000000000000000" pitchFamily="2" charset="2"/>
              </a:rPr>
              <a:t>y</a:t>
            </a:r>
            <a:r>
              <a:rPr lang="en-GB" sz="1600" dirty="0"/>
              <a:t>ou need a sense of what kind of books will sell in the marketplace to be successful as a literary agent</a:t>
            </a:r>
            <a:r>
              <a:rPr lang="en-GB" sz="2000" dirty="0"/>
              <a:t>). </a:t>
            </a:r>
          </a:p>
          <a:p>
            <a:pPr marL="0" indent="0">
              <a:buNone/>
            </a:pPr>
            <a:r>
              <a:rPr lang="en-GB" sz="2000" b="1" dirty="0"/>
              <a:t>Literary Scouts:</a:t>
            </a:r>
          </a:p>
          <a:p>
            <a:r>
              <a:rPr lang="en-GB" sz="2000" dirty="0"/>
              <a:t>search for books to be published abroad or to be adapted to the screen. </a:t>
            </a:r>
          </a:p>
          <a:p>
            <a:r>
              <a:rPr lang="en-GB" sz="2000" dirty="0"/>
              <a:t>Need many years of experience as an assistant editor or editor before being able to recognize hidden talents.  </a:t>
            </a:r>
          </a:p>
        </p:txBody>
      </p:sp>
    </p:spTree>
    <p:extLst>
      <p:ext uri="{BB962C8B-B14F-4D97-AF65-F5344CB8AC3E}">
        <p14:creationId xmlns:p14="http://schemas.microsoft.com/office/powerpoint/2010/main" val="391225583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09588DA8-065E-4F6F-8EFD-43104AB2E0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C4285719-470E-454C-AF62-8323075F1F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CD9FE4EF-C4D8-49A0-B2FF-81D8DB7D8A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4" y="1410082"/>
            <a:ext cx="6858000" cy="4037836"/>
          </a:xfrm>
          <a:prstGeom prst="rect">
            <a:avLst/>
          </a:prstGeom>
          <a:gradFill>
            <a:gsLst>
              <a:gs pos="800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4300840D-0A0B-4512-BACA-B439D5B9C5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5" y="1420219"/>
            <a:ext cx="6857999" cy="4037839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alpha val="46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D2B78728-A580-49A7-84F9-6EF6F583AD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767923" y="3588085"/>
            <a:ext cx="2501979" cy="4037841"/>
          </a:xfrm>
          <a:prstGeom prst="rect">
            <a:avLst/>
          </a:prstGeom>
          <a:gradFill>
            <a:gsLst>
              <a:gs pos="2000">
                <a:schemeClr val="accent1">
                  <a:alpha val="29000"/>
                </a:schemeClr>
              </a:gs>
              <a:gs pos="100000">
                <a:srgbClr val="000000">
                  <a:alpha val="30000"/>
                </a:srgb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38FAA1A1-D861-433F-88FA-1E9D6FD31D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635413">
            <a:off x="-501737" y="969718"/>
            <a:ext cx="3900357" cy="4178958"/>
          </a:xfrm>
          <a:custGeom>
            <a:avLst/>
            <a:gdLst>
              <a:gd name="connsiteX0" fmla="*/ 2432225 w 3900357"/>
              <a:gd name="connsiteY0" fmla="*/ 93939 h 4178958"/>
              <a:gd name="connsiteX1" fmla="*/ 3900357 w 3900357"/>
              <a:gd name="connsiteY1" fmla="*/ 2089479 h 4178958"/>
              <a:gd name="connsiteX2" fmla="*/ 1810878 w 3900357"/>
              <a:gd name="connsiteY2" fmla="*/ 4178958 h 4178958"/>
              <a:gd name="connsiteX3" fmla="*/ 78249 w 3900357"/>
              <a:gd name="connsiteY3" fmla="*/ 3257727 h 4178958"/>
              <a:gd name="connsiteX4" fmla="*/ 0 w 3900357"/>
              <a:gd name="connsiteY4" fmla="*/ 3128923 h 4178958"/>
              <a:gd name="connsiteX5" fmla="*/ 831324 w 3900357"/>
              <a:gd name="connsiteY5" fmla="*/ 244281 h 4178958"/>
              <a:gd name="connsiteX6" fmla="*/ 997559 w 3900357"/>
              <a:gd name="connsiteY6" fmla="*/ 164202 h 4178958"/>
              <a:gd name="connsiteX7" fmla="*/ 1810878 w 3900357"/>
              <a:gd name="connsiteY7" fmla="*/ 0 h 4178958"/>
              <a:gd name="connsiteX8" fmla="*/ 2432225 w 3900357"/>
              <a:gd name="connsiteY8" fmla="*/ 93939 h 4178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900357" h="4178958">
                <a:moveTo>
                  <a:pt x="2432225" y="93939"/>
                </a:moveTo>
                <a:cubicBezTo>
                  <a:pt x="3282786" y="358491"/>
                  <a:pt x="3900357" y="1151865"/>
                  <a:pt x="3900357" y="2089479"/>
                </a:cubicBezTo>
                <a:cubicBezTo>
                  <a:pt x="3900357" y="3243466"/>
                  <a:pt x="2964865" y="4178958"/>
                  <a:pt x="1810878" y="4178958"/>
                </a:cubicBezTo>
                <a:cubicBezTo>
                  <a:pt x="1089636" y="4178958"/>
                  <a:pt x="453744" y="3813531"/>
                  <a:pt x="78249" y="3257727"/>
                </a:cubicBezTo>
                <a:lnTo>
                  <a:pt x="0" y="3128923"/>
                </a:lnTo>
                <a:lnTo>
                  <a:pt x="831324" y="244281"/>
                </a:lnTo>
                <a:lnTo>
                  <a:pt x="997559" y="164202"/>
                </a:lnTo>
                <a:cubicBezTo>
                  <a:pt x="1247540" y="58468"/>
                  <a:pt x="1522381" y="0"/>
                  <a:pt x="1810878" y="0"/>
                </a:cubicBezTo>
                <a:cubicBezTo>
                  <a:pt x="2027251" y="0"/>
                  <a:pt x="2235942" y="32888"/>
                  <a:pt x="2432225" y="93939"/>
                </a:cubicBezTo>
                <a:close/>
              </a:path>
            </a:pathLst>
          </a:custGeom>
          <a:gradFill>
            <a:gsLst>
              <a:gs pos="29000">
                <a:srgbClr val="000000">
                  <a:alpha val="0"/>
                </a:srgbClr>
              </a:gs>
              <a:gs pos="100000">
                <a:schemeClr val="accent1">
                  <a:alpha val="43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8D71EDA1-87BF-4D5D-AB79-F346FD1927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93" y="1399943"/>
            <a:ext cx="6858003" cy="4037835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lumMod val="60000"/>
                  <a:lumOff val="40000"/>
                  <a:alpha val="11000"/>
                </a:schemeClr>
              </a:gs>
            </a:gsLst>
            <a:lin ang="7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6AADFD81-A46A-7240-9CA6-BB761F8995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6722" y="586855"/>
            <a:ext cx="3201366" cy="3387497"/>
          </a:xfrm>
        </p:spPr>
        <p:txBody>
          <a:bodyPr anchor="b">
            <a:normAutofit/>
          </a:bodyPr>
          <a:lstStyle/>
          <a:p>
            <a:pPr algn="r"/>
            <a:r>
              <a:rPr lang="it-IT" sz="4000" b="1" dirty="0">
                <a:solidFill>
                  <a:srgbClr val="FFFFFF"/>
                </a:solidFill>
              </a:rPr>
              <a:t>AGENTI E SCOUT LETTERARI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49782764-43C6-5241-A0A2-9BA5BC49C02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10259" y="649480"/>
            <a:ext cx="6555347" cy="5546047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it-IT" sz="2000" b="1" dirty="0"/>
              <a:t>Agenti letterari: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it-IT" sz="2000" dirty="0"/>
              <a:t>Trovare autori promettenti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it-IT" sz="2000" dirty="0"/>
              <a:t>Vendono i loro libri agli editori di libri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it-IT" sz="2000" dirty="0"/>
              <a:t>Prendono una parte del ricavato (</a:t>
            </a:r>
            <a:r>
              <a:rPr lang="en-GB" sz="2800" dirty="0">
                <a:sym typeface="Wingdings" panose="05000000000000000000" pitchFamily="2" charset="2"/>
              </a:rPr>
              <a:t> </a:t>
            </a:r>
            <a:r>
              <a:rPr lang="it-IT" sz="1600" dirty="0">
                <a:sym typeface="Wingdings" panose="05000000000000000000" pitchFamily="2" charset="2"/>
              </a:rPr>
              <a:t>hai bisogno di un senso di che tipo di libri venderanno sul mercato per avere successo come agente letterario)</a:t>
            </a:r>
          </a:p>
          <a:p>
            <a:pPr>
              <a:buFont typeface="Wingdings" panose="05000000000000000000" pitchFamily="2" charset="2"/>
              <a:buChar char="§"/>
            </a:pPr>
            <a:endParaRPr lang="en-GB" sz="2800" dirty="0">
              <a:sym typeface="Wingdings" panose="05000000000000000000" pitchFamily="2" charset="2"/>
            </a:endParaRPr>
          </a:p>
          <a:p>
            <a:pPr marL="0" indent="0">
              <a:buNone/>
            </a:pPr>
            <a:r>
              <a:rPr lang="it-IT" sz="2000" b="1" dirty="0"/>
              <a:t>Scout letterari: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it-IT" sz="2000" dirty="0"/>
              <a:t>Cercare libri da pubblicare all'estero o da adattare allo schermo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it-IT" sz="2000" dirty="0"/>
              <a:t>Hai bisogno di molti anni di esperienza come assistente editor o editor prima di essere in grado di riconoscere talenti nascosti</a:t>
            </a:r>
          </a:p>
        </p:txBody>
      </p:sp>
    </p:spTree>
    <p:extLst>
      <p:ext uri="{BB962C8B-B14F-4D97-AF65-F5344CB8AC3E}">
        <p14:creationId xmlns:p14="http://schemas.microsoft.com/office/powerpoint/2010/main" val="351732300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7" name="Rectangle 13">
            <a:extLst>
              <a:ext uri="{FF2B5EF4-FFF2-40B4-BE49-F238E27FC236}">
                <a16:creationId xmlns:a16="http://schemas.microsoft.com/office/drawing/2014/main" id="{2E17E911-875F-4DE5-8699-99D9F1805A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"/>
            <a:ext cx="12192000" cy="6857997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CD9FE4EF-C4D8-49A0-B2FF-81D8DB7D8A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4" y="1410082"/>
            <a:ext cx="6858000" cy="4037836"/>
          </a:xfrm>
          <a:prstGeom prst="rect">
            <a:avLst/>
          </a:prstGeom>
          <a:gradFill>
            <a:gsLst>
              <a:gs pos="800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4300840D-0A0B-4512-BACA-B439D5B9C5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5" y="1420219"/>
            <a:ext cx="6857999" cy="4037839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alpha val="46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D2B78728-A580-49A7-84F9-6EF6F583AD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767923" y="3588085"/>
            <a:ext cx="2501979" cy="4037841"/>
          </a:xfrm>
          <a:prstGeom prst="rect">
            <a:avLst/>
          </a:prstGeom>
          <a:gradFill>
            <a:gsLst>
              <a:gs pos="2000">
                <a:schemeClr val="accent1">
                  <a:alpha val="29000"/>
                </a:schemeClr>
              </a:gs>
              <a:gs pos="100000">
                <a:srgbClr val="000000">
                  <a:alpha val="30000"/>
                </a:srgb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2" name="Freeform: Shape 21">
            <a:extLst>
              <a:ext uri="{FF2B5EF4-FFF2-40B4-BE49-F238E27FC236}">
                <a16:creationId xmlns:a16="http://schemas.microsoft.com/office/drawing/2014/main" id="{38FAA1A1-D861-433F-88FA-1E9D6FD31D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635413">
            <a:off x="-501737" y="969718"/>
            <a:ext cx="3900357" cy="4178958"/>
          </a:xfrm>
          <a:custGeom>
            <a:avLst/>
            <a:gdLst>
              <a:gd name="connsiteX0" fmla="*/ 2432225 w 3900357"/>
              <a:gd name="connsiteY0" fmla="*/ 93939 h 4178958"/>
              <a:gd name="connsiteX1" fmla="*/ 3900357 w 3900357"/>
              <a:gd name="connsiteY1" fmla="*/ 2089479 h 4178958"/>
              <a:gd name="connsiteX2" fmla="*/ 1810878 w 3900357"/>
              <a:gd name="connsiteY2" fmla="*/ 4178958 h 4178958"/>
              <a:gd name="connsiteX3" fmla="*/ 78249 w 3900357"/>
              <a:gd name="connsiteY3" fmla="*/ 3257727 h 4178958"/>
              <a:gd name="connsiteX4" fmla="*/ 0 w 3900357"/>
              <a:gd name="connsiteY4" fmla="*/ 3128923 h 4178958"/>
              <a:gd name="connsiteX5" fmla="*/ 831324 w 3900357"/>
              <a:gd name="connsiteY5" fmla="*/ 244281 h 4178958"/>
              <a:gd name="connsiteX6" fmla="*/ 997559 w 3900357"/>
              <a:gd name="connsiteY6" fmla="*/ 164202 h 4178958"/>
              <a:gd name="connsiteX7" fmla="*/ 1810878 w 3900357"/>
              <a:gd name="connsiteY7" fmla="*/ 0 h 4178958"/>
              <a:gd name="connsiteX8" fmla="*/ 2432225 w 3900357"/>
              <a:gd name="connsiteY8" fmla="*/ 93939 h 4178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900357" h="4178958">
                <a:moveTo>
                  <a:pt x="2432225" y="93939"/>
                </a:moveTo>
                <a:cubicBezTo>
                  <a:pt x="3282786" y="358491"/>
                  <a:pt x="3900357" y="1151865"/>
                  <a:pt x="3900357" y="2089479"/>
                </a:cubicBezTo>
                <a:cubicBezTo>
                  <a:pt x="3900357" y="3243466"/>
                  <a:pt x="2964865" y="4178958"/>
                  <a:pt x="1810878" y="4178958"/>
                </a:cubicBezTo>
                <a:cubicBezTo>
                  <a:pt x="1089636" y="4178958"/>
                  <a:pt x="453744" y="3813531"/>
                  <a:pt x="78249" y="3257727"/>
                </a:cubicBezTo>
                <a:lnTo>
                  <a:pt x="0" y="3128923"/>
                </a:lnTo>
                <a:lnTo>
                  <a:pt x="831324" y="244281"/>
                </a:lnTo>
                <a:lnTo>
                  <a:pt x="997559" y="164202"/>
                </a:lnTo>
                <a:cubicBezTo>
                  <a:pt x="1247540" y="58468"/>
                  <a:pt x="1522381" y="0"/>
                  <a:pt x="1810878" y="0"/>
                </a:cubicBezTo>
                <a:cubicBezTo>
                  <a:pt x="2027251" y="0"/>
                  <a:pt x="2235942" y="32888"/>
                  <a:pt x="2432225" y="93939"/>
                </a:cubicBezTo>
                <a:close/>
              </a:path>
            </a:pathLst>
          </a:custGeom>
          <a:gradFill>
            <a:gsLst>
              <a:gs pos="29000">
                <a:srgbClr val="000000">
                  <a:alpha val="0"/>
                </a:srgbClr>
              </a:gs>
              <a:gs pos="100000">
                <a:schemeClr val="accent1">
                  <a:alpha val="43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8D71EDA1-87BF-4D5D-AB79-F346FD1927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95" y="1410079"/>
            <a:ext cx="6858003" cy="4037835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lumMod val="60000"/>
                  <a:lumOff val="40000"/>
                  <a:alpha val="11000"/>
                </a:schemeClr>
              </a:gs>
            </a:gsLst>
            <a:lin ang="7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31FA41FC-083C-6B46-976C-BCBD9770B7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6722" y="712822"/>
            <a:ext cx="3201366" cy="3387497"/>
          </a:xfrm>
        </p:spPr>
        <p:txBody>
          <a:bodyPr anchor="b">
            <a:normAutofit/>
          </a:bodyPr>
          <a:lstStyle/>
          <a:p>
            <a:pPr algn="r"/>
            <a:r>
              <a:rPr lang="it-IT" sz="4000" b="1" dirty="0">
                <a:solidFill>
                  <a:srgbClr val="FFFFFF"/>
                </a:solidFill>
              </a:rPr>
              <a:t>PRODUCTION EDITORS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A6CBE8FC-3200-CB4D-BC39-ADD34C39BE0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81727" y="511388"/>
            <a:ext cx="3158029" cy="6081917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en-GB" sz="1800" b="1" dirty="0"/>
              <a:t>Production editors </a:t>
            </a:r>
          </a:p>
          <a:p>
            <a:pPr marL="0" indent="0">
              <a:buNone/>
            </a:pPr>
            <a:r>
              <a:rPr lang="en-GB" sz="1800" dirty="0"/>
              <a:t>are responsible for manuscripts 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GB" sz="1800" dirty="0"/>
              <a:t>ensuring 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GB" sz="1800" dirty="0"/>
              <a:t>editing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GB" sz="1800" dirty="0"/>
              <a:t>designing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GB" sz="1800" dirty="0"/>
              <a:t>proofreading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GB" sz="1800" dirty="0"/>
              <a:t>printing.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GB" sz="1800" dirty="0"/>
              <a:t>have strong working relationships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GB" sz="1800" dirty="0"/>
              <a:t>make sure the books look polished and professional.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GB" sz="1800" dirty="0"/>
              <a:t>work diligently to publish the books, on time  </a:t>
            </a:r>
          </a:p>
          <a:p>
            <a:pPr marL="0" indent="0">
              <a:buNone/>
            </a:pPr>
            <a:endParaRPr lang="en-GB" sz="1800" dirty="0"/>
          </a:p>
          <a:p>
            <a:pPr marL="0" indent="0">
              <a:buNone/>
            </a:pPr>
            <a:r>
              <a:rPr lang="en-GB" sz="1800" dirty="0">
                <a:solidFill>
                  <a:srgbClr val="FF0066"/>
                </a:solidFill>
              </a:rPr>
              <a:t>All of this must be done on schedule, with very minimal delays.</a:t>
            </a:r>
          </a:p>
        </p:txBody>
      </p:sp>
      <p:pic>
        <p:nvPicPr>
          <p:cNvPr id="5" name="Picture 4" descr="Sunlit desk">
            <a:extLst>
              <a:ext uri="{FF2B5EF4-FFF2-40B4-BE49-F238E27FC236}">
                <a16:creationId xmlns:a16="http://schemas.microsoft.com/office/drawing/2014/main" id="{56889F62-AA17-406B-B41A-8810552DEEC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4659" r="35605" b="-1"/>
          <a:stretch/>
        </p:blipFill>
        <p:spPr>
          <a:xfrm>
            <a:off x="8109502" y="10"/>
            <a:ext cx="4082498" cy="685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345124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7" name="Rectangle 13">
            <a:extLst>
              <a:ext uri="{FF2B5EF4-FFF2-40B4-BE49-F238E27FC236}">
                <a16:creationId xmlns:a16="http://schemas.microsoft.com/office/drawing/2014/main" id="{2E17E911-875F-4DE5-8699-99D9F1805A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"/>
            <a:ext cx="12192000" cy="6857997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CD9FE4EF-C4D8-49A0-B2FF-81D8DB7D8A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4" y="1410082"/>
            <a:ext cx="6858000" cy="4037836"/>
          </a:xfrm>
          <a:prstGeom prst="rect">
            <a:avLst/>
          </a:prstGeom>
          <a:gradFill>
            <a:gsLst>
              <a:gs pos="800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4300840D-0A0B-4512-BACA-B439D5B9C5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5" y="1420219"/>
            <a:ext cx="6857999" cy="4037839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alpha val="46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D2B78728-A580-49A7-84F9-6EF6F583AD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767923" y="3588085"/>
            <a:ext cx="2501979" cy="4037841"/>
          </a:xfrm>
          <a:prstGeom prst="rect">
            <a:avLst/>
          </a:prstGeom>
          <a:gradFill>
            <a:gsLst>
              <a:gs pos="2000">
                <a:schemeClr val="accent1">
                  <a:alpha val="29000"/>
                </a:schemeClr>
              </a:gs>
              <a:gs pos="100000">
                <a:srgbClr val="000000">
                  <a:alpha val="30000"/>
                </a:srgb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2" name="Freeform: Shape 21">
            <a:extLst>
              <a:ext uri="{FF2B5EF4-FFF2-40B4-BE49-F238E27FC236}">
                <a16:creationId xmlns:a16="http://schemas.microsoft.com/office/drawing/2014/main" id="{38FAA1A1-D861-433F-88FA-1E9D6FD31D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635413">
            <a:off x="-501737" y="969718"/>
            <a:ext cx="3900357" cy="4178958"/>
          </a:xfrm>
          <a:custGeom>
            <a:avLst/>
            <a:gdLst>
              <a:gd name="connsiteX0" fmla="*/ 2432225 w 3900357"/>
              <a:gd name="connsiteY0" fmla="*/ 93939 h 4178958"/>
              <a:gd name="connsiteX1" fmla="*/ 3900357 w 3900357"/>
              <a:gd name="connsiteY1" fmla="*/ 2089479 h 4178958"/>
              <a:gd name="connsiteX2" fmla="*/ 1810878 w 3900357"/>
              <a:gd name="connsiteY2" fmla="*/ 4178958 h 4178958"/>
              <a:gd name="connsiteX3" fmla="*/ 78249 w 3900357"/>
              <a:gd name="connsiteY3" fmla="*/ 3257727 h 4178958"/>
              <a:gd name="connsiteX4" fmla="*/ 0 w 3900357"/>
              <a:gd name="connsiteY4" fmla="*/ 3128923 h 4178958"/>
              <a:gd name="connsiteX5" fmla="*/ 831324 w 3900357"/>
              <a:gd name="connsiteY5" fmla="*/ 244281 h 4178958"/>
              <a:gd name="connsiteX6" fmla="*/ 997559 w 3900357"/>
              <a:gd name="connsiteY6" fmla="*/ 164202 h 4178958"/>
              <a:gd name="connsiteX7" fmla="*/ 1810878 w 3900357"/>
              <a:gd name="connsiteY7" fmla="*/ 0 h 4178958"/>
              <a:gd name="connsiteX8" fmla="*/ 2432225 w 3900357"/>
              <a:gd name="connsiteY8" fmla="*/ 93939 h 4178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900357" h="4178958">
                <a:moveTo>
                  <a:pt x="2432225" y="93939"/>
                </a:moveTo>
                <a:cubicBezTo>
                  <a:pt x="3282786" y="358491"/>
                  <a:pt x="3900357" y="1151865"/>
                  <a:pt x="3900357" y="2089479"/>
                </a:cubicBezTo>
                <a:cubicBezTo>
                  <a:pt x="3900357" y="3243466"/>
                  <a:pt x="2964865" y="4178958"/>
                  <a:pt x="1810878" y="4178958"/>
                </a:cubicBezTo>
                <a:cubicBezTo>
                  <a:pt x="1089636" y="4178958"/>
                  <a:pt x="453744" y="3813531"/>
                  <a:pt x="78249" y="3257727"/>
                </a:cubicBezTo>
                <a:lnTo>
                  <a:pt x="0" y="3128923"/>
                </a:lnTo>
                <a:lnTo>
                  <a:pt x="831324" y="244281"/>
                </a:lnTo>
                <a:lnTo>
                  <a:pt x="997559" y="164202"/>
                </a:lnTo>
                <a:cubicBezTo>
                  <a:pt x="1247540" y="58468"/>
                  <a:pt x="1522381" y="0"/>
                  <a:pt x="1810878" y="0"/>
                </a:cubicBezTo>
                <a:cubicBezTo>
                  <a:pt x="2027251" y="0"/>
                  <a:pt x="2235942" y="32888"/>
                  <a:pt x="2432225" y="93939"/>
                </a:cubicBezTo>
                <a:close/>
              </a:path>
            </a:pathLst>
          </a:custGeom>
          <a:gradFill>
            <a:gsLst>
              <a:gs pos="29000">
                <a:srgbClr val="000000">
                  <a:alpha val="0"/>
                </a:srgbClr>
              </a:gs>
              <a:gs pos="100000">
                <a:schemeClr val="accent1">
                  <a:alpha val="43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8D71EDA1-87BF-4D5D-AB79-F346FD1927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95" y="1410079"/>
            <a:ext cx="6858003" cy="4037835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lumMod val="60000"/>
                  <a:lumOff val="40000"/>
                  <a:alpha val="11000"/>
                </a:schemeClr>
              </a:gs>
            </a:gsLst>
            <a:lin ang="7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31FA41FC-083C-6B46-976C-BCBD9770B7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6722" y="586855"/>
            <a:ext cx="3201366" cy="3387497"/>
          </a:xfrm>
        </p:spPr>
        <p:txBody>
          <a:bodyPr anchor="b">
            <a:normAutofit/>
          </a:bodyPr>
          <a:lstStyle/>
          <a:p>
            <a:pPr algn="r"/>
            <a:r>
              <a:rPr lang="it-IT" sz="4000" dirty="0">
                <a:solidFill>
                  <a:srgbClr val="FFFFFF"/>
                </a:solidFill>
              </a:rPr>
              <a:t>EDITORI DI PRODUZIONE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A6CBE8FC-3200-CB4D-BC39-ADD34C39BE0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81727" y="511388"/>
            <a:ext cx="3158029" cy="6081917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it-IT" sz="1800" dirty="0"/>
              <a:t>Gli editori di produzione sono responsabili di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it-IT" sz="1800" dirty="0"/>
              <a:t>Garanzia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it-IT" sz="1800" dirty="0"/>
              <a:t>Modifica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it-IT" sz="1800" dirty="0"/>
              <a:t>Progettazione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it-IT" sz="1800" dirty="0"/>
              <a:t>Correzione di bozze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it-IT" sz="1800" dirty="0"/>
              <a:t>Stampa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it-IT" sz="1800" dirty="0"/>
              <a:t>Avere un forte rapporto lavorativo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it-IT" sz="1800" dirty="0"/>
              <a:t>Assicurati che i libri siano lucidi e professionali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it-IT" sz="1800" dirty="0"/>
              <a:t>Lavorare diligentemente per pubblicare i libri in tempo</a:t>
            </a:r>
          </a:p>
          <a:p>
            <a:pPr marL="0" indent="0">
              <a:buNone/>
            </a:pPr>
            <a:endParaRPr lang="it-IT" sz="1800" dirty="0"/>
          </a:p>
          <a:p>
            <a:pPr marL="0" indent="0">
              <a:buNone/>
            </a:pPr>
            <a:r>
              <a:rPr lang="it-IT" sz="1800" dirty="0">
                <a:solidFill>
                  <a:srgbClr val="FF0066"/>
                </a:solidFill>
              </a:rPr>
              <a:t>Tutto questo deve essere fatto nei tempi previsti, con ritardi minimi.</a:t>
            </a:r>
          </a:p>
          <a:p>
            <a:pPr marL="0" indent="0">
              <a:buNone/>
            </a:pPr>
            <a:endParaRPr lang="it-IT" sz="2400" dirty="0"/>
          </a:p>
        </p:txBody>
      </p:sp>
      <p:pic>
        <p:nvPicPr>
          <p:cNvPr id="5" name="Picture 4" descr="Sunlit desk">
            <a:extLst>
              <a:ext uri="{FF2B5EF4-FFF2-40B4-BE49-F238E27FC236}">
                <a16:creationId xmlns:a16="http://schemas.microsoft.com/office/drawing/2014/main" id="{56889F62-AA17-406B-B41A-8810552DEEC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4659" r="35605" b="-1"/>
          <a:stretch/>
        </p:blipFill>
        <p:spPr>
          <a:xfrm>
            <a:off x="8109502" y="10"/>
            <a:ext cx="4082498" cy="685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349601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12609869-9E80-471B-A487-A53288E0E79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9EE5B788-D915-DE46-877F-4DE57B8540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36397" y="502020"/>
            <a:ext cx="5323715" cy="1642970"/>
          </a:xfrm>
        </p:spPr>
        <p:txBody>
          <a:bodyPr anchor="b">
            <a:normAutofit/>
          </a:bodyPr>
          <a:lstStyle/>
          <a:p>
            <a:pPr algn="ctr"/>
            <a:r>
              <a:rPr lang="it-IT" sz="4000" b="1" dirty="0"/>
              <a:t>MARKETERS AND COPY WRITERS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8C519C35-E58B-514D-A142-98C435639FE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4923" y="2820897"/>
            <a:ext cx="5315189" cy="3535083"/>
          </a:xfrm>
        </p:spPr>
        <p:txBody>
          <a:bodyPr anchor="t">
            <a:normAutofit lnSpcReduction="10000"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en-GB" sz="2000" dirty="0"/>
              <a:t>are often good writers themselves </a:t>
            </a:r>
          </a:p>
          <a:p>
            <a:pPr>
              <a:buSzPct val="80000"/>
              <a:buFont typeface="Wingdings" panose="05000000000000000000" pitchFamily="2" charset="2"/>
              <a:buChar char="§"/>
            </a:pPr>
            <a:r>
              <a:rPr lang="en-GB" sz="1900" dirty="0"/>
              <a:t>put their writing skills to use in creating:</a:t>
            </a:r>
          </a:p>
          <a:p>
            <a:pPr>
              <a:buSzPct val="80000"/>
              <a:buFont typeface="Wingdings" panose="05000000000000000000" pitchFamily="2" charset="2"/>
              <a:buChar char="§"/>
            </a:pPr>
            <a:r>
              <a:rPr lang="en-GB" sz="1900" dirty="0"/>
              <a:t>press releases</a:t>
            </a:r>
          </a:p>
          <a:p>
            <a:pPr>
              <a:buSzPct val="80000"/>
              <a:buFont typeface="Wingdings" panose="05000000000000000000" pitchFamily="2" charset="2"/>
              <a:buChar char="§"/>
            </a:pPr>
            <a:r>
              <a:rPr lang="en-GB" sz="1900" dirty="0"/>
              <a:t>media kits</a:t>
            </a:r>
          </a:p>
          <a:p>
            <a:pPr>
              <a:buSzPct val="80000"/>
              <a:buFont typeface="Wingdings" panose="05000000000000000000" pitchFamily="2" charset="2"/>
              <a:buChar char="§"/>
            </a:pPr>
            <a:r>
              <a:rPr lang="en-GB" sz="1900" dirty="0"/>
              <a:t>catalogues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GB" sz="2000" dirty="0"/>
              <a:t>write copies highlighting the great features of an author, a book, or a publishing house campaign.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GB" sz="2000" dirty="0"/>
              <a:t>manage the expectations of editors, authors, and publicists with ease and efficiency.</a:t>
            </a:r>
          </a:p>
          <a:p>
            <a:pPr marL="0" indent="0">
              <a:buNone/>
            </a:pPr>
            <a:endParaRPr lang="it-IT" sz="2000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7004738A-9D34-43E8-97D2-CA0EED4F8B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8123333" y="-5"/>
            <a:ext cx="4092521" cy="6858000"/>
          </a:xfrm>
          <a:prstGeom prst="rect">
            <a:avLst/>
          </a:prstGeom>
          <a:gradFill>
            <a:gsLst>
              <a:gs pos="8000">
                <a:srgbClr val="000000">
                  <a:alpha val="94000"/>
                </a:srgbClr>
              </a:gs>
              <a:gs pos="100000">
                <a:schemeClr val="accent1"/>
              </a:gs>
            </a:gsLst>
            <a:lin ang="2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B8B8D07F-F13E-443E-BA68-2D26672D76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8123333" y="-2"/>
            <a:ext cx="4092521" cy="6400369"/>
          </a:xfrm>
          <a:prstGeom prst="rect">
            <a:avLst/>
          </a:prstGeom>
          <a:gradFill>
            <a:gsLst>
              <a:gs pos="31000">
                <a:schemeClr val="accent1">
                  <a:lumMod val="50000"/>
                  <a:alpha val="0"/>
                </a:schemeClr>
              </a:gs>
              <a:gs pos="100000">
                <a:schemeClr val="accent1">
                  <a:lumMod val="50000"/>
                  <a:alpha val="26000"/>
                </a:schemeClr>
              </a:gs>
            </a:gsLst>
            <a:lin ang="18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2813A4FA-24A5-41ED-A534-3807D1B2F3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8123333" y="-22"/>
            <a:ext cx="4068667" cy="6400389"/>
          </a:xfrm>
          <a:prstGeom prst="rect">
            <a:avLst/>
          </a:prstGeom>
          <a:gradFill>
            <a:gsLst>
              <a:gs pos="0">
                <a:schemeClr val="accent1">
                  <a:alpha val="0"/>
                </a:schemeClr>
              </a:gs>
              <a:gs pos="72000">
                <a:srgbClr val="000000">
                  <a:alpha val="21000"/>
                </a:srgb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C3944F27-CA70-4E84-A51A-E6BF8955897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8123333" y="-10"/>
            <a:ext cx="3611467" cy="6857997"/>
          </a:xfrm>
          <a:prstGeom prst="rect">
            <a:avLst/>
          </a:prstGeom>
          <a:gradFill>
            <a:gsLst>
              <a:gs pos="0">
                <a:schemeClr val="accent1">
                  <a:alpha val="0"/>
                </a:schemeClr>
              </a:gs>
              <a:gs pos="93000">
                <a:srgbClr val="000000">
                  <a:alpha val="29000"/>
                </a:srgb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7" name="Graphic 6" descr="Modificare">
            <a:extLst>
              <a:ext uri="{FF2B5EF4-FFF2-40B4-BE49-F238E27FC236}">
                <a16:creationId xmlns:a16="http://schemas.microsoft.com/office/drawing/2014/main" id="{165C0F62-C440-40E3-8B6B-0F2B0F11333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075967" y="1359681"/>
            <a:ext cx="4170530" cy="41705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006567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12609869-9E80-471B-A487-A53288E0E79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9EE5B788-D915-DE46-877F-4DE57B8540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36397" y="502020"/>
            <a:ext cx="5323715" cy="1642970"/>
          </a:xfrm>
        </p:spPr>
        <p:txBody>
          <a:bodyPr anchor="b">
            <a:normAutofit/>
          </a:bodyPr>
          <a:lstStyle/>
          <a:p>
            <a:pPr algn="ctr"/>
            <a:r>
              <a:rPr lang="it-IT" sz="4000" b="1" dirty="0"/>
              <a:t>PROMOTORI E COPISTI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8C519C35-E58B-514D-A142-98C435639FE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4923" y="2647010"/>
            <a:ext cx="5315189" cy="3535083"/>
          </a:xfrm>
        </p:spPr>
        <p:txBody>
          <a:bodyPr anchor="t">
            <a:no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en-GB" sz="2000" dirty="0" err="1"/>
              <a:t>Sono</a:t>
            </a:r>
            <a:r>
              <a:rPr lang="en-GB" sz="2000" dirty="0"/>
              <a:t> </a:t>
            </a:r>
            <a:r>
              <a:rPr lang="en-GB" sz="2000" dirty="0" err="1"/>
              <a:t>spesso</a:t>
            </a:r>
            <a:r>
              <a:rPr lang="en-GB" sz="2000" dirty="0"/>
              <a:t> </a:t>
            </a:r>
            <a:r>
              <a:rPr lang="en-GB" sz="2000" dirty="0" err="1"/>
              <a:t>bravi</a:t>
            </a:r>
            <a:r>
              <a:rPr lang="en-GB" sz="2000" dirty="0"/>
              <a:t> </a:t>
            </a:r>
            <a:r>
              <a:rPr lang="en-GB" sz="2000" dirty="0" err="1"/>
              <a:t>scrittori</a:t>
            </a:r>
            <a:endParaRPr lang="en-GB" sz="2000" dirty="0"/>
          </a:p>
          <a:p>
            <a:pPr>
              <a:buSzPct val="80000"/>
              <a:buFont typeface="Wingdings" panose="05000000000000000000" pitchFamily="2" charset="2"/>
              <a:buChar char="§"/>
            </a:pPr>
            <a:r>
              <a:rPr lang="en-GB" sz="1900" dirty="0" err="1"/>
              <a:t>Mettono</a:t>
            </a:r>
            <a:r>
              <a:rPr lang="en-GB" sz="1900" dirty="0"/>
              <a:t> le </a:t>
            </a:r>
            <a:r>
              <a:rPr lang="en-GB" sz="1900" dirty="0" err="1"/>
              <a:t>loro</a:t>
            </a:r>
            <a:r>
              <a:rPr lang="en-GB" sz="1900" dirty="0"/>
              <a:t> </a:t>
            </a:r>
            <a:r>
              <a:rPr lang="en-GB" sz="1900" dirty="0" err="1"/>
              <a:t>abilità</a:t>
            </a:r>
            <a:r>
              <a:rPr lang="en-GB" sz="1900" dirty="0"/>
              <a:t> di </a:t>
            </a:r>
            <a:r>
              <a:rPr lang="en-GB" sz="1900" dirty="0" err="1"/>
              <a:t>scrittura</a:t>
            </a:r>
            <a:r>
              <a:rPr lang="en-GB" sz="1900" dirty="0"/>
              <a:t> dal </a:t>
            </a:r>
            <a:r>
              <a:rPr lang="en-GB" sz="1900" dirty="0" err="1"/>
              <a:t>utilizzare</a:t>
            </a:r>
            <a:r>
              <a:rPr lang="en-GB" sz="1900" dirty="0"/>
              <a:t> </a:t>
            </a:r>
            <a:r>
              <a:rPr lang="en-GB" sz="1900" dirty="0" err="1"/>
              <a:t>nella</a:t>
            </a:r>
            <a:r>
              <a:rPr lang="en-GB" sz="1900" dirty="0"/>
              <a:t> </a:t>
            </a:r>
            <a:r>
              <a:rPr lang="en-GB" sz="1900" dirty="0" err="1"/>
              <a:t>creazione</a:t>
            </a:r>
            <a:endParaRPr lang="en-GB" sz="1900" dirty="0"/>
          </a:p>
          <a:p>
            <a:pPr>
              <a:buSzPct val="80000"/>
              <a:buFont typeface="Wingdings" panose="05000000000000000000" pitchFamily="2" charset="2"/>
              <a:buChar char="§"/>
            </a:pPr>
            <a:r>
              <a:rPr lang="en-GB" sz="1900" dirty="0" err="1"/>
              <a:t>Comunicati</a:t>
            </a:r>
            <a:r>
              <a:rPr lang="en-GB" sz="1900" dirty="0"/>
              <a:t> </a:t>
            </a:r>
            <a:r>
              <a:rPr lang="en-GB" sz="1900" dirty="0" err="1"/>
              <a:t>stampa</a:t>
            </a:r>
            <a:endParaRPr lang="en-GB" sz="1900" dirty="0"/>
          </a:p>
          <a:p>
            <a:pPr>
              <a:buSzPct val="80000"/>
              <a:buFont typeface="Wingdings" panose="05000000000000000000" pitchFamily="2" charset="2"/>
              <a:buChar char="§"/>
            </a:pPr>
            <a:r>
              <a:rPr lang="en-GB" sz="1900" dirty="0"/>
              <a:t>Kit </a:t>
            </a:r>
            <a:r>
              <a:rPr lang="en-GB" sz="1900" dirty="0" err="1"/>
              <a:t>multimediali</a:t>
            </a:r>
            <a:endParaRPr lang="en-GB" sz="1900" dirty="0"/>
          </a:p>
          <a:p>
            <a:pPr>
              <a:buSzPct val="80000"/>
              <a:buFont typeface="Wingdings" panose="05000000000000000000" pitchFamily="2" charset="2"/>
              <a:buChar char="§"/>
            </a:pPr>
            <a:r>
              <a:rPr lang="en-GB" sz="1900" dirty="0" err="1"/>
              <a:t>Cataloghi</a:t>
            </a:r>
            <a:endParaRPr lang="en-GB" sz="1900" dirty="0"/>
          </a:p>
          <a:p>
            <a:pPr>
              <a:buFont typeface="Wingdings" panose="05000000000000000000" pitchFamily="2" charset="2"/>
              <a:buChar char="§"/>
            </a:pPr>
            <a:r>
              <a:rPr lang="en-GB" sz="2000" dirty="0" err="1"/>
              <a:t>Scrivere</a:t>
            </a:r>
            <a:r>
              <a:rPr lang="en-GB" sz="2000" dirty="0"/>
              <a:t> </a:t>
            </a:r>
            <a:r>
              <a:rPr lang="en-GB" sz="2000" dirty="0" err="1"/>
              <a:t>copie</a:t>
            </a:r>
            <a:r>
              <a:rPr lang="en-GB" sz="2000" dirty="0"/>
              <a:t> </a:t>
            </a:r>
            <a:r>
              <a:rPr lang="en-GB" sz="2000" dirty="0" err="1"/>
              <a:t>evidenziando</a:t>
            </a:r>
            <a:r>
              <a:rPr lang="en-GB" sz="2000" dirty="0"/>
              <a:t> le </a:t>
            </a:r>
            <a:r>
              <a:rPr lang="en-GB" sz="2000" dirty="0" err="1"/>
              <a:t>grandi</a:t>
            </a:r>
            <a:r>
              <a:rPr lang="en-GB" sz="2000" dirty="0"/>
              <a:t> </a:t>
            </a:r>
            <a:r>
              <a:rPr lang="en-GB" sz="2000" dirty="0" err="1"/>
              <a:t>caratteristiche</a:t>
            </a:r>
            <a:r>
              <a:rPr lang="en-GB" sz="2000" dirty="0"/>
              <a:t> di un </a:t>
            </a:r>
            <a:r>
              <a:rPr lang="en-GB" sz="2000" dirty="0" err="1"/>
              <a:t>autore</a:t>
            </a:r>
            <a:r>
              <a:rPr lang="en-GB" sz="2000" dirty="0"/>
              <a:t>, di un </a:t>
            </a:r>
            <a:r>
              <a:rPr lang="en-GB" sz="2000" dirty="0" err="1"/>
              <a:t>libro</a:t>
            </a:r>
            <a:r>
              <a:rPr lang="en-GB" sz="2000" dirty="0"/>
              <a:t> o di una campagna di una casa </a:t>
            </a:r>
            <a:r>
              <a:rPr lang="en-GB" sz="2000" dirty="0" err="1"/>
              <a:t>editrice</a:t>
            </a:r>
            <a:endParaRPr lang="en-GB" sz="2000" dirty="0"/>
          </a:p>
          <a:p>
            <a:pPr>
              <a:buFont typeface="Wingdings" panose="05000000000000000000" pitchFamily="2" charset="2"/>
              <a:buChar char="§"/>
            </a:pPr>
            <a:r>
              <a:rPr lang="en-GB" sz="2000" dirty="0" err="1"/>
              <a:t>Gestire</a:t>
            </a:r>
            <a:r>
              <a:rPr lang="en-GB" sz="2000" dirty="0"/>
              <a:t> le </a:t>
            </a:r>
            <a:r>
              <a:rPr lang="en-GB" sz="2000" dirty="0" err="1"/>
              <a:t>aspettative</a:t>
            </a:r>
            <a:r>
              <a:rPr lang="en-GB" sz="2000" dirty="0"/>
              <a:t> di </a:t>
            </a:r>
            <a:r>
              <a:rPr lang="en-GB" sz="2000" dirty="0" err="1"/>
              <a:t>editori</a:t>
            </a:r>
            <a:r>
              <a:rPr lang="en-GB" sz="2000" dirty="0"/>
              <a:t>, </a:t>
            </a:r>
            <a:r>
              <a:rPr lang="en-GB" sz="2000" dirty="0" err="1"/>
              <a:t>autori</a:t>
            </a:r>
            <a:r>
              <a:rPr lang="en-GB" sz="2000" dirty="0"/>
              <a:t> e </a:t>
            </a:r>
            <a:r>
              <a:rPr lang="en-GB" sz="2000" dirty="0" err="1"/>
              <a:t>pubblicisti</a:t>
            </a:r>
            <a:r>
              <a:rPr lang="en-GB" sz="2000" dirty="0"/>
              <a:t> con </a:t>
            </a:r>
            <a:r>
              <a:rPr lang="en-GB" sz="2000" dirty="0" err="1"/>
              <a:t>facilità</a:t>
            </a:r>
            <a:r>
              <a:rPr lang="en-GB" sz="2000" dirty="0"/>
              <a:t> ed </a:t>
            </a:r>
            <a:r>
              <a:rPr lang="en-GB" sz="2000" dirty="0" err="1"/>
              <a:t>efficienza</a:t>
            </a:r>
            <a:endParaRPr lang="en-GB" sz="2000" dirty="0"/>
          </a:p>
          <a:p>
            <a:pPr marL="0" indent="0">
              <a:buNone/>
            </a:pPr>
            <a:endParaRPr lang="it-IT" sz="2000" dirty="0">
              <a:solidFill>
                <a:srgbClr val="000000"/>
              </a:solidFill>
              <a:effectLst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7004738A-9D34-43E8-97D2-CA0EED4F8B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8123333" y="-5"/>
            <a:ext cx="4092521" cy="6858000"/>
          </a:xfrm>
          <a:prstGeom prst="rect">
            <a:avLst/>
          </a:prstGeom>
          <a:gradFill>
            <a:gsLst>
              <a:gs pos="8000">
                <a:srgbClr val="000000">
                  <a:alpha val="94000"/>
                </a:srgbClr>
              </a:gs>
              <a:gs pos="100000">
                <a:schemeClr val="accent1"/>
              </a:gs>
            </a:gsLst>
            <a:lin ang="2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B8B8D07F-F13E-443E-BA68-2D26672D76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8123333" y="-2"/>
            <a:ext cx="4092521" cy="6400369"/>
          </a:xfrm>
          <a:prstGeom prst="rect">
            <a:avLst/>
          </a:prstGeom>
          <a:gradFill>
            <a:gsLst>
              <a:gs pos="31000">
                <a:schemeClr val="accent1">
                  <a:lumMod val="50000"/>
                  <a:alpha val="0"/>
                </a:schemeClr>
              </a:gs>
              <a:gs pos="100000">
                <a:schemeClr val="accent1">
                  <a:lumMod val="50000"/>
                  <a:alpha val="26000"/>
                </a:schemeClr>
              </a:gs>
            </a:gsLst>
            <a:lin ang="18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2813A4FA-24A5-41ED-A534-3807D1B2F3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8123333" y="-22"/>
            <a:ext cx="4068667" cy="6400389"/>
          </a:xfrm>
          <a:prstGeom prst="rect">
            <a:avLst/>
          </a:prstGeom>
          <a:gradFill>
            <a:gsLst>
              <a:gs pos="0">
                <a:schemeClr val="accent1">
                  <a:alpha val="0"/>
                </a:schemeClr>
              </a:gs>
              <a:gs pos="72000">
                <a:srgbClr val="000000">
                  <a:alpha val="21000"/>
                </a:srgb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C3944F27-CA70-4E84-A51A-E6BF8955897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8123333" y="-10"/>
            <a:ext cx="3611467" cy="6857997"/>
          </a:xfrm>
          <a:prstGeom prst="rect">
            <a:avLst/>
          </a:prstGeom>
          <a:gradFill>
            <a:gsLst>
              <a:gs pos="0">
                <a:schemeClr val="accent1">
                  <a:alpha val="0"/>
                </a:schemeClr>
              </a:gs>
              <a:gs pos="93000">
                <a:srgbClr val="000000">
                  <a:alpha val="29000"/>
                </a:srgb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7" name="Graphic 6" descr="Modificare">
            <a:extLst>
              <a:ext uri="{FF2B5EF4-FFF2-40B4-BE49-F238E27FC236}">
                <a16:creationId xmlns:a16="http://schemas.microsoft.com/office/drawing/2014/main" id="{165C0F62-C440-40E3-8B6B-0F2B0F11333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075967" y="1359681"/>
            <a:ext cx="4170530" cy="41705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093801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5" name="Rectangle 7">
            <a:extLst>
              <a:ext uri="{FF2B5EF4-FFF2-40B4-BE49-F238E27FC236}">
                <a16:creationId xmlns:a16="http://schemas.microsoft.com/office/drawing/2014/main" id="{0D7B6173-1D58-48E2-83CF-37350F315F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1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9">
            <a:extLst>
              <a:ext uri="{FF2B5EF4-FFF2-40B4-BE49-F238E27FC236}">
                <a16:creationId xmlns:a16="http://schemas.microsoft.com/office/drawing/2014/main" id="{3D4464D8-FD41-4EA2-9094-791BB1112F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bg2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8" name="Picture 11">
            <a:extLst>
              <a:ext uri="{FF2B5EF4-FFF2-40B4-BE49-F238E27FC236}">
                <a16:creationId xmlns:a16="http://schemas.microsoft.com/office/drawing/2014/main" id="{B0DAC8FB-A162-44E3-A606-C855A03A5B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952" cy="6862380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21BDEC81-16A7-4451-B893-C15000083B7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accent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59DF772F-A79B-48F9-8B22-3B11AB30688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38542" y="729175"/>
            <a:ext cx="7456962" cy="5399650"/>
          </a:xfrm>
          <a:prstGeom prst="rect">
            <a:avLst/>
          </a:prstGeom>
          <a:solidFill>
            <a:schemeClr val="bg1"/>
          </a:solidFill>
          <a:ln w="349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390314AE-6401-8E4A-BD02-E82112C5FC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1517" y="900622"/>
            <a:ext cx="6611012" cy="1537778"/>
          </a:xfrm>
        </p:spPr>
        <p:txBody>
          <a:bodyPr anchor="b">
            <a:normAutofit/>
          </a:bodyPr>
          <a:lstStyle/>
          <a:p>
            <a:pPr algn="ctr"/>
            <a:r>
              <a:rPr lang="it-IT" sz="4800" b="1" dirty="0"/>
              <a:t>SALES POSITIONS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EFF8A827-F4A8-1C4C-89F4-9F1BC11BAD6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61517" y="2948829"/>
            <a:ext cx="6611012" cy="2941544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en-GB" sz="2000" dirty="0"/>
              <a:t>call for close communication with editorial and marketing 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GB" sz="2000" dirty="0"/>
              <a:t>help make the sale of books a success. </a:t>
            </a:r>
          </a:p>
          <a:p>
            <a:pPr marL="0" indent="0">
              <a:buNone/>
            </a:pPr>
            <a:r>
              <a:rPr lang="en-GB" sz="2000" dirty="0"/>
              <a:t>Working in book sales allow you to make new deals and perhaps travel while being an expert on a variety of books and titles.</a:t>
            </a:r>
          </a:p>
        </p:txBody>
      </p:sp>
    </p:spTree>
    <p:extLst>
      <p:ext uri="{BB962C8B-B14F-4D97-AF65-F5344CB8AC3E}">
        <p14:creationId xmlns:p14="http://schemas.microsoft.com/office/powerpoint/2010/main" val="5822265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5" name="Rectangle 7">
            <a:extLst>
              <a:ext uri="{FF2B5EF4-FFF2-40B4-BE49-F238E27FC236}">
                <a16:creationId xmlns:a16="http://schemas.microsoft.com/office/drawing/2014/main" id="{0D7B6173-1D58-48E2-83CF-37350F315F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1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9">
            <a:extLst>
              <a:ext uri="{FF2B5EF4-FFF2-40B4-BE49-F238E27FC236}">
                <a16:creationId xmlns:a16="http://schemas.microsoft.com/office/drawing/2014/main" id="{3D4464D8-FD41-4EA2-9094-791BB1112F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bg2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8" name="Picture 11">
            <a:extLst>
              <a:ext uri="{FF2B5EF4-FFF2-40B4-BE49-F238E27FC236}">
                <a16:creationId xmlns:a16="http://schemas.microsoft.com/office/drawing/2014/main" id="{B0DAC8FB-A162-44E3-A606-C855A03A5B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952" cy="6862380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21BDEC81-16A7-4451-B893-C15000083B7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accent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59DF772F-A79B-48F9-8B22-3B11AB30688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38542" y="729175"/>
            <a:ext cx="7456962" cy="5399650"/>
          </a:xfrm>
          <a:prstGeom prst="rect">
            <a:avLst/>
          </a:prstGeom>
          <a:solidFill>
            <a:schemeClr val="bg1"/>
          </a:solidFill>
          <a:ln w="349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390314AE-6401-8E4A-BD02-E82112C5FC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1517" y="900622"/>
            <a:ext cx="6611012" cy="1537778"/>
          </a:xfrm>
        </p:spPr>
        <p:txBody>
          <a:bodyPr anchor="b">
            <a:normAutofit/>
          </a:bodyPr>
          <a:lstStyle/>
          <a:p>
            <a:pPr algn="ctr"/>
            <a:r>
              <a:rPr lang="it-IT" sz="4800" b="1" dirty="0"/>
              <a:t>POSIZIONI DI VENDITA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EFF8A827-F4A8-1C4C-89F4-9F1BC11BAD6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61517" y="2948829"/>
            <a:ext cx="6611012" cy="2941544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it-IT" sz="2000" dirty="0"/>
              <a:t>Richiedono una stretta comunicazione con la redazione e il marketing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it-IT" sz="2000" dirty="0"/>
              <a:t>Contribuire a rendere la vendita di libri un successo</a:t>
            </a:r>
          </a:p>
          <a:p>
            <a:pPr marL="0" indent="0">
              <a:buNone/>
            </a:pPr>
            <a:endParaRPr lang="it-IT" sz="2000" dirty="0"/>
          </a:p>
          <a:p>
            <a:pPr marL="0" indent="0">
              <a:buNone/>
            </a:pPr>
            <a:r>
              <a:rPr lang="it-IT" sz="2000" dirty="0"/>
              <a:t>Lavorare nella vendita di libri ti consente di fare nuove offerte e forse viaggiare pur essendo un esperto di una varietà di libri e titoli.</a:t>
            </a:r>
          </a:p>
          <a:p>
            <a:pPr marL="0" indent="0">
              <a:buNone/>
            </a:pPr>
            <a:endParaRPr lang="it-IT" sz="2400" dirty="0"/>
          </a:p>
          <a:p>
            <a:pPr marL="0" indent="0">
              <a:buNone/>
            </a:pPr>
            <a:endParaRPr lang="it-IT" sz="2400" dirty="0"/>
          </a:p>
        </p:txBody>
      </p:sp>
    </p:spTree>
    <p:extLst>
      <p:ext uri="{BB962C8B-B14F-4D97-AF65-F5344CB8AC3E}">
        <p14:creationId xmlns:p14="http://schemas.microsoft.com/office/powerpoint/2010/main" val="29531337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FFCEC8F3-19CB-7D47-8D51-ED313DE454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65430" y="629268"/>
            <a:ext cx="6586491" cy="1286160"/>
          </a:xfrm>
          <a:solidFill>
            <a:schemeClr val="bg1"/>
          </a:solidFill>
        </p:spPr>
        <p:txBody>
          <a:bodyPr anchor="b">
            <a:normAutofit/>
          </a:bodyPr>
          <a:lstStyle/>
          <a:p>
            <a:pPr algn="ctr"/>
            <a:r>
              <a:rPr lang="it-IT" sz="4100" b="1" dirty="0"/>
              <a:t>WORKING IN A PUBLISHING HOUSE</a:t>
            </a:r>
          </a:p>
        </p:txBody>
      </p:sp>
      <p:sp>
        <p:nvSpPr>
          <p:cNvPr id="21" name="Segnaposto contenuto 2">
            <a:extLst>
              <a:ext uri="{FF2B5EF4-FFF2-40B4-BE49-F238E27FC236}">
                <a16:creationId xmlns:a16="http://schemas.microsoft.com/office/drawing/2014/main" id="{885DBC64-441A-49BB-9B3A-E13F07D8970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80934" y="2683497"/>
            <a:ext cx="6586489" cy="3785419"/>
          </a:xfrm>
          <a:solidFill>
            <a:schemeClr val="bg1"/>
          </a:solidFill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sz="1600" dirty="0"/>
              <a:t>Publicists can work 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GB" sz="1600" dirty="0"/>
              <a:t>in various media fields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GB" sz="1600" dirty="0"/>
              <a:t>in the corporate world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GB" sz="1600" dirty="0"/>
              <a:t>A book  publicist 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GB" sz="1600" dirty="0"/>
              <a:t>gets press attention for the books and authors of the publishing house . deals with many different types of people, complex situations 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GB" sz="1600" dirty="0"/>
              <a:t>loves reading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GB" sz="1600" dirty="0"/>
              <a:t>work directly with authors and agencies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GB" sz="1600" dirty="0"/>
              <a:t>pitches books and building relationships with reviewers, websites, media outlets, and literary scenes. 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GB" sz="1600" dirty="0"/>
              <a:t>should demonstrate exceptional skills in </a:t>
            </a:r>
            <a:r>
              <a:rPr lang="en-GB" sz="1600" dirty="0"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crisis management</a:t>
            </a:r>
            <a:r>
              <a:rPr lang="en-GB" sz="1600" dirty="0"/>
              <a:t> and damage control in case of problems with the press or the public. </a:t>
            </a:r>
          </a:p>
          <a:p>
            <a:pPr marL="0" indent="0">
              <a:buNone/>
            </a:pPr>
            <a:endParaRPr lang="en-GB" sz="1700" dirty="0"/>
          </a:p>
        </p:txBody>
      </p:sp>
      <p:pic>
        <p:nvPicPr>
          <p:cNvPr id="13" name="Picture 12" descr="Abstract blurred public library with bookshelves">
            <a:extLst>
              <a:ext uri="{FF2B5EF4-FFF2-40B4-BE49-F238E27FC236}">
                <a16:creationId xmlns:a16="http://schemas.microsoft.com/office/drawing/2014/main" id="{80AEE054-8ADA-4DB4-8EA4-BF0FF3F3E19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6271" r="38610" b="-1"/>
          <a:stretch/>
        </p:blipFill>
        <p:spPr>
          <a:xfrm>
            <a:off x="20" y="10"/>
            <a:ext cx="4635571" cy="6857990"/>
          </a:xfrm>
          <a:prstGeom prst="rect">
            <a:avLst/>
          </a:prstGeom>
          <a:effectLst/>
        </p:spPr>
      </p:pic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A7F400EE-A8A5-48AF-B4D6-291B52C6F0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080934" y="2115117"/>
            <a:ext cx="6309360" cy="0"/>
          </a:xfrm>
          <a:prstGeom prst="line">
            <a:avLst/>
          </a:prstGeom>
          <a:ln w="19050">
            <a:solidFill>
              <a:srgbClr val="D3A96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0299222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FFCEC8F3-19CB-7D47-8D51-ED313DE454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65430" y="629268"/>
            <a:ext cx="6586491" cy="1286160"/>
          </a:xfrm>
          <a:solidFill>
            <a:schemeClr val="bg1"/>
          </a:solidFill>
        </p:spPr>
        <p:txBody>
          <a:bodyPr anchor="b">
            <a:normAutofit/>
          </a:bodyPr>
          <a:lstStyle/>
          <a:p>
            <a:pPr algn="ctr"/>
            <a:r>
              <a:rPr lang="it-IT" sz="4100" b="1" dirty="0"/>
              <a:t>LAVORARE IN UNA CASA EDITRICE</a:t>
            </a:r>
          </a:p>
        </p:txBody>
      </p:sp>
      <p:sp>
        <p:nvSpPr>
          <p:cNvPr id="21" name="Segnaposto contenuto 2">
            <a:extLst>
              <a:ext uri="{FF2B5EF4-FFF2-40B4-BE49-F238E27FC236}">
                <a16:creationId xmlns:a16="http://schemas.microsoft.com/office/drawing/2014/main" id="{885DBC64-441A-49BB-9B3A-E13F07D8970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65430" y="2192260"/>
            <a:ext cx="7091451" cy="4331086"/>
          </a:xfrm>
          <a:solidFill>
            <a:schemeClr val="bg1"/>
          </a:solidFill>
        </p:spPr>
        <p:txBody>
          <a:bodyPr>
            <a:noAutofit/>
          </a:bodyPr>
          <a:lstStyle/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it-IT" sz="1400" dirty="0"/>
              <a:t>I pubblicisti possono lavorare:</a:t>
            </a:r>
          </a:p>
          <a:p>
            <a:pPr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§"/>
            </a:pPr>
            <a:r>
              <a:rPr lang="it-IT" sz="1400" dirty="0"/>
              <a:t>In vari campi dei media</a:t>
            </a:r>
          </a:p>
          <a:p>
            <a:pPr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§"/>
            </a:pPr>
            <a:r>
              <a:rPr lang="it-IT" sz="1400" dirty="0"/>
              <a:t>Nel mondo aziendale</a:t>
            </a:r>
          </a:p>
          <a:p>
            <a:pPr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§"/>
            </a:pPr>
            <a:r>
              <a:rPr lang="it-IT" sz="1400" dirty="0"/>
              <a:t>Come pubblicista di libri</a:t>
            </a:r>
          </a:p>
          <a:p>
            <a:pPr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§"/>
            </a:pPr>
            <a:r>
              <a:rPr lang="it-IT" sz="1400" dirty="0"/>
              <a:t>Ottiene l’attenzione della stampa per i libri e gli autori della casa editrice, si occupa di molti diversi tipi di persone, situazione complessa</a:t>
            </a:r>
          </a:p>
          <a:p>
            <a:pPr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§"/>
            </a:pPr>
            <a:r>
              <a:rPr lang="it-IT" sz="1400" dirty="0"/>
              <a:t>Ama leggere</a:t>
            </a:r>
          </a:p>
          <a:p>
            <a:pPr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§"/>
            </a:pPr>
            <a:r>
              <a:rPr lang="it-IT" sz="1400" dirty="0"/>
              <a:t>Lavora direttamente con autori e agenzie</a:t>
            </a:r>
          </a:p>
          <a:p>
            <a:pPr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§"/>
            </a:pPr>
            <a:r>
              <a:rPr lang="it-IT" sz="1400" dirty="0"/>
              <a:t>Propone libri e costruisce relazioni con revisori, siti web, organi di stampa e scene letterarie</a:t>
            </a:r>
          </a:p>
          <a:p>
            <a:pPr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§"/>
            </a:pPr>
            <a:r>
              <a:rPr lang="it-IT" sz="1400" dirty="0"/>
              <a:t>Deve dimostrare capacità eccezionali nella gestione delle crisi e nel controllo dei danni in caso di problemi con la stampa o il pubblico</a:t>
            </a:r>
          </a:p>
        </p:txBody>
      </p:sp>
      <p:pic>
        <p:nvPicPr>
          <p:cNvPr id="13" name="Picture 12" descr="Abstract blurred public library with bookshelves">
            <a:extLst>
              <a:ext uri="{FF2B5EF4-FFF2-40B4-BE49-F238E27FC236}">
                <a16:creationId xmlns:a16="http://schemas.microsoft.com/office/drawing/2014/main" id="{80AEE054-8ADA-4DB4-8EA4-BF0FF3F3E19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6271" r="38610" b="-1"/>
          <a:stretch/>
        </p:blipFill>
        <p:spPr>
          <a:xfrm>
            <a:off x="20" y="10"/>
            <a:ext cx="4635571" cy="6857990"/>
          </a:xfrm>
          <a:prstGeom prst="rect">
            <a:avLst/>
          </a:prstGeom>
          <a:effectLst/>
        </p:spPr>
      </p:pic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A7F400EE-A8A5-48AF-B4D6-291B52C6F0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080934" y="2115117"/>
            <a:ext cx="6309360" cy="0"/>
          </a:xfrm>
          <a:prstGeom prst="line">
            <a:avLst/>
          </a:prstGeom>
          <a:ln w="19050">
            <a:solidFill>
              <a:srgbClr val="D3A96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6144268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>
            <a:extLst>
              <a:ext uri="{FF2B5EF4-FFF2-40B4-BE49-F238E27FC236}">
                <a16:creationId xmlns:a16="http://schemas.microsoft.com/office/drawing/2014/main" id="{96D6C1E9-EBBC-4D4C-B794-C71B450AB78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2156" r="9091" b="6026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86C7B4A1-154A-4DF0-AC46-F88D75A2E0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36884" y="321176"/>
            <a:ext cx="7197772" cy="5896743"/>
          </a:xfrm>
          <a:prstGeom prst="rect">
            <a:avLst/>
          </a:prstGeom>
          <a:solidFill>
            <a:schemeClr val="bg1">
              <a:alpha val="90000"/>
            </a:schemeClr>
          </a:solidFill>
          <a:ln w="127000" cap="sq" cmpd="thinThick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A68C2AB7-66A0-42F4-941D-59017D6C98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5517" y="723661"/>
            <a:ext cx="6619811" cy="1344975"/>
          </a:xfrm>
        </p:spPr>
        <p:txBody>
          <a:bodyPr>
            <a:normAutofit/>
          </a:bodyPr>
          <a:lstStyle/>
          <a:p>
            <a:r>
              <a:rPr lang="it-IT" sz="3200" b="1" dirty="0"/>
              <a:t>MAIN PUBLISHING HOUSES EMILIA-ROMAGNA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E39207FF-FEB1-4567-A474-099862A75BA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5517" y="2452652"/>
            <a:ext cx="6620505" cy="4405338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q"/>
            </a:pPr>
            <a:r>
              <a:rPr lang="it-IT" sz="2000" dirty="0"/>
              <a:t>Publishing </a:t>
            </a:r>
            <a:r>
              <a:rPr lang="it-IT" sz="2000" dirty="0" err="1"/>
              <a:t>houses</a:t>
            </a:r>
            <a:r>
              <a:rPr lang="it-IT" sz="2000" dirty="0"/>
              <a:t> MGM, </a:t>
            </a:r>
            <a:r>
              <a:rPr lang="it-IT" sz="2000" dirty="0" err="1"/>
              <a:t>Valsamoggia</a:t>
            </a:r>
            <a:r>
              <a:rPr lang="it-IT" sz="2000" dirty="0"/>
              <a:t> (BO)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it-IT" sz="2000" dirty="0"/>
              <a:t>Edizioni del Borgo s.r.l. Publishing house, Casalecchio di Reno (BO)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it-IT" sz="2000" dirty="0"/>
              <a:t>Edizioni Il Fiorino, Modena (MO)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it-IT" sz="2000" dirty="0"/>
              <a:t>IFRA Institute for Training and Applied </a:t>
            </a:r>
            <a:r>
              <a:rPr lang="it-IT" sz="2000" dirty="0" err="1"/>
              <a:t>Research</a:t>
            </a:r>
            <a:r>
              <a:rPr lang="it-IT" sz="2000" dirty="0"/>
              <a:t>, Bologna (BO)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it-IT" sz="2000" dirty="0"/>
              <a:t>Patron Editore s.r.l., Granarolo Dell'Emilia (BO)</a:t>
            </a:r>
          </a:p>
          <a:p>
            <a:pPr marL="0" indent="0">
              <a:buNone/>
            </a:pPr>
            <a:endParaRPr lang="it-IT" sz="1400" dirty="0"/>
          </a:p>
        </p:txBody>
      </p:sp>
    </p:spTree>
    <p:extLst>
      <p:ext uri="{BB962C8B-B14F-4D97-AF65-F5344CB8AC3E}">
        <p14:creationId xmlns:p14="http://schemas.microsoft.com/office/powerpoint/2010/main" val="239645086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>
            <a:extLst>
              <a:ext uri="{FF2B5EF4-FFF2-40B4-BE49-F238E27FC236}">
                <a16:creationId xmlns:a16="http://schemas.microsoft.com/office/drawing/2014/main" id="{96D6C1E9-EBBC-4D4C-B794-C71B450AB78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2156" r="9091" b="6026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86C7B4A1-154A-4DF0-AC46-F88D75A2E0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36884" y="321176"/>
            <a:ext cx="7197772" cy="5896743"/>
          </a:xfrm>
          <a:prstGeom prst="rect">
            <a:avLst/>
          </a:prstGeom>
          <a:solidFill>
            <a:schemeClr val="bg1">
              <a:alpha val="90000"/>
            </a:schemeClr>
          </a:solidFill>
          <a:ln w="127000" cap="sq" cmpd="thinThick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A68C2AB7-66A0-42F4-941D-59017D6C98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4109" y="614315"/>
            <a:ext cx="6619811" cy="1344975"/>
          </a:xfrm>
        </p:spPr>
        <p:txBody>
          <a:bodyPr>
            <a:normAutofit/>
          </a:bodyPr>
          <a:lstStyle/>
          <a:p>
            <a:r>
              <a:rPr lang="it-IT" sz="3200" b="1" dirty="0"/>
              <a:t>PRINCIPALI CASE EDITRICI IN EMILIA-ROMAGNA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E39207FF-FEB1-4567-A474-099862A75BA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07231" y="2290521"/>
            <a:ext cx="6620505" cy="4405338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q"/>
            </a:pPr>
            <a:r>
              <a:rPr lang="it-IT" sz="2000" dirty="0"/>
              <a:t>Case Editrici MGM, </a:t>
            </a:r>
            <a:r>
              <a:rPr lang="it-IT" sz="2000" dirty="0" err="1"/>
              <a:t>Valsamoggia</a:t>
            </a:r>
            <a:r>
              <a:rPr lang="it-IT" sz="2000" dirty="0"/>
              <a:t> (BO)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it-IT" sz="2000" dirty="0"/>
              <a:t>Edizioni del Borgo s.r.l. Casa Editrice, Casalecchio di Reno (BO)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it-IT" sz="2000" dirty="0"/>
              <a:t>Edizioni Il Fiorino, Modena (MO)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it-IT" sz="2000" dirty="0"/>
              <a:t>IFRA Istituto per la Formazione e la Ricerca Applicata, Bologna (BO)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it-IT" sz="2000" dirty="0"/>
              <a:t>Patron Editore s.r.l., Granarolo Dell’Emilia (BO)</a:t>
            </a:r>
          </a:p>
          <a:p>
            <a:pPr marL="0" indent="0">
              <a:buNone/>
            </a:pPr>
            <a:endParaRPr lang="it-IT" sz="1400" dirty="0"/>
          </a:p>
        </p:txBody>
      </p:sp>
    </p:spTree>
    <p:extLst>
      <p:ext uri="{BB962C8B-B14F-4D97-AF65-F5344CB8AC3E}">
        <p14:creationId xmlns:p14="http://schemas.microsoft.com/office/powerpoint/2010/main" val="215752223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>
            <a:extLst>
              <a:ext uri="{FF2B5EF4-FFF2-40B4-BE49-F238E27FC236}">
                <a16:creationId xmlns:a16="http://schemas.microsoft.com/office/drawing/2014/main" id="{3A80EE63-2921-4E9D-98FB-69AB3DA0BB6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1014" r="9091" b="20805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86C7B4A1-154A-4DF0-AC46-F88D75A2E0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36884" y="321176"/>
            <a:ext cx="7197772" cy="5896743"/>
          </a:xfrm>
          <a:prstGeom prst="rect">
            <a:avLst/>
          </a:prstGeom>
          <a:solidFill>
            <a:schemeClr val="bg1">
              <a:alpha val="90000"/>
            </a:schemeClr>
          </a:solidFill>
          <a:ln w="127000" cap="sq" cmpd="thinThick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73227096-2EC3-475C-B971-8B594EB98C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4804" y="640263"/>
            <a:ext cx="6619811" cy="1344975"/>
          </a:xfrm>
        </p:spPr>
        <p:txBody>
          <a:bodyPr>
            <a:normAutofit/>
          </a:bodyPr>
          <a:lstStyle/>
          <a:p>
            <a:r>
              <a:rPr kumimoji="0" lang="it-IT" sz="4000" b="1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ea typeface="+mn-ea"/>
                <a:cs typeface="+mn-cs"/>
              </a:rPr>
              <a:t>SPECIFIC PUBLISHING HOUSES</a:t>
            </a:r>
            <a:endParaRPr lang="it-IT" sz="4000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4C1F287D-4E43-4845-9EAC-715F9B87908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4109" y="2121763"/>
            <a:ext cx="6620505" cy="3773010"/>
          </a:xfrm>
        </p:spPr>
        <p:txBody>
          <a:bodyPr>
            <a:normAutofit/>
          </a:bodyPr>
          <a:lstStyle/>
          <a:p>
            <a:pPr marL="228600" marR="0" lvl="0" indent="-228600" defTabSz="914400" rtl="0" eaLnBrk="1" fontAlgn="auto" latinLnBrk="0" hangingPunct="1">
              <a:spcBef>
                <a:spcPts val="1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q"/>
              <a:tabLst/>
              <a:defRPr/>
            </a:pPr>
            <a:r>
              <a:rPr kumimoji="0" lang="it-IT" sz="2200" b="0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ABRECORD EDIZIONI MUSICALI S.N.C. (Music publishing houses)</a:t>
            </a:r>
          </a:p>
          <a:p>
            <a:pPr marL="228600" marR="0" lvl="0" indent="-228600" defTabSz="914400" rtl="0" eaLnBrk="1" fontAlgn="auto" latinLnBrk="0" hangingPunct="1">
              <a:spcBef>
                <a:spcPts val="1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q"/>
              <a:tabLst/>
              <a:defRPr/>
            </a:pPr>
            <a:r>
              <a:rPr kumimoji="0" lang="it-IT" sz="2200" b="0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ECOMMERCE (Electronic and multimedia publishing)</a:t>
            </a:r>
          </a:p>
          <a:p>
            <a:pPr marL="228600" marR="0" lvl="0" indent="-228600" defTabSz="914400" rtl="0" eaLnBrk="1" fontAlgn="auto" latinLnBrk="0" hangingPunct="1">
              <a:spcBef>
                <a:spcPts val="1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q"/>
              <a:tabLst/>
              <a:defRPr/>
            </a:pPr>
            <a:r>
              <a:rPr kumimoji="0" lang="it-IT" sz="2200" b="0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INFO360 (Electronic and multimedia publishing)</a:t>
            </a:r>
          </a:p>
          <a:p>
            <a:pPr marL="228600" marR="0" lvl="0" indent="-228600" defTabSz="914400" rtl="0" eaLnBrk="1" fontAlgn="auto" latinLnBrk="0" hangingPunct="1">
              <a:spcBef>
                <a:spcPts val="1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q"/>
              <a:tabLst/>
              <a:defRPr/>
            </a:pPr>
            <a:r>
              <a:rPr kumimoji="0" lang="it-IT" sz="2200" b="0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GIUFFRÈ FRANCIS LEFEBVRE - AGENZIA DI BOLOGNA (Libraries - Books - deposit agencies - Electronic and multimedia publishing)</a:t>
            </a:r>
          </a:p>
          <a:p>
            <a:pPr marL="228600" marR="0" lvl="0" indent="-228600" defTabSz="914400" rtl="0" eaLnBrk="1" fontAlgn="auto" latinLnBrk="0" hangingPunct="1">
              <a:spcBef>
                <a:spcPts val="1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q"/>
              <a:tabLst/>
              <a:defRPr/>
            </a:pPr>
            <a:r>
              <a:rPr kumimoji="0" lang="it-IT" sz="2200" b="0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ASSIST GROUP SRL (Publishing houses - Marketing and market research - Congresses and conferences - organization of events)</a:t>
            </a:r>
          </a:p>
        </p:txBody>
      </p:sp>
    </p:spTree>
    <p:extLst>
      <p:ext uri="{BB962C8B-B14F-4D97-AF65-F5344CB8AC3E}">
        <p14:creationId xmlns:p14="http://schemas.microsoft.com/office/powerpoint/2010/main" val="227694992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>
            <a:extLst>
              <a:ext uri="{FF2B5EF4-FFF2-40B4-BE49-F238E27FC236}">
                <a16:creationId xmlns:a16="http://schemas.microsoft.com/office/drawing/2014/main" id="{3A80EE63-2921-4E9D-98FB-69AB3DA0BB6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1014" r="9091" b="20805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86C7B4A1-154A-4DF0-AC46-F88D75A2E0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36884" y="321176"/>
            <a:ext cx="7197772" cy="5896743"/>
          </a:xfrm>
          <a:prstGeom prst="rect">
            <a:avLst/>
          </a:prstGeom>
          <a:solidFill>
            <a:schemeClr val="bg1">
              <a:alpha val="90000"/>
            </a:schemeClr>
          </a:solidFill>
          <a:ln w="127000" cap="sq" cmpd="thinThick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73227096-2EC3-475C-B971-8B594EB98C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4804" y="640263"/>
            <a:ext cx="6619811" cy="1344975"/>
          </a:xfrm>
        </p:spPr>
        <p:txBody>
          <a:bodyPr>
            <a:normAutofit/>
          </a:bodyPr>
          <a:lstStyle/>
          <a:p>
            <a:r>
              <a:rPr lang="it-IT" sz="4000" b="1" dirty="0"/>
              <a:t>CASE EDITRICI SPECIFICHE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4C1F287D-4E43-4845-9EAC-715F9B87908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4109" y="2121763"/>
            <a:ext cx="6620505" cy="3773010"/>
          </a:xfrm>
        </p:spPr>
        <p:txBody>
          <a:bodyPr>
            <a:normAutofit fontScale="92500"/>
          </a:bodyPr>
          <a:lstStyle/>
          <a:p>
            <a:pPr>
              <a:buFont typeface="Wingdings" panose="05000000000000000000" pitchFamily="2" charset="2"/>
              <a:buChar char="q"/>
            </a:pPr>
            <a:r>
              <a:rPr lang="it-IT" sz="2400" dirty="0"/>
              <a:t>ABRECORD EDIZIONI MUSICALI S.N.C. (Case editrici musicali)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it-IT" sz="2400" dirty="0"/>
              <a:t>ECOMMERCE (Editoria elettronica e multimediale)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it-IT" sz="2400" dirty="0"/>
              <a:t>INFO360 (Editoria elettronica e multimediale)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it-IT" sz="2400" dirty="0"/>
              <a:t>GIUFFRÈ FRANCIS LEFEBVRE - AGENZIA DI BOLOGNA (Librerie - Libri - agenzie deposito - Editoria elettronica e multimediale)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it-IT" sz="2400" dirty="0"/>
              <a:t>ASSIST GROUP SRL (Case editrici - Marketing e ricerche di mercato - Congressi e conferenze - organizzazione eventi)</a:t>
            </a:r>
          </a:p>
          <a:p>
            <a:pPr marL="0" marR="0" lvl="0" indent="0" defTabSz="914400" rtl="0" eaLnBrk="1" fontAlgn="auto" latinLnBrk="0" hangingPunct="1">
              <a:spcBef>
                <a:spcPts val="1000"/>
              </a:spcBef>
              <a:spcAft>
                <a:spcPts val="0"/>
              </a:spcAft>
              <a:buClrTx/>
              <a:buSzTx/>
              <a:buNone/>
              <a:tabLst/>
              <a:defRPr/>
            </a:pPr>
            <a:endParaRPr kumimoji="0" lang="it-IT" sz="22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6047386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>
            <a:extLst>
              <a:ext uri="{FF2B5EF4-FFF2-40B4-BE49-F238E27FC236}">
                <a16:creationId xmlns:a16="http://schemas.microsoft.com/office/drawing/2014/main" id="{142AC908-67A4-4CC3-9472-9DD9F00BD9F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8022" b="-1"/>
          <a:stretch/>
        </p:blipFill>
        <p:spPr>
          <a:xfrm>
            <a:off x="20" y="10"/>
            <a:ext cx="12188932" cy="6857990"/>
          </a:xfrm>
          <a:prstGeom prst="rect">
            <a:avLst/>
          </a:prstGeom>
        </p:spPr>
      </p:pic>
      <p:sp>
        <p:nvSpPr>
          <p:cNvPr id="13" name="Freeform: Shape 8">
            <a:extLst>
              <a:ext uri="{FF2B5EF4-FFF2-40B4-BE49-F238E27FC236}">
                <a16:creationId xmlns:a16="http://schemas.microsoft.com/office/drawing/2014/main" id="{5E8D2E83-FB3A-40E7-A9E5-7AB389D612B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4023809"/>
            <a:ext cx="11016943" cy="2262375"/>
          </a:xfrm>
          <a:custGeom>
            <a:avLst/>
            <a:gdLst>
              <a:gd name="connsiteX0" fmla="*/ 0 w 11016943"/>
              <a:gd name="connsiteY0" fmla="*/ 0 h 2262375"/>
              <a:gd name="connsiteX1" fmla="*/ 9969166 w 11016943"/>
              <a:gd name="connsiteY1" fmla="*/ 0 h 2262375"/>
              <a:gd name="connsiteX2" fmla="*/ 11016943 w 11016943"/>
              <a:gd name="connsiteY2" fmla="*/ 2262375 h 2262375"/>
              <a:gd name="connsiteX3" fmla="*/ 4942050 w 11016943"/>
              <a:gd name="connsiteY3" fmla="*/ 2262375 h 2262375"/>
              <a:gd name="connsiteX4" fmla="*/ 4582160 w 11016943"/>
              <a:gd name="connsiteY4" fmla="*/ 2262375 h 2262375"/>
              <a:gd name="connsiteX5" fmla="*/ 0 w 11016943"/>
              <a:gd name="connsiteY5" fmla="*/ 2262375 h 22623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1016943" h="2262375">
                <a:moveTo>
                  <a:pt x="0" y="0"/>
                </a:moveTo>
                <a:lnTo>
                  <a:pt x="9969166" y="0"/>
                </a:lnTo>
                <a:lnTo>
                  <a:pt x="11016943" y="2262375"/>
                </a:lnTo>
                <a:lnTo>
                  <a:pt x="4942050" y="2262375"/>
                </a:lnTo>
                <a:lnTo>
                  <a:pt x="4582160" y="2262375"/>
                </a:lnTo>
                <a:lnTo>
                  <a:pt x="0" y="2262375"/>
                </a:lnTo>
                <a:close/>
              </a:path>
            </a:pathLst>
          </a:custGeom>
          <a:solidFill>
            <a:schemeClr val="bg1">
              <a:lumMod val="85000"/>
              <a:lumOff val="15000"/>
              <a:alpha val="8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25E34E39-9458-46C3-B399-68BCFD8EAB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8062" y="4185749"/>
            <a:ext cx="9265771" cy="622836"/>
          </a:xfrm>
        </p:spPr>
        <p:txBody>
          <a:bodyPr>
            <a:normAutofit/>
          </a:bodyPr>
          <a:lstStyle/>
          <a:p>
            <a:r>
              <a:rPr lang="it-IT" sz="3600" dirty="0"/>
              <a:t>PUBLISHING AND COVID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02EA0A7E-771C-4CE8-A38B-E4B5A32A56B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8063" y="4856921"/>
            <a:ext cx="9565028" cy="124924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1800" dirty="0"/>
              <a:t>Emilia Romagna has decided </a:t>
            </a:r>
            <a:r>
              <a:rPr lang="en-US" sz="1800" dirty="0">
                <a:solidFill>
                  <a:srgbClr val="FF0066"/>
                </a:solidFill>
              </a:rPr>
              <a:t>to support the local information network </a:t>
            </a:r>
            <a:r>
              <a:rPr lang="en-US" sz="1800" dirty="0"/>
              <a:t>as part of the investment plan </a:t>
            </a:r>
            <a:r>
              <a:rPr lang="en-US" sz="1800" dirty="0">
                <a:solidFill>
                  <a:srgbClr val="FF0066"/>
                </a:solidFill>
              </a:rPr>
              <a:t>against the economic crisis linked to the Coronavirus emergency</a:t>
            </a:r>
            <a:r>
              <a:rPr lang="en-US" sz="1800" dirty="0"/>
              <a:t>. </a:t>
            </a:r>
          </a:p>
          <a:p>
            <a:pPr marL="0" indent="0">
              <a:buNone/>
            </a:pPr>
            <a:r>
              <a:rPr lang="en-US" sz="1800" dirty="0"/>
              <a:t>The region has decided </a:t>
            </a:r>
            <a:r>
              <a:rPr lang="en-US" sz="1800" dirty="0">
                <a:solidFill>
                  <a:srgbClr val="FF0066"/>
                </a:solidFill>
              </a:rPr>
              <a:t>to set up a fund of 500,000 euros </a:t>
            </a:r>
            <a:r>
              <a:rPr lang="en-US" sz="1800" dirty="0"/>
              <a:t>for newsstands and to allocate a special funding of one million euros to local publishing.</a:t>
            </a:r>
            <a:endParaRPr lang="it-IT" sz="1800" dirty="0"/>
          </a:p>
          <a:p>
            <a:pPr marL="0" indent="0">
              <a:buNone/>
            </a:pPr>
            <a:endParaRPr lang="it-IT" sz="1800" dirty="0"/>
          </a:p>
        </p:txBody>
      </p:sp>
    </p:spTree>
    <p:extLst>
      <p:ext uri="{BB962C8B-B14F-4D97-AF65-F5344CB8AC3E}">
        <p14:creationId xmlns:p14="http://schemas.microsoft.com/office/powerpoint/2010/main" val="657934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>
            <a:extLst>
              <a:ext uri="{FF2B5EF4-FFF2-40B4-BE49-F238E27FC236}">
                <a16:creationId xmlns:a16="http://schemas.microsoft.com/office/drawing/2014/main" id="{142AC908-67A4-4CC3-9472-9DD9F00BD9F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8022" b="-1"/>
          <a:stretch/>
        </p:blipFill>
        <p:spPr>
          <a:xfrm>
            <a:off x="20" y="10"/>
            <a:ext cx="12188932" cy="6857990"/>
          </a:xfrm>
          <a:prstGeom prst="rect">
            <a:avLst/>
          </a:prstGeom>
        </p:spPr>
      </p:pic>
      <p:sp>
        <p:nvSpPr>
          <p:cNvPr id="13" name="Freeform: Shape 8">
            <a:extLst>
              <a:ext uri="{FF2B5EF4-FFF2-40B4-BE49-F238E27FC236}">
                <a16:creationId xmlns:a16="http://schemas.microsoft.com/office/drawing/2014/main" id="{5E8D2E83-FB3A-40E7-A9E5-7AB389D612B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4023809"/>
            <a:ext cx="11016943" cy="2262375"/>
          </a:xfrm>
          <a:custGeom>
            <a:avLst/>
            <a:gdLst>
              <a:gd name="connsiteX0" fmla="*/ 0 w 11016943"/>
              <a:gd name="connsiteY0" fmla="*/ 0 h 2262375"/>
              <a:gd name="connsiteX1" fmla="*/ 9969166 w 11016943"/>
              <a:gd name="connsiteY1" fmla="*/ 0 h 2262375"/>
              <a:gd name="connsiteX2" fmla="*/ 11016943 w 11016943"/>
              <a:gd name="connsiteY2" fmla="*/ 2262375 h 2262375"/>
              <a:gd name="connsiteX3" fmla="*/ 4942050 w 11016943"/>
              <a:gd name="connsiteY3" fmla="*/ 2262375 h 2262375"/>
              <a:gd name="connsiteX4" fmla="*/ 4582160 w 11016943"/>
              <a:gd name="connsiteY4" fmla="*/ 2262375 h 2262375"/>
              <a:gd name="connsiteX5" fmla="*/ 0 w 11016943"/>
              <a:gd name="connsiteY5" fmla="*/ 2262375 h 22623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1016943" h="2262375">
                <a:moveTo>
                  <a:pt x="0" y="0"/>
                </a:moveTo>
                <a:lnTo>
                  <a:pt x="9969166" y="0"/>
                </a:lnTo>
                <a:lnTo>
                  <a:pt x="11016943" y="2262375"/>
                </a:lnTo>
                <a:lnTo>
                  <a:pt x="4942050" y="2262375"/>
                </a:lnTo>
                <a:lnTo>
                  <a:pt x="4582160" y="2262375"/>
                </a:lnTo>
                <a:lnTo>
                  <a:pt x="0" y="2262375"/>
                </a:lnTo>
                <a:close/>
              </a:path>
            </a:pathLst>
          </a:custGeom>
          <a:solidFill>
            <a:schemeClr val="bg1">
              <a:lumMod val="85000"/>
              <a:lumOff val="15000"/>
              <a:alpha val="8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25E34E39-9458-46C3-B399-68BCFD8EAB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8062" y="4185749"/>
            <a:ext cx="9265771" cy="622836"/>
          </a:xfrm>
        </p:spPr>
        <p:txBody>
          <a:bodyPr>
            <a:normAutofit/>
          </a:bodyPr>
          <a:lstStyle/>
          <a:p>
            <a:r>
              <a:rPr lang="it-IT" sz="3600" dirty="0"/>
              <a:t>EDITORIA E COVID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02EA0A7E-771C-4CE8-A38B-E4B5A32A56B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8063" y="4856921"/>
            <a:ext cx="9565028" cy="124924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it-IT" sz="1800" dirty="0"/>
              <a:t>L’Emilia Romagna ha deciso </a:t>
            </a:r>
            <a:r>
              <a:rPr lang="it-IT" sz="1800" dirty="0">
                <a:solidFill>
                  <a:srgbClr val="FF0066"/>
                </a:solidFill>
              </a:rPr>
              <a:t>di sostenere il circuito dell’informazione locale </a:t>
            </a:r>
            <a:r>
              <a:rPr lang="it-IT" sz="1800" dirty="0"/>
              <a:t>nell’ambito del piano di investimenti </a:t>
            </a:r>
            <a:r>
              <a:rPr lang="it-IT" sz="1800" dirty="0">
                <a:solidFill>
                  <a:srgbClr val="FF0066"/>
                </a:solidFill>
              </a:rPr>
              <a:t>contro la crisi economica legata all’emergenza Coronavirus</a:t>
            </a:r>
            <a:r>
              <a:rPr lang="it-IT" sz="1800" dirty="0"/>
              <a:t>. </a:t>
            </a:r>
          </a:p>
          <a:p>
            <a:pPr marL="0" indent="0">
              <a:buNone/>
            </a:pPr>
            <a:r>
              <a:rPr lang="it-IT" sz="1800" dirty="0"/>
              <a:t>In particolare, la regione ha deciso di </a:t>
            </a:r>
            <a:r>
              <a:rPr lang="it-IT" sz="1800" dirty="0">
                <a:solidFill>
                  <a:srgbClr val="FF0066"/>
                </a:solidFill>
              </a:rPr>
              <a:t>istituire un fondo da 500.000 euro </a:t>
            </a:r>
            <a:r>
              <a:rPr lang="it-IT" sz="1800" dirty="0"/>
              <a:t>per le edicole e di destinare un finanziamento straordinario da un milione di euro all’editoria locale.</a:t>
            </a:r>
          </a:p>
        </p:txBody>
      </p:sp>
    </p:spTree>
    <p:extLst>
      <p:ext uri="{BB962C8B-B14F-4D97-AF65-F5344CB8AC3E}">
        <p14:creationId xmlns:p14="http://schemas.microsoft.com/office/powerpoint/2010/main" val="297739608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theme/theme1.xml><?xml version="1.0" encoding="utf-8"?>
<a:theme xmlns:a="http://schemas.openxmlformats.org/drawingml/2006/main" name="Office Theme">
  <a:themeElements>
    <a:clrScheme name="Tema di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i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i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1099</TotalTime>
  <Words>1247</Words>
  <Application>Microsoft Office PowerPoint</Application>
  <PresentationFormat>Widescreen</PresentationFormat>
  <Paragraphs>142</Paragraphs>
  <Slides>19</Slides>
  <Notes>1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4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19</vt:i4>
      </vt:variant>
    </vt:vector>
  </HeadingPairs>
  <TitlesOfParts>
    <vt:vector size="24" baseType="lpstr">
      <vt:lpstr>Arial</vt:lpstr>
      <vt:lpstr>Calibri</vt:lpstr>
      <vt:lpstr>Calibri Light</vt:lpstr>
      <vt:lpstr>Wingdings</vt:lpstr>
      <vt:lpstr>Office Theme</vt:lpstr>
      <vt:lpstr>Publishing Houses in  Emilia-Romagna</vt:lpstr>
      <vt:lpstr>WORKING IN A PUBLISHING HOUSE</vt:lpstr>
      <vt:lpstr>LAVORARE IN UNA CASA EDITRICE</vt:lpstr>
      <vt:lpstr>MAIN PUBLISHING HOUSES EMILIA-ROMAGNA</vt:lpstr>
      <vt:lpstr>PRINCIPALI CASE EDITRICI IN EMILIA-ROMAGNA</vt:lpstr>
      <vt:lpstr>SPECIFIC PUBLISHING HOUSES</vt:lpstr>
      <vt:lpstr>CASE EDITRICI SPECIFICHE</vt:lpstr>
      <vt:lpstr>PUBLISHING AND COVID</vt:lpstr>
      <vt:lpstr>EDITORIA E COVID</vt:lpstr>
      <vt:lpstr>BOOK AND COPY EDITORS</vt:lpstr>
      <vt:lpstr>EDITORI DI LIBRI E COPIE</vt:lpstr>
      <vt:lpstr>LITERARY AGENTS AND SCOUTS</vt:lpstr>
      <vt:lpstr>AGENTI E SCOUT LETTERARI</vt:lpstr>
      <vt:lpstr>PRODUCTION EDITORS</vt:lpstr>
      <vt:lpstr>EDITORI DI PRODUZIONE</vt:lpstr>
      <vt:lpstr>MARKETERS AND COPY WRITERS</vt:lpstr>
      <vt:lpstr>PROMOTORI E COPISTI</vt:lpstr>
      <vt:lpstr>SALES POSITIONS</vt:lpstr>
      <vt:lpstr>POSIZIONI DI VENDITA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BRIEFING OF   EMILIA ROMAGNA</dc:title>
  <dc:creator>giada piu</dc:creator>
  <cp:lastModifiedBy>Roncara' Nicole</cp:lastModifiedBy>
  <cp:revision>94</cp:revision>
  <dcterms:created xsi:type="dcterms:W3CDTF">2021-01-21T22:01:48Z</dcterms:created>
  <dcterms:modified xsi:type="dcterms:W3CDTF">2021-03-28T10:28:44Z</dcterms:modified>
</cp:coreProperties>
</file>